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4" r:id="rId3"/>
    <p:sldId id="279" r:id="rId4"/>
    <p:sldId id="280" r:id="rId5"/>
    <p:sldId id="281" r:id="rId6"/>
    <p:sldId id="282" r:id="rId7"/>
    <p:sldId id="283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291" r:id="rId16"/>
    <p:sldId id="312" r:id="rId17"/>
    <p:sldId id="303" r:id="rId18"/>
    <p:sldId id="304" r:id="rId19"/>
    <p:sldId id="29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66"/>
    <a:srgbClr val="1ED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58" autoAdjust="0"/>
    <p:restoredTop sz="94645" autoAdjust="0"/>
  </p:normalViewPr>
  <p:slideViewPr>
    <p:cSldViewPr>
      <p:cViewPr>
        <p:scale>
          <a:sx n="69" d="100"/>
          <a:sy n="69" d="100"/>
        </p:scale>
        <p:origin x="-30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5A9EF4-E5B1-4DEE-8898-54B9BBB1DF4C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687E94-AA41-4CF0-89E5-6F4A82FB2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7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6E3-CDA1-425E-ADEA-703BC5E511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6E3-CDA1-425E-ADEA-703BC5E511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6E3-CDA1-425E-ADEA-703BC5E511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6E3-CDA1-425E-ADEA-703BC5E511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6E3-CDA1-425E-ADEA-703BC5E511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C67AEA-CA93-4D34-8222-3203F13EB827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A6081B-740E-4757-BAA0-58C70B9628A8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2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6E3-CDA1-425E-ADEA-703BC5E511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6E3-CDA1-425E-ADEA-703BC5E511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5F60-6F4D-4E52-BF61-5C9DA4919664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1733-3BBC-41AB-A230-485606D45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5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E467-F1DC-4D51-865E-C917513DE8BF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F256C-36E8-48CF-8EB0-6B12753EC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55C9-1665-4240-BC64-2102D6EA2FE8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D671-8C25-4848-94F8-011452F75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5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76138-3F33-4BE3-A902-EA275AC6795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F3AEC-7C80-4BCB-B1BD-615338253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8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0F86-1EAF-4C4B-8E3D-2E1C3B5CEE29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08851-3E34-420F-AFD0-04DBCF8DF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1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F516D-F9F6-45CC-8DBE-F182C055364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518B4-14E2-40F7-B035-2270B7983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7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9719D-F4E3-48FD-9647-668FAFC124F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4B4B-C9D8-4108-9815-44D6EE371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1646-FD11-437E-B1D8-5F986B587C73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4195-7BDC-4831-930A-A6591B5D7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0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41966-AA0F-4FD3-A022-F13B48B69D33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25638-1A95-4CF3-A997-10106BD92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D7604-217A-4623-A482-D9839E81271E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95C63-6F09-4E58-8484-C8D3A68DC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2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FC0B-5630-4792-BD10-822C85120C6E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54C60-A133-471B-A661-EBFA83D4D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8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FF62BE-A7D7-4135-9063-955AAF141B2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25748D-AABE-4B63-8DF9-83E74236A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10" Type="http://schemas.openxmlformats.org/officeDocument/2006/relationships/image" Target="../media/image10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353" y="5181600"/>
            <a:ext cx="88174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CASS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F-IF.4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a function that models a relationship between two quantities, interpret key features ... and sketch graphs showing key features…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A-CED.2, A-CED.3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F-IF.6, S-ID.6 MP.7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Using Structure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F.IF.4-5.ELT b: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will analyze graphs and tables that model a context and interpret the meaning of key features (intercepts, symmetry, increasing/decreasing,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domain and range)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terms of the context.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F.IF.4-5.ELT c: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will read about key features (intercepts, symmetry,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increasing/decreasing, domain and range)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a verbal description, and then construct graphs about the two quantities based on that information.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28600" y="358438"/>
            <a:ext cx="8633361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 </a:t>
            </a:r>
            <a:r>
              <a:rPr lang="en-US" altLang="en-US" sz="7200" b="1" dirty="0" smtClean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1.2: </a:t>
            </a:r>
            <a:r>
              <a:rPr lang="en-US" sz="4800" b="1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Characteristics of </a:t>
            </a:r>
            <a:r>
              <a:rPr lang="en-US" sz="4800" b="1" dirty="0" smtClean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 Graphs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 smtClean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Essential Question</a:t>
            </a:r>
            <a:r>
              <a:rPr lang="en-US" altLang="en-US" sz="2000" b="1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What are some of the attributes of a function, and how are they related to the function’s graph</a:t>
            </a:r>
            <a:r>
              <a:rPr lang="en-US" altLang="en-US" sz="2000" b="1" dirty="0" smtClean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2000" b="1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40" y="89109"/>
            <a:ext cx="4072110" cy="2457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66" y="2680658"/>
            <a:ext cx="4284302" cy="1361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67" y="4244566"/>
            <a:ext cx="6157653" cy="677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67" y="5123581"/>
            <a:ext cx="6494708" cy="1170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1839" y="152400"/>
            <a:ext cx="355758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941"/>
          <a:stretch/>
        </p:blipFill>
        <p:spPr>
          <a:xfrm>
            <a:off x="529027" y="739832"/>
            <a:ext cx="6222077" cy="165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27" y="2620327"/>
            <a:ext cx="4600802" cy="2866073"/>
          </a:xfrm>
          <a:prstGeom prst="rect">
            <a:avLst/>
          </a:prstGeom>
        </p:spPr>
      </p:pic>
      <p:sp>
        <p:nvSpPr>
          <p:cNvPr id="4" name="AutoShape 43"/>
          <p:cNvSpPr>
            <a:spLocks noChangeArrowheads="1"/>
          </p:cNvSpPr>
          <p:nvPr/>
        </p:nvSpPr>
        <p:spPr bwMode="auto">
          <a:xfrm>
            <a:off x="96059" y="107732"/>
            <a:ext cx="2413281" cy="5334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96060" y="91966"/>
            <a:ext cx="3377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EXAMPLE 1B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8" y="109884"/>
            <a:ext cx="4357688" cy="2714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28" y="3416444"/>
            <a:ext cx="7150894" cy="1438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255" y="3682538"/>
            <a:ext cx="324856" cy="387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550" y="4239666"/>
            <a:ext cx="1968168" cy="321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1" y="73340"/>
            <a:ext cx="3276599" cy="3355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070" y="4939579"/>
            <a:ext cx="4900613" cy="77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2953" y="5228707"/>
            <a:ext cx="178594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2766" y="5228707"/>
            <a:ext cx="164306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98" y="2971800"/>
            <a:ext cx="3138315" cy="33421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05" y="202623"/>
            <a:ext cx="7374792" cy="9354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652" y="574099"/>
            <a:ext cx="678656" cy="428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05" y="1343718"/>
            <a:ext cx="8358641" cy="1066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085" y="1220889"/>
            <a:ext cx="300038" cy="3238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84467" y="801379"/>
            <a:ext cx="497075" cy="336665"/>
          </a:xfrm>
          <a:prstGeom prst="ellipse">
            <a:avLst/>
          </a:prstGeom>
          <a:noFill/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783562" y="1374200"/>
            <a:ext cx="497075" cy="336665"/>
          </a:xfrm>
          <a:prstGeom prst="ellipse">
            <a:avLst/>
          </a:prstGeom>
          <a:noFill/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59062" y="1374199"/>
            <a:ext cx="497075" cy="336665"/>
          </a:xfrm>
          <a:prstGeom prst="ellipse">
            <a:avLst/>
          </a:prstGeom>
          <a:noFill/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39480" y="1703351"/>
            <a:ext cx="425314" cy="320040"/>
          </a:xfrm>
          <a:prstGeom prst="ellipse">
            <a:avLst/>
          </a:prstGeom>
          <a:noFill/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3048000"/>
            <a:ext cx="3071813" cy="32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5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" y="157162"/>
            <a:ext cx="8437598" cy="1347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28" y="1743075"/>
            <a:ext cx="7222331" cy="571500"/>
          </a:xfrm>
          <a:prstGeom prst="rect">
            <a:avLst/>
          </a:prstGeom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76200" y="76200"/>
            <a:ext cx="1857500" cy="533400"/>
          </a:xfrm>
          <a:prstGeom prst="roundRect">
            <a:avLst>
              <a:gd name="adj" fmla="val 16667"/>
            </a:avLst>
          </a:prstGeom>
          <a:solidFill>
            <a:srgbClr val="CC3399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76200"/>
            <a:ext cx="2019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FFFF"/>
                </a:solidFill>
              </a:rPr>
              <a:t>REFLECT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4" y="152400"/>
            <a:ext cx="8693944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066800"/>
            <a:ext cx="2438400" cy="3200399"/>
          </a:xfrm>
          <a:prstGeom prst="rect">
            <a:avLst/>
          </a:prstGeom>
        </p:spPr>
      </p:pic>
      <p:sp>
        <p:nvSpPr>
          <p:cNvPr id="4" name="Title 11"/>
          <p:cNvSpPr txBox="1">
            <a:spLocks/>
          </p:cNvSpPr>
          <p:nvPr/>
        </p:nvSpPr>
        <p:spPr>
          <a:xfrm>
            <a:off x="7239000" y="3737"/>
            <a:ext cx="1828800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8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 18</a:t>
            </a:r>
            <a:endParaRPr lang="en-US" sz="18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6200" y="76200"/>
            <a:ext cx="1752600" cy="5334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" y="76200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FFFF"/>
                </a:solidFill>
              </a:rPr>
              <a:t>Your Turn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7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81200" y="457200"/>
            <a:ext cx="548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/>
              <a:t>Pause for Worksheet 1.2</a:t>
            </a:r>
            <a:endParaRPr lang="en-US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76198" y="117762"/>
            <a:ext cx="1295402" cy="53340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25778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</a:rPr>
              <a:t>We do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0" y="1524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/>
              <a:t>p. 26, #12</a:t>
            </a:r>
            <a:endParaRPr lang="en-US" alt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75" b="59268"/>
          <a:stretch/>
        </p:blipFill>
        <p:spPr bwMode="auto">
          <a:xfrm>
            <a:off x="181968" y="838200"/>
            <a:ext cx="6553200" cy="308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2" b="59268"/>
          <a:stretch/>
        </p:blipFill>
        <p:spPr bwMode="auto">
          <a:xfrm>
            <a:off x="304800" y="3581400"/>
            <a:ext cx="4636258" cy="308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t="1524"/>
          <a:stretch/>
        </p:blipFill>
        <p:spPr bwMode="auto">
          <a:xfrm>
            <a:off x="304800" y="3581400"/>
            <a:ext cx="3937377" cy="313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3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03494" y="117762"/>
            <a:ext cx="2819402" cy="533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25778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</a:rPr>
              <a:t>You do together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0" y="1524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/>
              <a:t>p. 26, #13</a:t>
            </a:r>
            <a:endParaRPr lang="en-US" alt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2" r="42475" b="1669"/>
          <a:stretch/>
        </p:blipFill>
        <p:spPr bwMode="auto">
          <a:xfrm>
            <a:off x="181968" y="838200"/>
            <a:ext cx="4847232" cy="28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8" t="50000" r="3354" b="9268"/>
          <a:stretch/>
        </p:blipFill>
        <p:spPr bwMode="auto">
          <a:xfrm>
            <a:off x="76200" y="3773606"/>
            <a:ext cx="4636258" cy="308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53036"/>
          <a:stretch/>
        </p:blipFill>
        <p:spPr bwMode="auto">
          <a:xfrm>
            <a:off x="1003745" y="3725266"/>
            <a:ext cx="3405349" cy="308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Assignments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pp. 24ff #1-13 </a:t>
            </a:r>
          </a:p>
          <a:p>
            <a:pPr eaLnBrk="1" hangingPunct="1"/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WS 1.2</a:t>
            </a:r>
          </a:p>
        </p:txBody>
      </p:sp>
    </p:spTree>
    <p:extLst>
      <p:ext uri="{BB962C8B-B14F-4D97-AF65-F5344CB8AC3E}">
        <p14:creationId xmlns:p14="http://schemas.microsoft.com/office/powerpoint/2010/main" val="24103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6156985" cy="457200"/>
          </a:xfrm>
        </p:spPr>
        <p:txBody>
          <a:bodyPr anchor="t">
            <a:noAutofit/>
          </a:bodyPr>
          <a:lstStyle/>
          <a:p>
            <a:pPr algn="l">
              <a:defRPr/>
            </a:pPr>
            <a:r>
              <a:rPr lang="en-US" sz="4000" b="1" kern="0" dirty="0" smtClean="0">
                <a:solidFill>
                  <a:srgbClr val="8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Warm-Up</a:t>
            </a:r>
            <a:endParaRPr lang="en-US" sz="4000" b="1" dirty="0">
              <a:solidFill>
                <a:srgbClr val="8000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6" name="Title 11"/>
          <p:cNvSpPr txBox="1">
            <a:spLocks/>
          </p:cNvSpPr>
          <p:nvPr/>
        </p:nvSpPr>
        <p:spPr bwMode="auto">
          <a:xfrm>
            <a:off x="-228600" y="838200"/>
            <a:ext cx="8686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0" hangingPunct="0"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Given the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graph below, write at least three observations 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about the two quantities described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there 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and their relationship.</a:t>
            </a:r>
          </a:p>
        </p:txBody>
      </p:sp>
      <p:pic>
        <p:nvPicPr>
          <p:cNvPr id="43009" name="Picture 1" descr="A2_MTXEDI363113_336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38400"/>
            <a:ext cx="4114800" cy="393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31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55" y="1113993"/>
            <a:ext cx="5000625" cy="1304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663" y="1041257"/>
            <a:ext cx="3685937" cy="2311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60" y="2727180"/>
            <a:ext cx="4750594" cy="762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10492" y="3142212"/>
            <a:ext cx="760613" cy="346969"/>
          </a:xfrm>
          <a:prstGeom prst="ellipse">
            <a:avLst/>
          </a:prstGeom>
          <a:noFill/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860" y="3797444"/>
            <a:ext cx="6415088" cy="5810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31627" y="3914471"/>
            <a:ext cx="760613" cy="346969"/>
          </a:xfrm>
          <a:prstGeom prst="ellipse">
            <a:avLst/>
          </a:prstGeom>
          <a:noFill/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524" y="4786307"/>
            <a:ext cx="8579644" cy="1390650"/>
          </a:xfrm>
          <a:prstGeom prst="rect">
            <a:avLst/>
          </a:prstGeom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8305799" y="0"/>
            <a:ext cx="1219201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 17</a:t>
            </a:r>
            <a:endParaRPr lang="en-US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76200" y="762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6200" y="76200"/>
            <a:ext cx="189411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EXPLORE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041256"/>
            <a:ext cx="3838337" cy="2447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43" y="3624003"/>
            <a:ext cx="6107906" cy="7239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98817" y="3690851"/>
            <a:ext cx="904009" cy="432262"/>
          </a:xfrm>
          <a:prstGeom prst="ellipse">
            <a:avLst/>
          </a:prstGeom>
          <a:noFill/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42" y="4796358"/>
            <a:ext cx="6065044" cy="5238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71700" y="4842163"/>
            <a:ext cx="904009" cy="432262"/>
          </a:xfrm>
          <a:prstGeom prst="ellipse">
            <a:avLst/>
          </a:prstGeom>
          <a:noFill/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1"/>
          <p:cNvSpPr txBox="1">
            <a:spLocks/>
          </p:cNvSpPr>
          <p:nvPr/>
        </p:nvSpPr>
        <p:spPr>
          <a:xfrm>
            <a:off x="8305799" y="0"/>
            <a:ext cx="1219201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 17</a:t>
            </a:r>
            <a:endParaRPr lang="en-US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6200" y="762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6200" y="76200"/>
            <a:ext cx="189411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EXPLORE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57" y="781800"/>
            <a:ext cx="8315325" cy="1228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851372"/>
            <a:ext cx="4073172" cy="2447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58" y="4299296"/>
            <a:ext cx="6665119" cy="54292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323242"/>
              </p:ext>
            </p:extLst>
          </p:nvPr>
        </p:nvGraphicFramePr>
        <p:xfrm>
          <a:off x="2062163" y="4837112"/>
          <a:ext cx="109855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Equation" r:id="rId7" imgW="698400" imgH="419040" progId="Equation.DSMT4">
                  <p:embed/>
                </p:oleObj>
              </mc:Choice>
              <mc:Fallback>
                <p:oleObj name="Equation" r:id="rId7" imgW="698400" imgH="41904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4837112"/>
                        <a:ext cx="109855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381937"/>
              </p:ext>
            </p:extLst>
          </p:nvPr>
        </p:nvGraphicFramePr>
        <p:xfrm>
          <a:off x="3148013" y="4852987"/>
          <a:ext cx="5143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Equation" r:id="rId9" imgW="330120" imgH="393480" progId="Equation.DSMT4">
                  <p:embed/>
                </p:oleObj>
              </mc:Choice>
              <mc:Fallback>
                <p:oleObj name="Equation" r:id="rId9" imgW="330120" imgH="39348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4852987"/>
                        <a:ext cx="514350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83575"/>
              </p:ext>
            </p:extLst>
          </p:nvPr>
        </p:nvGraphicFramePr>
        <p:xfrm>
          <a:off x="3735388" y="5092700"/>
          <a:ext cx="4191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11" imgW="266400" imgH="164880" progId="Equation.DSMT4">
                  <p:embed/>
                </p:oleObj>
              </mc:Choice>
              <mc:Fallback>
                <p:oleObj name="Equation" r:id="rId11" imgW="266400" imgH="16488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388" y="5092700"/>
                        <a:ext cx="41910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1"/>
          <p:cNvSpPr txBox="1">
            <a:spLocks/>
          </p:cNvSpPr>
          <p:nvPr/>
        </p:nvSpPr>
        <p:spPr>
          <a:xfrm>
            <a:off x="8229600" y="1531937"/>
            <a:ext cx="1219201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18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 17</a:t>
            </a:r>
            <a:endParaRPr lang="en-US" sz="18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13935"/>
              </p:ext>
            </p:extLst>
          </p:nvPr>
        </p:nvGraphicFramePr>
        <p:xfrm>
          <a:off x="649288" y="4868862"/>
          <a:ext cx="123666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13" imgW="787320" imgH="393480" progId="Equation.DSMT4">
                  <p:embed/>
                </p:oleObj>
              </mc:Choice>
              <mc:Fallback>
                <p:oleObj name="Equation" r:id="rId13" imgW="7873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4868862"/>
                        <a:ext cx="123666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76200" y="762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6200" y="76200"/>
            <a:ext cx="189411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EXPLORE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4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60" y="4276845"/>
            <a:ext cx="6736556" cy="703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0" y="619532"/>
            <a:ext cx="8755062" cy="1616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189" y="4276845"/>
            <a:ext cx="298053" cy="478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511" y="4971394"/>
            <a:ext cx="3844130" cy="599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9097" y="4945994"/>
            <a:ext cx="220831" cy="447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560" y="5649011"/>
            <a:ext cx="6786563" cy="542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4798" y="5718542"/>
            <a:ext cx="250175" cy="392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561" y="6265469"/>
            <a:ext cx="3766121" cy="440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8574" y="6265469"/>
            <a:ext cx="350044" cy="409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510" y="2236112"/>
            <a:ext cx="3459090" cy="1915777"/>
          </a:xfrm>
          <a:prstGeom prst="rect">
            <a:avLst/>
          </a:prstGeom>
        </p:spPr>
      </p:pic>
      <p:sp>
        <p:nvSpPr>
          <p:cNvPr id="13" name="Title 11"/>
          <p:cNvSpPr txBox="1">
            <a:spLocks/>
          </p:cNvSpPr>
          <p:nvPr/>
        </p:nvSpPr>
        <p:spPr>
          <a:xfrm>
            <a:off x="7696201" y="0"/>
            <a:ext cx="1828800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pp. 17-18</a:t>
            </a:r>
            <a:endParaRPr lang="en-US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76200" y="762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6200" y="76200"/>
            <a:ext cx="189411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EXPLORE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30" y="836195"/>
            <a:ext cx="8760770" cy="461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386" y="1397738"/>
            <a:ext cx="4193014" cy="2447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83" y="4004186"/>
            <a:ext cx="5879306" cy="581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9962" y="4055531"/>
            <a:ext cx="321469" cy="36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830" y="5419972"/>
            <a:ext cx="3450431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9815" y="5490283"/>
            <a:ext cx="1507331" cy="381000"/>
          </a:xfrm>
          <a:prstGeom prst="rect">
            <a:avLst/>
          </a:prstGeom>
        </p:spPr>
      </p:pic>
      <p:sp>
        <p:nvSpPr>
          <p:cNvPr id="8" name="Title 11"/>
          <p:cNvSpPr txBox="1">
            <a:spLocks/>
          </p:cNvSpPr>
          <p:nvPr/>
        </p:nvSpPr>
        <p:spPr>
          <a:xfrm>
            <a:off x="7239000" y="0"/>
            <a:ext cx="1828800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28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 18</a:t>
            </a:r>
            <a:endParaRPr lang="en-US" sz="28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6200" y="762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6200" y="76200"/>
            <a:ext cx="189411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EXPLORE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7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" y="147129"/>
            <a:ext cx="8754745" cy="1296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94" y="1469529"/>
            <a:ext cx="8209757" cy="1531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6" y="3253336"/>
            <a:ext cx="8862695" cy="730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73" y="4119022"/>
            <a:ext cx="8378429" cy="1519778"/>
          </a:xfrm>
          <a:prstGeom prst="rect">
            <a:avLst/>
          </a:prstGeom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6200" y="76200"/>
            <a:ext cx="1857500" cy="533400"/>
          </a:xfrm>
          <a:prstGeom prst="roundRect">
            <a:avLst>
              <a:gd name="adj" fmla="val 16667"/>
            </a:avLst>
          </a:prstGeom>
          <a:solidFill>
            <a:srgbClr val="CC3399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0" y="76200"/>
            <a:ext cx="2019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FFFF"/>
                </a:solidFill>
              </a:rPr>
              <a:t>REFLECT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2238"/>
          <a:stretch/>
        </p:blipFill>
        <p:spPr>
          <a:xfrm>
            <a:off x="77390" y="806868"/>
            <a:ext cx="8533210" cy="488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8823"/>
          <a:stretch/>
        </p:blipFill>
        <p:spPr>
          <a:xfrm>
            <a:off x="152400" y="2201446"/>
            <a:ext cx="4170677" cy="531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6568"/>
          <a:stretch/>
        </p:blipFill>
        <p:spPr>
          <a:xfrm>
            <a:off x="554182" y="2733284"/>
            <a:ext cx="4970318" cy="3210316"/>
          </a:xfrm>
          <a:prstGeom prst="rect">
            <a:avLst/>
          </a:prstGeom>
        </p:spPr>
      </p:pic>
      <p:sp>
        <p:nvSpPr>
          <p:cNvPr id="5" name="AutoShape 43"/>
          <p:cNvSpPr>
            <a:spLocks noChangeArrowheads="1"/>
          </p:cNvSpPr>
          <p:nvPr/>
        </p:nvSpPr>
        <p:spPr bwMode="auto">
          <a:xfrm>
            <a:off x="120502" y="76200"/>
            <a:ext cx="2013098" cy="5334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120502" y="76200"/>
            <a:ext cx="275853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EXPLAIN 1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AutoShape 43"/>
          <p:cNvSpPr>
            <a:spLocks noChangeArrowheads="1"/>
          </p:cNvSpPr>
          <p:nvPr/>
        </p:nvSpPr>
        <p:spPr bwMode="auto">
          <a:xfrm>
            <a:off x="107732" y="1600200"/>
            <a:ext cx="2413281" cy="5334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107733" y="1584434"/>
            <a:ext cx="3377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EXAMPLE 1A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3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4857</TotalTime>
  <Words>242</Words>
  <Application>Microsoft Office PowerPoint</Application>
  <PresentationFormat>On-screen Show (4:3)</PresentationFormat>
  <Paragraphs>54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PowerPoint Presentation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Vertical Number Lines</dc:title>
  <dc:creator>Jim Taylor</dc:creator>
  <cp:lastModifiedBy>EGUSD</cp:lastModifiedBy>
  <cp:revision>182</cp:revision>
  <dcterms:created xsi:type="dcterms:W3CDTF">2011-11-03T03:18:23Z</dcterms:created>
  <dcterms:modified xsi:type="dcterms:W3CDTF">2017-03-13T23:04:32Z</dcterms:modified>
</cp:coreProperties>
</file>