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2" r:id="rId2"/>
    <p:sldId id="310" r:id="rId3"/>
    <p:sldId id="308" r:id="rId4"/>
    <p:sldId id="293" r:id="rId5"/>
    <p:sldId id="257" r:id="rId6"/>
    <p:sldId id="270" r:id="rId7"/>
    <p:sldId id="289" r:id="rId8"/>
    <p:sldId id="280" r:id="rId9"/>
    <p:sldId id="297" r:id="rId10"/>
    <p:sldId id="301" r:id="rId11"/>
    <p:sldId id="309" r:id="rId12"/>
    <p:sldId id="287" r:id="rId13"/>
    <p:sldId id="298" r:id="rId14"/>
    <p:sldId id="302" r:id="rId15"/>
    <p:sldId id="303" r:id="rId16"/>
    <p:sldId id="304" r:id="rId17"/>
    <p:sldId id="299" r:id="rId18"/>
    <p:sldId id="31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EA4A2-05AD-4E8D-AC48-F97B5EDC4609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E891D-8309-4A8E-9368-6A90CAB41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33E4C6-EF25-4C44-84FB-6C1D749159C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8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5EFCA0-74EA-4AD4-BF05-AD415323756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0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72F9D-A4FD-4667-BD3C-B68147F01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68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C75F0-83EF-42AE-909E-DB8FE3303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4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3CE7E-45B4-435E-910A-E5CAEED60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82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31DE8-134D-4139-851E-601C76585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1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41E70-304B-4F58-B683-C5ACD41C6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54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ADAD6-CAD5-4D10-87E0-6FE74C964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10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DF253-6EB1-401A-9802-D9828174D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1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9C608-6EE7-4BFF-8919-8C328CDEA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8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FD78F-60FF-42B6-845D-6638ABB4B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FA17C-73B5-4FB4-9507-A72DF65CE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81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7677B-DAE2-4A64-BD52-DB0B06596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31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C3D282-BF83-403E-8F89-E3F56026A7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QEzlsjAqAD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3" name="Picture 49" descr="https://wallpaperscraft.com/image/honeycomb_honey_bees_pollination_insects_43016_2560x1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84667"/>
            <a:ext cx="1109472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2"/>
          </p:cNvPr>
          <p:cNvSpPr txBox="1"/>
          <p:nvPr/>
        </p:nvSpPr>
        <p:spPr>
          <a:xfrm>
            <a:off x="1219200" y="20574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Click here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2"/>
          <p:cNvSpPr>
            <a:spLocks noChangeArrowheads="1"/>
          </p:cNvSpPr>
          <p:nvPr/>
        </p:nvSpPr>
        <p:spPr bwMode="auto">
          <a:xfrm>
            <a:off x="76200" y="76200"/>
            <a:ext cx="1981200" cy="5334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5" name="Text Box 3"/>
          <p:cNvSpPr txBox="1">
            <a:spLocks noChangeArrowheads="1"/>
          </p:cNvSpPr>
          <p:nvPr/>
        </p:nvSpPr>
        <p:spPr bwMode="auto">
          <a:xfrm>
            <a:off x="76200" y="76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FF"/>
                </a:solidFill>
              </a:rPr>
              <a:t>EXPLAIN 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3810000"/>
            <a:ext cx="9051638" cy="29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414" y="1261872"/>
            <a:ext cx="3352800" cy="2548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8382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Use the diagram below to find the missing angle measures.  Explain your reasoning.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" y="3810000"/>
            <a:ext cx="8990725" cy="29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7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2"/>
          <p:cNvSpPr>
            <a:spLocks noChangeArrowheads="1"/>
          </p:cNvSpPr>
          <p:nvPr/>
        </p:nvSpPr>
        <p:spPr bwMode="auto">
          <a:xfrm>
            <a:off x="76200" y="76200"/>
            <a:ext cx="1981200" cy="5334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5" name="Text Box 3"/>
          <p:cNvSpPr txBox="1">
            <a:spLocks noChangeArrowheads="1"/>
          </p:cNvSpPr>
          <p:nvPr/>
        </p:nvSpPr>
        <p:spPr bwMode="auto">
          <a:xfrm>
            <a:off x="76200" y="76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FF"/>
                </a:solidFill>
              </a:rPr>
              <a:t>EXPLAIN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8382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Use the diagram below to find the missing angle measures.  Explain your reasoning.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9" y="2051168"/>
            <a:ext cx="3352800" cy="2548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99296"/>
            <a:ext cx="8459316" cy="1572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385748"/>
            <a:ext cx="7219950" cy="6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533400" y="685800"/>
            <a:ext cx="22860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3048000" y="228600"/>
            <a:ext cx="3886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Two angles are </a:t>
            </a:r>
            <a:r>
              <a:rPr lang="en-US" altLang="en-US" sz="2800" b="1"/>
              <a:t>complementary angles </a:t>
            </a:r>
            <a:r>
              <a:rPr lang="en-US" altLang="en-US" sz="2800"/>
              <a:t>(or </a:t>
            </a:r>
            <a:r>
              <a:rPr lang="en-US" altLang="en-US" sz="2800" b="1"/>
              <a:t>complements</a:t>
            </a:r>
            <a:r>
              <a:rPr lang="en-US" altLang="en-US" sz="2800"/>
              <a:t>) if the </a:t>
            </a:r>
            <a:r>
              <a:rPr lang="en-US" altLang="en-US" sz="2800" u="sng"/>
              <a:t>sum of their </a:t>
            </a:r>
            <a:r>
              <a:rPr lang="en-US" altLang="en-US" sz="2800" i="1" u="sng"/>
              <a:t>measures</a:t>
            </a:r>
            <a:r>
              <a:rPr lang="en-US" altLang="en-US" sz="2800" u="sng"/>
              <a:t> is 90</a:t>
            </a:r>
            <a:r>
              <a:rPr lang="en-US" altLang="en-US" sz="2800" u="sng">
                <a:cs typeface="Arial" panose="020B0604020202020204" pitchFamily="34" charset="0"/>
              </a:rPr>
              <a:t>°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219200" y="1143000"/>
            <a:ext cx="2133600" cy="2454275"/>
            <a:chOff x="768" y="720"/>
            <a:chExt cx="1344" cy="1546"/>
          </a:xfrm>
        </p:grpSpPr>
        <p:sp>
          <p:nvSpPr>
            <p:cNvPr id="11296" name="Freeform 6"/>
            <p:cNvSpPr>
              <a:spLocks/>
            </p:cNvSpPr>
            <p:nvPr/>
          </p:nvSpPr>
          <p:spPr bwMode="auto">
            <a:xfrm>
              <a:off x="1056" y="720"/>
              <a:ext cx="528" cy="1008"/>
            </a:xfrm>
            <a:custGeom>
              <a:avLst/>
              <a:gdLst>
                <a:gd name="T0" fmla="*/ 0 w 528"/>
                <a:gd name="T1" fmla="*/ 0 h 1008"/>
                <a:gd name="T2" fmla="*/ 0 w 528"/>
                <a:gd name="T3" fmla="*/ 1008 h 1008"/>
                <a:gd name="T4" fmla="*/ 528 w 528"/>
                <a:gd name="T5" fmla="*/ 144 h 1008"/>
                <a:gd name="T6" fmla="*/ 0 60000 65536"/>
                <a:gd name="T7" fmla="*/ 0 60000 65536"/>
                <a:gd name="T8" fmla="*/ 0 60000 65536"/>
                <a:gd name="T9" fmla="*/ 0 w 528"/>
                <a:gd name="T10" fmla="*/ 0 h 1008"/>
                <a:gd name="T11" fmla="*/ 528 w 528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008">
                  <a:moveTo>
                    <a:pt x="0" y="0"/>
                  </a:moveTo>
                  <a:lnTo>
                    <a:pt x="0" y="1008"/>
                  </a:lnTo>
                  <a:lnTo>
                    <a:pt x="528" y="14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7"/>
            <p:cNvSpPr>
              <a:spLocks/>
            </p:cNvSpPr>
            <p:nvPr/>
          </p:nvSpPr>
          <p:spPr bwMode="auto">
            <a:xfrm>
              <a:off x="1056" y="864"/>
              <a:ext cx="864" cy="864"/>
            </a:xfrm>
            <a:custGeom>
              <a:avLst/>
              <a:gdLst>
                <a:gd name="T0" fmla="*/ 528 w 864"/>
                <a:gd name="T1" fmla="*/ 0 h 864"/>
                <a:gd name="T2" fmla="*/ 0 w 864"/>
                <a:gd name="T3" fmla="*/ 864 h 864"/>
                <a:gd name="T4" fmla="*/ 864 w 864"/>
                <a:gd name="T5" fmla="*/ 864 h 864"/>
                <a:gd name="T6" fmla="*/ 0 60000 65536"/>
                <a:gd name="T7" fmla="*/ 0 60000 65536"/>
                <a:gd name="T8" fmla="*/ 0 60000 65536"/>
                <a:gd name="T9" fmla="*/ 0 w 864"/>
                <a:gd name="T10" fmla="*/ 0 h 864"/>
                <a:gd name="T11" fmla="*/ 864 w 86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864">
                  <a:moveTo>
                    <a:pt x="528" y="0"/>
                  </a:moveTo>
                  <a:lnTo>
                    <a:pt x="0" y="864"/>
                  </a:lnTo>
                  <a:lnTo>
                    <a:pt x="864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Text Box 8"/>
            <p:cNvSpPr txBox="1">
              <a:spLocks noChangeArrowheads="1"/>
            </p:cNvSpPr>
            <p:nvPr/>
          </p:nvSpPr>
          <p:spPr bwMode="auto">
            <a:xfrm>
              <a:off x="1056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299" name="Text Box 9"/>
            <p:cNvSpPr txBox="1">
              <a:spLocks noChangeArrowheads="1"/>
            </p:cNvSpPr>
            <p:nvPr/>
          </p:nvSpPr>
          <p:spPr bwMode="auto">
            <a:xfrm>
              <a:off x="1248" y="14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300" name="Text Box 10"/>
            <p:cNvSpPr txBox="1">
              <a:spLocks noChangeArrowheads="1"/>
            </p:cNvSpPr>
            <p:nvPr/>
          </p:nvSpPr>
          <p:spPr bwMode="auto">
            <a:xfrm>
              <a:off x="768" y="182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/>
                <a:t>complementary</a:t>
              </a:r>
            </a:p>
          </p:txBody>
        </p:sp>
        <p:sp>
          <p:nvSpPr>
            <p:cNvPr id="11301" name="Text Box 11"/>
            <p:cNvSpPr txBox="1">
              <a:spLocks noChangeArrowheads="1"/>
            </p:cNvSpPr>
            <p:nvPr/>
          </p:nvSpPr>
          <p:spPr bwMode="auto">
            <a:xfrm>
              <a:off x="1008" y="2016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adjacent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648200" y="1066800"/>
            <a:ext cx="2895600" cy="2530475"/>
            <a:chOff x="2928" y="672"/>
            <a:chExt cx="1824" cy="1594"/>
          </a:xfrm>
        </p:grpSpPr>
        <p:sp>
          <p:nvSpPr>
            <p:cNvPr id="11290" name="Freeform 12"/>
            <p:cNvSpPr>
              <a:spLocks/>
            </p:cNvSpPr>
            <p:nvPr/>
          </p:nvSpPr>
          <p:spPr bwMode="auto">
            <a:xfrm rot="-7702991">
              <a:off x="3216" y="720"/>
              <a:ext cx="528" cy="1008"/>
            </a:xfrm>
            <a:custGeom>
              <a:avLst/>
              <a:gdLst>
                <a:gd name="T0" fmla="*/ 0 w 528"/>
                <a:gd name="T1" fmla="*/ 0 h 1008"/>
                <a:gd name="T2" fmla="*/ 0 w 528"/>
                <a:gd name="T3" fmla="*/ 1008 h 1008"/>
                <a:gd name="T4" fmla="*/ 528 w 528"/>
                <a:gd name="T5" fmla="*/ 144 h 1008"/>
                <a:gd name="T6" fmla="*/ 0 60000 65536"/>
                <a:gd name="T7" fmla="*/ 0 60000 65536"/>
                <a:gd name="T8" fmla="*/ 0 60000 65536"/>
                <a:gd name="T9" fmla="*/ 0 w 528"/>
                <a:gd name="T10" fmla="*/ 0 h 1008"/>
                <a:gd name="T11" fmla="*/ 528 w 528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008">
                  <a:moveTo>
                    <a:pt x="0" y="0"/>
                  </a:moveTo>
                  <a:lnTo>
                    <a:pt x="0" y="1008"/>
                  </a:lnTo>
                  <a:lnTo>
                    <a:pt x="528" y="14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13"/>
            <p:cNvSpPr>
              <a:spLocks/>
            </p:cNvSpPr>
            <p:nvPr/>
          </p:nvSpPr>
          <p:spPr bwMode="auto">
            <a:xfrm rot="-3083519">
              <a:off x="3888" y="672"/>
              <a:ext cx="864" cy="864"/>
            </a:xfrm>
            <a:custGeom>
              <a:avLst/>
              <a:gdLst>
                <a:gd name="T0" fmla="*/ 528 w 864"/>
                <a:gd name="T1" fmla="*/ 0 h 864"/>
                <a:gd name="T2" fmla="*/ 0 w 864"/>
                <a:gd name="T3" fmla="*/ 864 h 864"/>
                <a:gd name="T4" fmla="*/ 864 w 864"/>
                <a:gd name="T5" fmla="*/ 864 h 864"/>
                <a:gd name="T6" fmla="*/ 0 60000 65536"/>
                <a:gd name="T7" fmla="*/ 0 60000 65536"/>
                <a:gd name="T8" fmla="*/ 0 60000 65536"/>
                <a:gd name="T9" fmla="*/ 0 w 864"/>
                <a:gd name="T10" fmla="*/ 0 h 864"/>
                <a:gd name="T11" fmla="*/ 864 w 86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864">
                  <a:moveTo>
                    <a:pt x="528" y="0"/>
                  </a:moveTo>
                  <a:lnTo>
                    <a:pt x="0" y="864"/>
                  </a:lnTo>
                  <a:lnTo>
                    <a:pt x="864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Text Box 14"/>
            <p:cNvSpPr txBox="1">
              <a:spLocks noChangeArrowheads="1"/>
            </p:cNvSpPr>
            <p:nvPr/>
          </p:nvSpPr>
          <p:spPr bwMode="auto">
            <a:xfrm>
              <a:off x="3504" y="11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1293" name="Text Box 15"/>
            <p:cNvSpPr txBox="1">
              <a:spLocks noChangeArrowheads="1"/>
            </p:cNvSpPr>
            <p:nvPr/>
          </p:nvSpPr>
          <p:spPr bwMode="auto">
            <a:xfrm>
              <a:off x="4320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1294" name="Text Box 16"/>
            <p:cNvSpPr txBox="1">
              <a:spLocks noChangeArrowheads="1"/>
            </p:cNvSpPr>
            <p:nvPr/>
          </p:nvSpPr>
          <p:spPr bwMode="auto">
            <a:xfrm>
              <a:off x="2928" y="182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complementary</a:t>
              </a:r>
            </a:p>
          </p:txBody>
        </p:sp>
        <p:sp>
          <p:nvSpPr>
            <p:cNvPr id="11295" name="Text Box 17"/>
            <p:cNvSpPr txBox="1">
              <a:spLocks noChangeArrowheads="1"/>
            </p:cNvSpPr>
            <p:nvPr/>
          </p:nvSpPr>
          <p:spPr bwMode="auto">
            <a:xfrm>
              <a:off x="3024" y="2016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nonadjacent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3657600"/>
            <a:ext cx="8382000" cy="946150"/>
            <a:chOff x="304800" y="3657600"/>
            <a:chExt cx="8382000" cy="946150"/>
          </a:xfrm>
        </p:grpSpPr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381000" y="4191000"/>
              <a:ext cx="22098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2895600" y="3733800"/>
              <a:ext cx="38100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304800" y="3657600"/>
              <a:ext cx="83820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/>
                <a:t>Two angles are </a:t>
              </a:r>
              <a:r>
                <a:rPr lang="en-US" altLang="en-US" sz="2800" b="1" dirty="0"/>
                <a:t>supplementary angles </a:t>
              </a:r>
              <a:r>
                <a:rPr lang="en-US" altLang="en-US" sz="2800" dirty="0"/>
                <a:t>(or </a:t>
              </a:r>
              <a:r>
                <a:rPr lang="en-US" altLang="en-US" sz="2800" b="1" dirty="0"/>
                <a:t>supplements</a:t>
              </a:r>
              <a:r>
                <a:rPr lang="en-US" altLang="en-US" sz="2800" dirty="0"/>
                <a:t>) if the </a:t>
              </a:r>
              <a:r>
                <a:rPr lang="en-US" altLang="en-US" sz="2800" u="sng" dirty="0"/>
                <a:t>sum of their </a:t>
              </a:r>
              <a:r>
                <a:rPr lang="en-US" altLang="en-US" sz="2800" i="1" u="sng" dirty="0"/>
                <a:t>measures</a:t>
              </a:r>
              <a:r>
                <a:rPr lang="en-US" altLang="en-US" sz="2800" u="sng" dirty="0"/>
                <a:t> is 180</a:t>
              </a:r>
              <a:r>
                <a:rPr lang="en-US" altLang="en-US" sz="2800" u="sng" dirty="0">
                  <a:cs typeface="Arial" panose="020B0604020202020204" pitchFamily="34" charset="0"/>
                </a:rPr>
                <a:t>°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914400" y="4648200"/>
            <a:ext cx="2514600" cy="2073275"/>
            <a:chOff x="576" y="2928"/>
            <a:chExt cx="1584" cy="1306"/>
          </a:xfrm>
        </p:grpSpPr>
        <p:sp>
          <p:nvSpPr>
            <p:cNvPr id="11284" name="Freeform 21"/>
            <p:cNvSpPr>
              <a:spLocks/>
            </p:cNvSpPr>
            <p:nvPr/>
          </p:nvSpPr>
          <p:spPr bwMode="auto">
            <a:xfrm>
              <a:off x="1296" y="2928"/>
              <a:ext cx="864" cy="864"/>
            </a:xfrm>
            <a:custGeom>
              <a:avLst/>
              <a:gdLst>
                <a:gd name="T0" fmla="*/ 528 w 864"/>
                <a:gd name="T1" fmla="*/ 0 h 864"/>
                <a:gd name="T2" fmla="*/ 0 w 864"/>
                <a:gd name="T3" fmla="*/ 864 h 864"/>
                <a:gd name="T4" fmla="*/ 864 w 864"/>
                <a:gd name="T5" fmla="*/ 864 h 864"/>
                <a:gd name="T6" fmla="*/ 0 60000 65536"/>
                <a:gd name="T7" fmla="*/ 0 60000 65536"/>
                <a:gd name="T8" fmla="*/ 0 60000 65536"/>
                <a:gd name="T9" fmla="*/ 0 w 864"/>
                <a:gd name="T10" fmla="*/ 0 h 864"/>
                <a:gd name="T11" fmla="*/ 864 w 86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864">
                  <a:moveTo>
                    <a:pt x="528" y="0"/>
                  </a:moveTo>
                  <a:lnTo>
                    <a:pt x="0" y="864"/>
                  </a:lnTo>
                  <a:lnTo>
                    <a:pt x="864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Text Box 22"/>
            <p:cNvSpPr txBox="1">
              <a:spLocks noChangeArrowheads="1"/>
            </p:cNvSpPr>
            <p:nvPr/>
          </p:nvSpPr>
          <p:spPr bwMode="auto">
            <a:xfrm>
              <a:off x="1056" y="350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286" name="Text Box 23"/>
            <p:cNvSpPr txBox="1">
              <a:spLocks noChangeArrowheads="1"/>
            </p:cNvSpPr>
            <p:nvPr/>
          </p:nvSpPr>
          <p:spPr bwMode="auto">
            <a:xfrm>
              <a:off x="1488" y="350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287" name="Text Box 24"/>
            <p:cNvSpPr txBox="1">
              <a:spLocks noChangeArrowheads="1"/>
            </p:cNvSpPr>
            <p:nvPr/>
          </p:nvSpPr>
          <p:spPr bwMode="auto">
            <a:xfrm>
              <a:off x="624" y="3792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supplementary</a:t>
              </a:r>
            </a:p>
          </p:txBody>
        </p:sp>
        <p:sp>
          <p:nvSpPr>
            <p:cNvPr id="11288" name="Text Box 25"/>
            <p:cNvSpPr txBox="1">
              <a:spLocks noChangeArrowheads="1"/>
            </p:cNvSpPr>
            <p:nvPr/>
          </p:nvSpPr>
          <p:spPr bwMode="auto">
            <a:xfrm>
              <a:off x="864" y="398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adjacent</a:t>
              </a:r>
            </a:p>
          </p:txBody>
        </p:sp>
        <p:sp>
          <p:nvSpPr>
            <p:cNvPr id="11289" name="Freeform 32"/>
            <p:cNvSpPr>
              <a:spLocks/>
            </p:cNvSpPr>
            <p:nvPr/>
          </p:nvSpPr>
          <p:spPr bwMode="auto">
            <a:xfrm>
              <a:off x="576" y="2928"/>
              <a:ext cx="1248" cy="864"/>
            </a:xfrm>
            <a:custGeom>
              <a:avLst/>
              <a:gdLst>
                <a:gd name="T0" fmla="*/ 1248 w 1248"/>
                <a:gd name="T1" fmla="*/ 0 h 864"/>
                <a:gd name="T2" fmla="*/ 720 w 1248"/>
                <a:gd name="T3" fmla="*/ 864 h 864"/>
                <a:gd name="T4" fmla="*/ 0 w 1248"/>
                <a:gd name="T5" fmla="*/ 864 h 864"/>
                <a:gd name="T6" fmla="*/ 0 60000 65536"/>
                <a:gd name="T7" fmla="*/ 0 60000 65536"/>
                <a:gd name="T8" fmla="*/ 0 60000 65536"/>
                <a:gd name="T9" fmla="*/ 0 w 1248"/>
                <a:gd name="T10" fmla="*/ 0 h 864"/>
                <a:gd name="T11" fmla="*/ 1248 w 124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864">
                  <a:moveTo>
                    <a:pt x="1248" y="0"/>
                  </a:moveTo>
                  <a:lnTo>
                    <a:pt x="720" y="864"/>
                  </a:lnTo>
                  <a:lnTo>
                    <a:pt x="0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4495800" y="4419600"/>
            <a:ext cx="3733800" cy="2225675"/>
            <a:chOff x="2832" y="2784"/>
            <a:chExt cx="2352" cy="1402"/>
          </a:xfrm>
        </p:grpSpPr>
        <p:sp>
          <p:nvSpPr>
            <p:cNvPr id="11278" name="Text Box 30"/>
            <p:cNvSpPr txBox="1">
              <a:spLocks noChangeArrowheads="1"/>
            </p:cNvSpPr>
            <p:nvPr/>
          </p:nvSpPr>
          <p:spPr bwMode="auto">
            <a:xfrm>
              <a:off x="3024" y="37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supplementary</a:t>
              </a:r>
            </a:p>
          </p:txBody>
        </p:sp>
        <p:sp>
          <p:nvSpPr>
            <p:cNvPr id="11279" name="Text Box 31"/>
            <p:cNvSpPr txBox="1">
              <a:spLocks noChangeArrowheads="1"/>
            </p:cNvSpPr>
            <p:nvPr/>
          </p:nvSpPr>
          <p:spPr bwMode="auto">
            <a:xfrm>
              <a:off x="3120" y="3936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nonadjacent</a:t>
              </a:r>
            </a:p>
          </p:txBody>
        </p:sp>
        <p:sp>
          <p:nvSpPr>
            <p:cNvPr id="11280" name="Freeform 39"/>
            <p:cNvSpPr>
              <a:spLocks/>
            </p:cNvSpPr>
            <p:nvPr/>
          </p:nvSpPr>
          <p:spPr bwMode="auto">
            <a:xfrm rot="6650470">
              <a:off x="4344" y="3048"/>
              <a:ext cx="768" cy="912"/>
            </a:xfrm>
            <a:custGeom>
              <a:avLst/>
              <a:gdLst>
                <a:gd name="T0" fmla="*/ 293 w 864"/>
                <a:gd name="T1" fmla="*/ 0 h 864"/>
                <a:gd name="T2" fmla="*/ 0 w 864"/>
                <a:gd name="T3" fmla="*/ 1132 h 864"/>
                <a:gd name="T4" fmla="*/ 480 w 864"/>
                <a:gd name="T5" fmla="*/ 1132 h 864"/>
                <a:gd name="T6" fmla="*/ 0 60000 65536"/>
                <a:gd name="T7" fmla="*/ 0 60000 65536"/>
                <a:gd name="T8" fmla="*/ 0 60000 65536"/>
                <a:gd name="T9" fmla="*/ 0 w 864"/>
                <a:gd name="T10" fmla="*/ 0 h 864"/>
                <a:gd name="T11" fmla="*/ 864 w 86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864">
                  <a:moveTo>
                    <a:pt x="528" y="0"/>
                  </a:moveTo>
                  <a:lnTo>
                    <a:pt x="0" y="864"/>
                  </a:lnTo>
                  <a:lnTo>
                    <a:pt x="864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40"/>
            <p:cNvSpPr txBox="1">
              <a:spLocks noChangeArrowheads="1"/>
            </p:cNvSpPr>
            <p:nvPr/>
          </p:nvSpPr>
          <p:spPr bwMode="auto">
            <a:xfrm>
              <a:off x="3216" y="336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1282" name="Text Box 41"/>
            <p:cNvSpPr txBox="1">
              <a:spLocks noChangeArrowheads="1"/>
            </p:cNvSpPr>
            <p:nvPr/>
          </p:nvSpPr>
          <p:spPr bwMode="auto">
            <a:xfrm>
              <a:off x="4368" y="30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1283" name="Freeform 42"/>
            <p:cNvSpPr>
              <a:spLocks/>
            </p:cNvSpPr>
            <p:nvPr/>
          </p:nvSpPr>
          <p:spPr bwMode="auto">
            <a:xfrm rot="1414872">
              <a:off x="2832" y="2784"/>
              <a:ext cx="1248" cy="864"/>
            </a:xfrm>
            <a:custGeom>
              <a:avLst/>
              <a:gdLst>
                <a:gd name="T0" fmla="*/ 1248 w 1248"/>
                <a:gd name="T1" fmla="*/ 0 h 864"/>
                <a:gd name="T2" fmla="*/ 720 w 1248"/>
                <a:gd name="T3" fmla="*/ 864 h 864"/>
                <a:gd name="T4" fmla="*/ 0 w 1248"/>
                <a:gd name="T5" fmla="*/ 864 h 864"/>
                <a:gd name="T6" fmla="*/ 0 60000 65536"/>
                <a:gd name="T7" fmla="*/ 0 60000 65536"/>
                <a:gd name="T8" fmla="*/ 0 60000 65536"/>
                <a:gd name="T9" fmla="*/ 0 w 1248"/>
                <a:gd name="T10" fmla="*/ 0 h 864"/>
                <a:gd name="T11" fmla="*/ 1248 w 124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864">
                  <a:moveTo>
                    <a:pt x="1248" y="0"/>
                  </a:moveTo>
                  <a:lnTo>
                    <a:pt x="720" y="864"/>
                  </a:lnTo>
                  <a:lnTo>
                    <a:pt x="0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533400" y="685800"/>
            <a:ext cx="22860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3048000" y="228600"/>
            <a:ext cx="3886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382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00B050"/>
                </a:solidFill>
              </a:rPr>
              <a:t>You can represent the measures of an angle and its complement as x° and (90 − x)°.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219200" y="1143000"/>
            <a:ext cx="2133600" cy="2454275"/>
            <a:chOff x="768" y="720"/>
            <a:chExt cx="1344" cy="1546"/>
          </a:xfrm>
        </p:grpSpPr>
        <p:sp>
          <p:nvSpPr>
            <p:cNvPr id="11296" name="Freeform 6"/>
            <p:cNvSpPr>
              <a:spLocks/>
            </p:cNvSpPr>
            <p:nvPr/>
          </p:nvSpPr>
          <p:spPr bwMode="auto">
            <a:xfrm>
              <a:off x="1056" y="720"/>
              <a:ext cx="528" cy="1008"/>
            </a:xfrm>
            <a:custGeom>
              <a:avLst/>
              <a:gdLst>
                <a:gd name="T0" fmla="*/ 0 w 528"/>
                <a:gd name="T1" fmla="*/ 0 h 1008"/>
                <a:gd name="T2" fmla="*/ 0 w 528"/>
                <a:gd name="T3" fmla="*/ 1008 h 1008"/>
                <a:gd name="T4" fmla="*/ 528 w 528"/>
                <a:gd name="T5" fmla="*/ 144 h 1008"/>
                <a:gd name="T6" fmla="*/ 0 60000 65536"/>
                <a:gd name="T7" fmla="*/ 0 60000 65536"/>
                <a:gd name="T8" fmla="*/ 0 60000 65536"/>
                <a:gd name="T9" fmla="*/ 0 w 528"/>
                <a:gd name="T10" fmla="*/ 0 h 1008"/>
                <a:gd name="T11" fmla="*/ 528 w 528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008">
                  <a:moveTo>
                    <a:pt x="0" y="0"/>
                  </a:moveTo>
                  <a:lnTo>
                    <a:pt x="0" y="1008"/>
                  </a:lnTo>
                  <a:lnTo>
                    <a:pt x="528" y="14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Freeform 7"/>
            <p:cNvSpPr>
              <a:spLocks/>
            </p:cNvSpPr>
            <p:nvPr/>
          </p:nvSpPr>
          <p:spPr bwMode="auto">
            <a:xfrm>
              <a:off x="1056" y="864"/>
              <a:ext cx="864" cy="864"/>
            </a:xfrm>
            <a:custGeom>
              <a:avLst/>
              <a:gdLst>
                <a:gd name="T0" fmla="*/ 528 w 864"/>
                <a:gd name="T1" fmla="*/ 0 h 864"/>
                <a:gd name="T2" fmla="*/ 0 w 864"/>
                <a:gd name="T3" fmla="*/ 864 h 864"/>
                <a:gd name="T4" fmla="*/ 864 w 864"/>
                <a:gd name="T5" fmla="*/ 864 h 864"/>
                <a:gd name="T6" fmla="*/ 0 60000 65536"/>
                <a:gd name="T7" fmla="*/ 0 60000 65536"/>
                <a:gd name="T8" fmla="*/ 0 60000 65536"/>
                <a:gd name="T9" fmla="*/ 0 w 864"/>
                <a:gd name="T10" fmla="*/ 0 h 864"/>
                <a:gd name="T11" fmla="*/ 864 w 86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864">
                  <a:moveTo>
                    <a:pt x="528" y="0"/>
                  </a:moveTo>
                  <a:lnTo>
                    <a:pt x="0" y="864"/>
                  </a:lnTo>
                  <a:lnTo>
                    <a:pt x="864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Text Box 8"/>
            <p:cNvSpPr txBox="1">
              <a:spLocks noChangeArrowheads="1"/>
            </p:cNvSpPr>
            <p:nvPr/>
          </p:nvSpPr>
          <p:spPr bwMode="auto">
            <a:xfrm>
              <a:off x="1056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299" name="Text Box 9"/>
            <p:cNvSpPr txBox="1">
              <a:spLocks noChangeArrowheads="1"/>
            </p:cNvSpPr>
            <p:nvPr/>
          </p:nvSpPr>
          <p:spPr bwMode="auto">
            <a:xfrm>
              <a:off x="1248" y="1440"/>
              <a:ext cx="7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(90-x)</a:t>
              </a:r>
            </a:p>
          </p:txBody>
        </p:sp>
        <p:sp>
          <p:nvSpPr>
            <p:cNvPr id="11300" name="Text Box 10"/>
            <p:cNvSpPr txBox="1">
              <a:spLocks noChangeArrowheads="1"/>
            </p:cNvSpPr>
            <p:nvPr/>
          </p:nvSpPr>
          <p:spPr bwMode="auto">
            <a:xfrm>
              <a:off x="768" y="182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</a:rPr>
                <a:t>complementary</a:t>
              </a:r>
            </a:p>
          </p:txBody>
        </p:sp>
        <p:sp>
          <p:nvSpPr>
            <p:cNvPr id="11301" name="Text Box 11"/>
            <p:cNvSpPr txBox="1">
              <a:spLocks noChangeArrowheads="1"/>
            </p:cNvSpPr>
            <p:nvPr/>
          </p:nvSpPr>
          <p:spPr bwMode="auto">
            <a:xfrm>
              <a:off x="1008" y="2016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</a:rPr>
                <a:t>adjacent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648200" y="1066800"/>
            <a:ext cx="3048000" cy="2530475"/>
            <a:chOff x="2928" y="672"/>
            <a:chExt cx="1920" cy="1594"/>
          </a:xfrm>
        </p:grpSpPr>
        <p:sp>
          <p:nvSpPr>
            <p:cNvPr id="11290" name="Freeform 12"/>
            <p:cNvSpPr>
              <a:spLocks/>
            </p:cNvSpPr>
            <p:nvPr/>
          </p:nvSpPr>
          <p:spPr bwMode="auto">
            <a:xfrm rot="-7702991">
              <a:off x="3216" y="720"/>
              <a:ext cx="528" cy="1008"/>
            </a:xfrm>
            <a:custGeom>
              <a:avLst/>
              <a:gdLst>
                <a:gd name="T0" fmla="*/ 0 w 528"/>
                <a:gd name="T1" fmla="*/ 0 h 1008"/>
                <a:gd name="T2" fmla="*/ 0 w 528"/>
                <a:gd name="T3" fmla="*/ 1008 h 1008"/>
                <a:gd name="T4" fmla="*/ 528 w 528"/>
                <a:gd name="T5" fmla="*/ 144 h 1008"/>
                <a:gd name="T6" fmla="*/ 0 60000 65536"/>
                <a:gd name="T7" fmla="*/ 0 60000 65536"/>
                <a:gd name="T8" fmla="*/ 0 60000 65536"/>
                <a:gd name="T9" fmla="*/ 0 w 528"/>
                <a:gd name="T10" fmla="*/ 0 h 1008"/>
                <a:gd name="T11" fmla="*/ 528 w 528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008">
                  <a:moveTo>
                    <a:pt x="0" y="0"/>
                  </a:moveTo>
                  <a:lnTo>
                    <a:pt x="0" y="1008"/>
                  </a:lnTo>
                  <a:lnTo>
                    <a:pt x="528" y="14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Freeform 13"/>
            <p:cNvSpPr>
              <a:spLocks/>
            </p:cNvSpPr>
            <p:nvPr/>
          </p:nvSpPr>
          <p:spPr bwMode="auto">
            <a:xfrm rot="-3083519">
              <a:off x="3888" y="672"/>
              <a:ext cx="864" cy="864"/>
            </a:xfrm>
            <a:custGeom>
              <a:avLst/>
              <a:gdLst>
                <a:gd name="T0" fmla="*/ 528 w 864"/>
                <a:gd name="T1" fmla="*/ 0 h 864"/>
                <a:gd name="T2" fmla="*/ 0 w 864"/>
                <a:gd name="T3" fmla="*/ 864 h 864"/>
                <a:gd name="T4" fmla="*/ 864 w 864"/>
                <a:gd name="T5" fmla="*/ 864 h 864"/>
                <a:gd name="T6" fmla="*/ 0 60000 65536"/>
                <a:gd name="T7" fmla="*/ 0 60000 65536"/>
                <a:gd name="T8" fmla="*/ 0 60000 65536"/>
                <a:gd name="T9" fmla="*/ 0 w 864"/>
                <a:gd name="T10" fmla="*/ 0 h 864"/>
                <a:gd name="T11" fmla="*/ 864 w 86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864">
                  <a:moveTo>
                    <a:pt x="528" y="0"/>
                  </a:moveTo>
                  <a:lnTo>
                    <a:pt x="0" y="864"/>
                  </a:lnTo>
                  <a:lnTo>
                    <a:pt x="864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2" name="Text Box 14"/>
            <p:cNvSpPr txBox="1">
              <a:spLocks noChangeArrowheads="1"/>
            </p:cNvSpPr>
            <p:nvPr/>
          </p:nvSpPr>
          <p:spPr bwMode="auto">
            <a:xfrm>
              <a:off x="3504" y="11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293" name="Text Box 15"/>
            <p:cNvSpPr txBox="1">
              <a:spLocks noChangeArrowheads="1"/>
            </p:cNvSpPr>
            <p:nvPr/>
          </p:nvSpPr>
          <p:spPr bwMode="auto">
            <a:xfrm>
              <a:off x="4176" y="1024"/>
              <a:ext cx="67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(90-x)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294" name="Text Box 16"/>
            <p:cNvSpPr txBox="1">
              <a:spLocks noChangeArrowheads="1"/>
            </p:cNvSpPr>
            <p:nvPr/>
          </p:nvSpPr>
          <p:spPr bwMode="auto">
            <a:xfrm>
              <a:off x="2928" y="182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</a:rPr>
                <a:t>complementary</a:t>
              </a:r>
            </a:p>
          </p:txBody>
        </p:sp>
        <p:sp>
          <p:nvSpPr>
            <p:cNvPr id="11295" name="Text Box 17"/>
            <p:cNvSpPr txBox="1">
              <a:spLocks noChangeArrowheads="1"/>
            </p:cNvSpPr>
            <p:nvPr/>
          </p:nvSpPr>
          <p:spPr bwMode="auto">
            <a:xfrm>
              <a:off x="3024" y="2016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</a:rPr>
                <a:t>nonadjacent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" y="3657600"/>
            <a:ext cx="8382000" cy="954107"/>
            <a:chOff x="304800" y="3657600"/>
            <a:chExt cx="8382000" cy="954107"/>
          </a:xfrm>
        </p:grpSpPr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381000" y="4191000"/>
              <a:ext cx="22098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2895600" y="3733800"/>
              <a:ext cx="38100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304800" y="3657600"/>
              <a:ext cx="8382000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solidFill>
                    <a:srgbClr val="00B050"/>
                  </a:solidFill>
                </a:rPr>
                <a:t>Similarly, you can represent the measures of an angle and its supplement as x° and (180 − x)°.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914400" y="4648200"/>
            <a:ext cx="2895600" cy="2073275"/>
            <a:chOff x="576" y="2928"/>
            <a:chExt cx="1824" cy="1306"/>
          </a:xfrm>
        </p:grpSpPr>
        <p:sp>
          <p:nvSpPr>
            <p:cNvPr id="11284" name="Freeform 21"/>
            <p:cNvSpPr>
              <a:spLocks/>
            </p:cNvSpPr>
            <p:nvPr/>
          </p:nvSpPr>
          <p:spPr bwMode="auto">
            <a:xfrm>
              <a:off x="1296" y="2928"/>
              <a:ext cx="864" cy="864"/>
            </a:xfrm>
            <a:custGeom>
              <a:avLst/>
              <a:gdLst>
                <a:gd name="T0" fmla="*/ 528 w 864"/>
                <a:gd name="T1" fmla="*/ 0 h 864"/>
                <a:gd name="T2" fmla="*/ 0 w 864"/>
                <a:gd name="T3" fmla="*/ 864 h 864"/>
                <a:gd name="T4" fmla="*/ 864 w 864"/>
                <a:gd name="T5" fmla="*/ 864 h 864"/>
                <a:gd name="T6" fmla="*/ 0 60000 65536"/>
                <a:gd name="T7" fmla="*/ 0 60000 65536"/>
                <a:gd name="T8" fmla="*/ 0 60000 65536"/>
                <a:gd name="T9" fmla="*/ 0 w 864"/>
                <a:gd name="T10" fmla="*/ 0 h 864"/>
                <a:gd name="T11" fmla="*/ 864 w 86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864">
                  <a:moveTo>
                    <a:pt x="528" y="0"/>
                  </a:moveTo>
                  <a:lnTo>
                    <a:pt x="0" y="864"/>
                  </a:lnTo>
                  <a:lnTo>
                    <a:pt x="864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5" name="Text Box 22"/>
            <p:cNvSpPr txBox="1">
              <a:spLocks noChangeArrowheads="1"/>
            </p:cNvSpPr>
            <p:nvPr/>
          </p:nvSpPr>
          <p:spPr bwMode="auto">
            <a:xfrm>
              <a:off x="1056" y="350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286" name="Text Box 23"/>
            <p:cNvSpPr txBox="1">
              <a:spLocks noChangeArrowheads="1"/>
            </p:cNvSpPr>
            <p:nvPr/>
          </p:nvSpPr>
          <p:spPr bwMode="auto">
            <a:xfrm>
              <a:off x="1488" y="350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(180-x)</a:t>
              </a:r>
            </a:p>
          </p:txBody>
        </p:sp>
        <p:sp>
          <p:nvSpPr>
            <p:cNvPr id="11287" name="Text Box 24"/>
            <p:cNvSpPr txBox="1">
              <a:spLocks noChangeArrowheads="1"/>
            </p:cNvSpPr>
            <p:nvPr/>
          </p:nvSpPr>
          <p:spPr bwMode="auto">
            <a:xfrm>
              <a:off x="624" y="3792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</a:rPr>
                <a:t>supplementary</a:t>
              </a:r>
            </a:p>
          </p:txBody>
        </p:sp>
        <p:sp>
          <p:nvSpPr>
            <p:cNvPr id="11288" name="Text Box 25"/>
            <p:cNvSpPr txBox="1">
              <a:spLocks noChangeArrowheads="1"/>
            </p:cNvSpPr>
            <p:nvPr/>
          </p:nvSpPr>
          <p:spPr bwMode="auto">
            <a:xfrm>
              <a:off x="864" y="398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</a:rPr>
                <a:t>adjacent</a:t>
              </a:r>
            </a:p>
          </p:txBody>
        </p:sp>
        <p:sp>
          <p:nvSpPr>
            <p:cNvPr id="11289" name="Freeform 32"/>
            <p:cNvSpPr>
              <a:spLocks/>
            </p:cNvSpPr>
            <p:nvPr/>
          </p:nvSpPr>
          <p:spPr bwMode="auto">
            <a:xfrm>
              <a:off x="576" y="2928"/>
              <a:ext cx="1248" cy="864"/>
            </a:xfrm>
            <a:custGeom>
              <a:avLst/>
              <a:gdLst>
                <a:gd name="T0" fmla="*/ 1248 w 1248"/>
                <a:gd name="T1" fmla="*/ 0 h 864"/>
                <a:gd name="T2" fmla="*/ 720 w 1248"/>
                <a:gd name="T3" fmla="*/ 864 h 864"/>
                <a:gd name="T4" fmla="*/ 0 w 1248"/>
                <a:gd name="T5" fmla="*/ 864 h 864"/>
                <a:gd name="T6" fmla="*/ 0 60000 65536"/>
                <a:gd name="T7" fmla="*/ 0 60000 65536"/>
                <a:gd name="T8" fmla="*/ 0 60000 65536"/>
                <a:gd name="T9" fmla="*/ 0 w 1248"/>
                <a:gd name="T10" fmla="*/ 0 h 864"/>
                <a:gd name="T11" fmla="*/ 1248 w 124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864">
                  <a:moveTo>
                    <a:pt x="1248" y="0"/>
                  </a:moveTo>
                  <a:lnTo>
                    <a:pt x="720" y="864"/>
                  </a:lnTo>
                  <a:lnTo>
                    <a:pt x="0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4495800" y="4419600"/>
            <a:ext cx="3733800" cy="2225675"/>
            <a:chOff x="2832" y="2784"/>
            <a:chExt cx="2352" cy="1402"/>
          </a:xfrm>
        </p:grpSpPr>
        <p:sp>
          <p:nvSpPr>
            <p:cNvPr id="11278" name="Text Box 30"/>
            <p:cNvSpPr txBox="1">
              <a:spLocks noChangeArrowheads="1"/>
            </p:cNvSpPr>
            <p:nvPr/>
          </p:nvSpPr>
          <p:spPr bwMode="auto">
            <a:xfrm>
              <a:off x="3024" y="37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</a:rPr>
                <a:t>supplementary</a:t>
              </a:r>
            </a:p>
          </p:txBody>
        </p:sp>
        <p:sp>
          <p:nvSpPr>
            <p:cNvPr id="11279" name="Text Box 31"/>
            <p:cNvSpPr txBox="1">
              <a:spLocks noChangeArrowheads="1"/>
            </p:cNvSpPr>
            <p:nvPr/>
          </p:nvSpPr>
          <p:spPr bwMode="auto">
            <a:xfrm>
              <a:off x="3120" y="3936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</a:rPr>
                <a:t>nonadjacent</a:t>
              </a:r>
            </a:p>
          </p:txBody>
        </p:sp>
        <p:sp>
          <p:nvSpPr>
            <p:cNvPr id="11280" name="Freeform 39"/>
            <p:cNvSpPr>
              <a:spLocks/>
            </p:cNvSpPr>
            <p:nvPr/>
          </p:nvSpPr>
          <p:spPr bwMode="auto">
            <a:xfrm rot="6650470">
              <a:off x="4344" y="3048"/>
              <a:ext cx="768" cy="912"/>
            </a:xfrm>
            <a:custGeom>
              <a:avLst/>
              <a:gdLst>
                <a:gd name="T0" fmla="*/ 293 w 864"/>
                <a:gd name="T1" fmla="*/ 0 h 864"/>
                <a:gd name="T2" fmla="*/ 0 w 864"/>
                <a:gd name="T3" fmla="*/ 1132 h 864"/>
                <a:gd name="T4" fmla="*/ 480 w 864"/>
                <a:gd name="T5" fmla="*/ 1132 h 864"/>
                <a:gd name="T6" fmla="*/ 0 60000 65536"/>
                <a:gd name="T7" fmla="*/ 0 60000 65536"/>
                <a:gd name="T8" fmla="*/ 0 60000 65536"/>
                <a:gd name="T9" fmla="*/ 0 w 864"/>
                <a:gd name="T10" fmla="*/ 0 h 864"/>
                <a:gd name="T11" fmla="*/ 864 w 86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864">
                  <a:moveTo>
                    <a:pt x="528" y="0"/>
                  </a:moveTo>
                  <a:lnTo>
                    <a:pt x="0" y="864"/>
                  </a:lnTo>
                  <a:lnTo>
                    <a:pt x="864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1" name="Text Box 40"/>
            <p:cNvSpPr txBox="1">
              <a:spLocks noChangeArrowheads="1"/>
            </p:cNvSpPr>
            <p:nvPr/>
          </p:nvSpPr>
          <p:spPr bwMode="auto">
            <a:xfrm>
              <a:off x="3216" y="336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282" name="Text Box 41"/>
            <p:cNvSpPr txBox="1">
              <a:spLocks noChangeArrowheads="1"/>
            </p:cNvSpPr>
            <p:nvPr/>
          </p:nvSpPr>
          <p:spPr bwMode="auto">
            <a:xfrm>
              <a:off x="4368" y="30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283" name="Freeform 42"/>
            <p:cNvSpPr>
              <a:spLocks/>
            </p:cNvSpPr>
            <p:nvPr/>
          </p:nvSpPr>
          <p:spPr bwMode="auto">
            <a:xfrm rot="1414872">
              <a:off x="2832" y="2784"/>
              <a:ext cx="1248" cy="864"/>
            </a:xfrm>
            <a:custGeom>
              <a:avLst/>
              <a:gdLst>
                <a:gd name="T0" fmla="*/ 1248 w 1248"/>
                <a:gd name="T1" fmla="*/ 0 h 864"/>
                <a:gd name="T2" fmla="*/ 720 w 1248"/>
                <a:gd name="T3" fmla="*/ 864 h 864"/>
                <a:gd name="T4" fmla="*/ 0 w 1248"/>
                <a:gd name="T5" fmla="*/ 864 h 864"/>
                <a:gd name="T6" fmla="*/ 0 60000 65536"/>
                <a:gd name="T7" fmla="*/ 0 60000 65536"/>
                <a:gd name="T8" fmla="*/ 0 60000 65536"/>
                <a:gd name="T9" fmla="*/ 0 w 1248"/>
                <a:gd name="T10" fmla="*/ 0 h 864"/>
                <a:gd name="T11" fmla="*/ 1248 w 124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864">
                  <a:moveTo>
                    <a:pt x="1248" y="0"/>
                  </a:moveTo>
                  <a:lnTo>
                    <a:pt x="720" y="864"/>
                  </a:lnTo>
                  <a:lnTo>
                    <a:pt x="0" y="86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808655" y="518947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(180-x)</a:t>
            </a:r>
          </a:p>
        </p:txBody>
      </p:sp>
    </p:spTree>
    <p:extLst>
      <p:ext uri="{BB962C8B-B14F-4D97-AF65-F5344CB8AC3E}">
        <p14:creationId xmlns:p14="http://schemas.microsoft.com/office/powerpoint/2010/main" val="16219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2"/>
          <p:cNvSpPr>
            <a:spLocks noChangeArrowheads="1"/>
          </p:cNvSpPr>
          <p:nvPr/>
        </p:nvSpPr>
        <p:spPr bwMode="auto">
          <a:xfrm>
            <a:off x="76200" y="76200"/>
            <a:ext cx="1752600" cy="5334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Text Box 3"/>
          <p:cNvSpPr txBox="1">
            <a:spLocks noChangeArrowheads="1"/>
          </p:cNvSpPr>
          <p:nvPr/>
        </p:nvSpPr>
        <p:spPr bwMode="auto">
          <a:xfrm>
            <a:off x="76200" y="76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Your Turn</a:t>
            </a:r>
          </a:p>
        </p:txBody>
      </p:sp>
      <p:sp>
        <p:nvSpPr>
          <p:cNvPr id="4106" name="Text Box 4"/>
          <p:cNvSpPr txBox="1">
            <a:spLocks noChangeArrowheads="1"/>
          </p:cNvSpPr>
          <p:nvPr/>
        </p:nvSpPr>
        <p:spPr bwMode="auto">
          <a:xfrm>
            <a:off x="2667000" y="0"/>
            <a:ext cx="6324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/>
              <a:t>Finding Measures of Complements &amp; Supplements</a:t>
            </a:r>
          </a:p>
        </p:txBody>
      </p:sp>
      <p:sp>
        <p:nvSpPr>
          <p:cNvPr id="4107" name="Line 5"/>
          <p:cNvSpPr>
            <a:spLocks noChangeShapeType="1"/>
          </p:cNvSpPr>
          <p:nvPr/>
        </p:nvSpPr>
        <p:spPr bwMode="auto">
          <a:xfrm>
            <a:off x="2743200" y="914400"/>
            <a:ext cx="61722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9.</a:t>
            </a:r>
            <a:r>
              <a:rPr lang="en-US" altLang="en-US" dirty="0"/>
              <a:t> </a:t>
            </a:r>
            <a:r>
              <a:rPr lang="en-US" b="1" dirty="0"/>
              <a:t>The measure of an angle is equal to the measure of its complement.</a:t>
            </a: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10.</a:t>
            </a:r>
            <a:r>
              <a:rPr lang="en-US" altLang="en-US" dirty="0"/>
              <a:t> </a:t>
            </a:r>
            <a:r>
              <a:rPr lang="en-US" b="1" dirty="0"/>
              <a:t>The measure of an angle is twice the measure of its supplement.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1" y="3733800"/>
            <a:ext cx="4148138" cy="1976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69" y="3733800"/>
            <a:ext cx="4221170" cy="22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2"/>
          <p:cNvSpPr>
            <a:spLocks noChangeArrowheads="1"/>
          </p:cNvSpPr>
          <p:nvPr/>
        </p:nvSpPr>
        <p:spPr bwMode="auto">
          <a:xfrm>
            <a:off x="76201" y="76200"/>
            <a:ext cx="2286000" cy="5334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Text Box 3"/>
          <p:cNvSpPr txBox="1">
            <a:spLocks noChangeArrowheads="1"/>
          </p:cNvSpPr>
          <p:nvPr/>
        </p:nvSpPr>
        <p:spPr bwMode="auto">
          <a:xfrm>
            <a:off x="76201" y="103440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ELABORATE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685800"/>
            <a:ext cx="7543799" cy="813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1" y="4572000"/>
            <a:ext cx="8915400" cy="58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092727"/>
            <a:ext cx="1871663" cy="202073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80"/>
          <a:stretch/>
        </p:blipFill>
        <p:spPr bwMode="auto">
          <a:xfrm>
            <a:off x="440055" y="3059910"/>
            <a:ext cx="8324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33"/>
          <a:stretch/>
        </p:blipFill>
        <p:spPr bwMode="auto">
          <a:xfrm>
            <a:off x="438150" y="5311378"/>
            <a:ext cx="8324850" cy="78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3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84582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pp. 683f #1-5</a:t>
            </a:r>
          </a:p>
          <a:p>
            <a:r>
              <a:rPr lang="en-US" b="1" dirty="0"/>
              <a:t>WS 14.1 </a:t>
            </a:r>
            <a:r>
              <a:rPr lang="en-US" b="1" dirty="0" smtClean="0"/>
              <a:t>AB</a:t>
            </a:r>
          </a:p>
          <a:p>
            <a:r>
              <a:rPr lang="en-US" b="1" dirty="0" smtClean="0"/>
              <a:t>Return completed receipt for syllabus</a:t>
            </a:r>
            <a:endParaRPr lang="en-US" dirty="0"/>
          </a:p>
        </p:txBody>
      </p:sp>
      <p:sp>
        <p:nvSpPr>
          <p:cNvPr id="5" name="AutoShape 43"/>
          <p:cNvSpPr>
            <a:spLocks noChangeArrowheads="1"/>
          </p:cNvSpPr>
          <p:nvPr/>
        </p:nvSpPr>
        <p:spPr bwMode="auto">
          <a:xfrm>
            <a:off x="51392" y="76200"/>
            <a:ext cx="276800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51392" y="76200"/>
            <a:ext cx="7187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ASSIGNMENTS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810000"/>
            <a:ext cx="5638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Key </a:t>
            </a:r>
            <a:r>
              <a:rPr lang="en-US" sz="3200" b="1" dirty="0" smtClean="0">
                <a:highlight>
                  <a:srgbClr val="FFFF00"/>
                </a:highlight>
              </a:rPr>
              <a:t>Content:</a:t>
            </a:r>
            <a:endParaRPr lang="en-US" sz="3200" b="1" dirty="0">
              <a:highlight>
                <a:srgbClr val="FFFF00"/>
              </a:highligh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/>
              <a:t>Linear Pair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/>
              <a:t>Vertical </a:t>
            </a:r>
            <a:r>
              <a:rPr lang="en-US" sz="2800" b="1" dirty="0" smtClean="0"/>
              <a:t>Angles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/>
              <a:t>Vertical Angles Theorem</a:t>
            </a: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/>
              <a:t>Complementary Angle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/>
              <a:t>Supplementary Angle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149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/>
              <a:t>Given: </a:t>
            </a:r>
            <a:r>
              <a:rPr lang="en-US" b="1" dirty="0" err="1"/>
              <a:t>m∠AFB</a:t>
            </a:r>
            <a:r>
              <a:rPr lang="en-US" b="1" dirty="0"/>
              <a:t> = </a:t>
            </a:r>
            <a:r>
              <a:rPr lang="en-US" b="1" dirty="0" err="1"/>
              <a:t>m∠EFD</a:t>
            </a:r>
            <a:r>
              <a:rPr lang="en-US" b="1" dirty="0"/>
              <a:t> = 65°</a:t>
            </a:r>
          </a:p>
          <a:p>
            <a:pPr eaLnBrk="1" hangingPunct="1">
              <a:buFontTx/>
              <a:buNone/>
              <a:defRPr/>
            </a:pPr>
            <a:r>
              <a:rPr lang="en-US" b="1" dirty="0"/>
              <a:t>Find measure of all angles.</a:t>
            </a:r>
            <a:endParaRPr lang="en-US" dirty="0"/>
          </a:p>
          <a:p>
            <a:pPr marL="514350" indent="-514350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6156" name="Picture 12" descr="abcdef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799"/>
            <a:ext cx="3581400" cy="33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3"/>
          <p:cNvSpPr>
            <a:spLocks noChangeArrowheads="1"/>
          </p:cNvSpPr>
          <p:nvPr/>
        </p:nvSpPr>
        <p:spPr bwMode="auto">
          <a:xfrm>
            <a:off x="51392" y="76200"/>
            <a:ext cx="4292008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51392" y="76200"/>
            <a:ext cx="7187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TICKET-OUT-THE-DOOR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536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6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chemeClr val="accent6"/>
                </a:solidFill>
              </a:rPr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41" y="2971800"/>
            <a:ext cx="8077199" cy="2239963"/>
          </a:xfrm>
        </p:spPr>
        <p:txBody>
          <a:bodyPr/>
          <a:lstStyle/>
          <a:p>
            <a:pPr eaLnBrk="1" hangingPunct="1">
              <a:spcBef>
                <a:spcPts val="160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Jethro says there are six segments and two rays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see? </a:t>
            </a:r>
          </a:p>
          <a:p>
            <a:pPr eaLnBrk="1" hangingPunct="1">
              <a:spcBef>
                <a:spcPts val="160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different segments can you name? 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ts val="1600"/>
              </a:spcBef>
              <a:buNone/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different 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lines can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name? </a:t>
            </a:r>
          </a:p>
          <a:p>
            <a:pPr marL="514350" indent="-514350" eaLnBrk="1" hangingPunct="1">
              <a:spcBef>
                <a:spcPts val="1600"/>
              </a:spcBef>
              <a:buNone/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8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rays can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name? </a:t>
            </a:r>
          </a:p>
          <a:p>
            <a:pPr marL="514350" indent="-514350" eaLnBrk="1" hangingPunct="1">
              <a:spcBef>
                <a:spcPts val="1600"/>
              </a:spcBef>
              <a:buFontTx/>
              <a:buNone/>
              <a:defRPr/>
            </a:pP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ts val="1600"/>
              </a:spcBef>
              <a:buFontTx/>
              <a:buNone/>
              <a:defRPr/>
            </a:pP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000"/>
          <a:stretch/>
        </p:blipFill>
        <p:spPr bwMode="auto">
          <a:xfrm>
            <a:off x="762000" y="1447800"/>
            <a:ext cx="746688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9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54"/>
          <p:cNvSpPr txBox="1">
            <a:spLocks noChangeArrowheads="1"/>
          </p:cNvSpPr>
          <p:nvPr/>
        </p:nvSpPr>
        <p:spPr bwMode="auto">
          <a:xfrm>
            <a:off x="381000" y="5604301"/>
            <a:ext cx="89154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2400" b="1" dirty="0">
                <a:latin typeface="Calibri" panose="020F0502020204030204" pitchFamily="34" charset="0"/>
              </a:rPr>
              <a:t>CASS: G-CO.9 Proving theorems about lines and angles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  <a:p>
            <a:pPr>
              <a:buNone/>
            </a:pPr>
            <a:r>
              <a:rPr lang="en-US" sz="2400" b="1" dirty="0">
                <a:latin typeface="Calibri" panose="020F0502020204030204" pitchFamily="34" charset="0"/>
              </a:rPr>
              <a:t>MP.3 </a:t>
            </a:r>
            <a:r>
              <a:rPr lang="en-US" sz="2400" dirty="0">
                <a:latin typeface="Calibri" panose="020F0502020204030204" pitchFamily="34" charset="0"/>
              </a:rPr>
              <a:t>Logic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304800" y="457200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00B0F0"/>
                </a:solidFill>
                <a:latin typeface="Calibri" pitchFamily="34" charset="0"/>
              </a:rPr>
              <a:t>Mod 14.1: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00B0F0"/>
                </a:solidFill>
                <a:latin typeface="Calibri" pitchFamily="34" charset="0"/>
              </a:rPr>
              <a:t>Angles Formed by Intersecting Lines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304800" y="4335769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Calibri" pitchFamily="34" charset="0"/>
              </a:rPr>
              <a:t>Essential Question: </a:t>
            </a:r>
            <a:r>
              <a:rPr lang="en-US" sz="2400" dirty="0">
                <a:latin typeface="Calibri" panose="020F0502020204030204" pitchFamily="34" charset="0"/>
              </a:rPr>
              <a:t>How can you find the measures of angles formed by intersecting lines?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5"/>
          <p:cNvSpPr>
            <a:spLocks noChangeArrowheads="1"/>
          </p:cNvSpPr>
          <p:nvPr/>
        </p:nvSpPr>
        <p:spPr bwMode="auto">
          <a:xfrm>
            <a:off x="4267200" y="381000"/>
            <a:ext cx="9906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6"/>
          <p:cNvSpPr>
            <a:spLocks noChangeArrowheads="1"/>
          </p:cNvSpPr>
          <p:nvPr/>
        </p:nvSpPr>
        <p:spPr bwMode="auto">
          <a:xfrm>
            <a:off x="5410200" y="381000"/>
            <a:ext cx="838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4" name="Rectangle 37"/>
          <p:cNvSpPr>
            <a:spLocks noChangeArrowheads="1"/>
          </p:cNvSpPr>
          <p:nvPr/>
        </p:nvSpPr>
        <p:spPr bwMode="auto">
          <a:xfrm>
            <a:off x="6400800" y="381000"/>
            <a:ext cx="1219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Rectangle 38"/>
          <p:cNvSpPr>
            <a:spLocks noChangeArrowheads="1"/>
          </p:cNvSpPr>
          <p:nvPr/>
        </p:nvSpPr>
        <p:spPr bwMode="auto">
          <a:xfrm>
            <a:off x="457200" y="838200"/>
            <a:ext cx="13716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Angles are </a:t>
            </a:r>
            <a:r>
              <a:rPr lang="en-US" altLang="en-US" sz="2800" i="1"/>
              <a:t>classified</a:t>
            </a:r>
            <a:r>
              <a:rPr lang="en-US" altLang="en-US" sz="2800"/>
              <a:t> as </a:t>
            </a:r>
            <a:r>
              <a:rPr lang="en-US" altLang="en-US" sz="2800" b="1"/>
              <a:t>acute</a:t>
            </a:r>
            <a:r>
              <a:rPr lang="en-US" altLang="en-US" sz="2800"/>
              <a:t>, </a:t>
            </a:r>
            <a:r>
              <a:rPr lang="en-US" altLang="en-US" sz="2800" b="1"/>
              <a:t>right</a:t>
            </a:r>
            <a:r>
              <a:rPr lang="en-US" altLang="en-US" sz="2800"/>
              <a:t>, </a:t>
            </a:r>
            <a:r>
              <a:rPr lang="en-US" altLang="en-US" sz="2800" b="1"/>
              <a:t>obtuse</a:t>
            </a:r>
            <a:r>
              <a:rPr lang="en-US" altLang="en-US" sz="2800"/>
              <a:t>, or </a:t>
            </a:r>
            <a:r>
              <a:rPr lang="en-US" altLang="en-US" sz="2800" b="1"/>
              <a:t>straight</a:t>
            </a:r>
            <a:r>
              <a:rPr lang="en-US" altLang="en-US" sz="2800"/>
              <a:t>.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09600" y="1219200"/>
            <a:ext cx="2854325" cy="2335213"/>
            <a:chOff x="384" y="768"/>
            <a:chExt cx="1798" cy="1471"/>
          </a:xfrm>
        </p:grpSpPr>
        <p:sp>
          <p:nvSpPr>
            <p:cNvPr id="10269" name="Oval 6"/>
            <p:cNvSpPr>
              <a:spLocks noChangeArrowheads="1"/>
            </p:cNvSpPr>
            <p:nvPr/>
          </p:nvSpPr>
          <p:spPr bwMode="auto">
            <a:xfrm>
              <a:off x="480" y="1152"/>
              <a:ext cx="432" cy="43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Freeform 7"/>
            <p:cNvSpPr>
              <a:spLocks/>
            </p:cNvSpPr>
            <p:nvPr/>
          </p:nvSpPr>
          <p:spPr bwMode="auto">
            <a:xfrm>
              <a:off x="384" y="1104"/>
              <a:ext cx="672" cy="528"/>
            </a:xfrm>
            <a:custGeom>
              <a:avLst/>
              <a:gdLst>
                <a:gd name="T0" fmla="*/ 672 w 672"/>
                <a:gd name="T1" fmla="*/ 48 h 528"/>
                <a:gd name="T2" fmla="*/ 288 w 672"/>
                <a:gd name="T3" fmla="*/ 288 h 528"/>
                <a:gd name="T4" fmla="*/ 624 w 672"/>
                <a:gd name="T5" fmla="*/ 288 h 528"/>
                <a:gd name="T6" fmla="*/ 384 w 672"/>
                <a:gd name="T7" fmla="*/ 528 h 528"/>
                <a:gd name="T8" fmla="*/ 96 w 672"/>
                <a:gd name="T9" fmla="*/ 480 h 528"/>
                <a:gd name="T10" fmla="*/ 0 w 672"/>
                <a:gd name="T11" fmla="*/ 192 h 528"/>
                <a:gd name="T12" fmla="*/ 192 w 672"/>
                <a:gd name="T13" fmla="*/ 0 h 528"/>
                <a:gd name="T14" fmla="*/ 672 w 672"/>
                <a:gd name="T15" fmla="*/ 48 h 5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2"/>
                <a:gd name="T25" fmla="*/ 0 h 528"/>
                <a:gd name="T26" fmla="*/ 672 w 672"/>
                <a:gd name="T27" fmla="*/ 528 h 5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2" h="528">
                  <a:moveTo>
                    <a:pt x="672" y="48"/>
                  </a:moveTo>
                  <a:lnTo>
                    <a:pt x="288" y="288"/>
                  </a:lnTo>
                  <a:lnTo>
                    <a:pt x="624" y="288"/>
                  </a:lnTo>
                  <a:lnTo>
                    <a:pt x="384" y="528"/>
                  </a:lnTo>
                  <a:lnTo>
                    <a:pt x="96" y="480"/>
                  </a:lnTo>
                  <a:lnTo>
                    <a:pt x="0" y="192"/>
                  </a:lnTo>
                  <a:lnTo>
                    <a:pt x="192" y="0"/>
                  </a:lnTo>
                  <a:lnTo>
                    <a:pt x="67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5"/>
            <p:cNvSpPr>
              <a:spLocks/>
            </p:cNvSpPr>
            <p:nvPr/>
          </p:nvSpPr>
          <p:spPr bwMode="auto">
            <a:xfrm>
              <a:off x="672" y="768"/>
              <a:ext cx="1200" cy="624"/>
            </a:xfrm>
            <a:custGeom>
              <a:avLst/>
              <a:gdLst>
                <a:gd name="T0" fmla="*/ 1104 w 1200"/>
                <a:gd name="T1" fmla="*/ 0 h 624"/>
                <a:gd name="T2" fmla="*/ 0 w 1200"/>
                <a:gd name="T3" fmla="*/ 624 h 624"/>
                <a:gd name="T4" fmla="*/ 1200 w 1200"/>
                <a:gd name="T5" fmla="*/ 624 h 624"/>
                <a:gd name="T6" fmla="*/ 0 60000 65536"/>
                <a:gd name="T7" fmla="*/ 0 60000 65536"/>
                <a:gd name="T8" fmla="*/ 0 60000 65536"/>
                <a:gd name="T9" fmla="*/ 0 w 1200"/>
                <a:gd name="T10" fmla="*/ 0 h 624"/>
                <a:gd name="T11" fmla="*/ 1200 w 1200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624">
                  <a:moveTo>
                    <a:pt x="1104" y="0"/>
                  </a:moveTo>
                  <a:lnTo>
                    <a:pt x="0" y="624"/>
                  </a:lnTo>
                  <a:lnTo>
                    <a:pt x="1200" y="62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8"/>
            <p:cNvSpPr txBox="1">
              <a:spLocks noChangeArrowheads="1"/>
            </p:cNvSpPr>
            <p:nvPr/>
          </p:nvSpPr>
          <p:spPr bwMode="auto">
            <a:xfrm>
              <a:off x="672" y="1584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Acute angle</a:t>
              </a:r>
            </a:p>
          </p:txBody>
        </p:sp>
        <p:sp>
          <p:nvSpPr>
            <p:cNvPr id="10273" name="Text Box 9"/>
            <p:cNvSpPr txBox="1">
              <a:spLocks noChangeArrowheads="1"/>
            </p:cNvSpPr>
            <p:nvPr/>
          </p:nvSpPr>
          <p:spPr bwMode="auto">
            <a:xfrm>
              <a:off x="432" y="124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/>
                <a:t>A</a:t>
              </a:r>
            </a:p>
          </p:txBody>
        </p:sp>
        <p:graphicFrame>
          <p:nvGraphicFramePr>
            <p:cNvPr id="10274" name="Object 10"/>
            <p:cNvGraphicFramePr>
              <a:graphicFrameLocks noChangeAspect="1"/>
            </p:cNvGraphicFramePr>
            <p:nvPr/>
          </p:nvGraphicFramePr>
          <p:xfrm>
            <a:off x="384" y="1920"/>
            <a:ext cx="179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0" name="Equation" r:id="rId3" imgW="1002865" imgH="177723" progId="Equation.DSMT4">
                    <p:embed/>
                  </p:oleObj>
                </mc:Choice>
                <mc:Fallback>
                  <p:oleObj name="Equation" r:id="rId3" imgW="1002865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920"/>
                          <a:ext cx="179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257800" y="1066800"/>
            <a:ext cx="2438400" cy="2487613"/>
            <a:chOff x="3312" y="672"/>
            <a:chExt cx="1536" cy="1567"/>
          </a:xfrm>
        </p:grpSpPr>
        <p:sp>
          <p:nvSpPr>
            <p:cNvPr id="10264" name="Rectangle 12"/>
            <p:cNvSpPr>
              <a:spLocks noChangeArrowheads="1"/>
            </p:cNvSpPr>
            <p:nvPr/>
          </p:nvSpPr>
          <p:spPr bwMode="auto">
            <a:xfrm>
              <a:off x="3552" y="1248"/>
              <a:ext cx="144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5" name="Freeform 11"/>
            <p:cNvSpPr>
              <a:spLocks/>
            </p:cNvSpPr>
            <p:nvPr/>
          </p:nvSpPr>
          <p:spPr bwMode="auto">
            <a:xfrm>
              <a:off x="3552" y="672"/>
              <a:ext cx="960" cy="720"/>
            </a:xfrm>
            <a:custGeom>
              <a:avLst/>
              <a:gdLst>
                <a:gd name="T0" fmla="*/ 0 w 960"/>
                <a:gd name="T1" fmla="*/ 0 h 720"/>
                <a:gd name="T2" fmla="*/ 0 w 960"/>
                <a:gd name="T3" fmla="*/ 720 h 720"/>
                <a:gd name="T4" fmla="*/ 960 w 960"/>
                <a:gd name="T5" fmla="*/ 720 h 720"/>
                <a:gd name="T6" fmla="*/ 0 60000 65536"/>
                <a:gd name="T7" fmla="*/ 0 60000 65536"/>
                <a:gd name="T8" fmla="*/ 0 60000 65536"/>
                <a:gd name="T9" fmla="*/ 0 w 960"/>
                <a:gd name="T10" fmla="*/ 0 h 720"/>
                <a:gd name="T11" fmla="*/ 960 w 960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720">
                  <a:moveTo>
                    <a:pt x="0" y="0"/>
                  </a:moveTo>
                  <a:lnTo>
                    <a:pt x="0" y="720"/>
                  </a:lnTo>
                  <a:lnTo>
                    <a:pt x="960" y="72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Text Box 13"/>
            <p:cNvSpPr txBox="1">
              <a:spLocks noChangeArrowheads="1"/>
            </p:cNvSpPr>
            <p:nvPr/>
          </p:nvSpPr>
          <p:spPr bwMode="auto">
            <a:xfrm>
              <a:off x="3312" y="134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/>
                <a:t>A</a:t>
              </a:r>
            </a:p>
          </p:txBody>
        </p:sp>
        <p:sp>
          <p:nvSpPr>
            <p:cNvPr id="10267" name="Text Box 14"/>
            <p:cNvSpPr txBox="1">
              <a:spLocks noChangeArrowheads="1"/>
            </p:cNvSpPr>
            <p:nvPr/>
          </p:nvSpPr>
          <p:spPr bwMode="auto">
            <a:xfrm>
              <a:off x="3408" y="1584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Right angle</a:t>
              </a:r>
            </a:p>
          </p:txBody>
        </p:sp>
        <p:graphicFrame>
          <p:nvGraphicFramePr>
            <p:cNvPr id="10268" name="Object 15"/>
            <p:cNvGraphicFramePr>
              <a:graphicFrameLocks noChangeAspect="1"/>
            </p:cNvGraphicFramePr>
            <p:nvPr/>
          </p:nvGraphicFramePr>
          <p:xfrm>
            <a:off x="3370" y="1920"/>
            <a:ext cx="1297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1" name="Equation" r:id="rId5" imgW="723272" imgH="177646" progId="Equation.DSMT4">
                    <p:embed/>
                  </p:oleObj>
                </mc:Choice>
                <mc:Fallback>
                  <p:oleObj name="Equation" r:id="rId5" imgW="723272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0" y="1920"/>
                          <a:ext cx="1297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87363" y="4114800"/>
            <a:ext cx="3252787" cy="2563813"/>
            <a:chOff x="307" y="2592"/>
            <a:chExt cx="2049" cy="1615"/>
          </a:xfrm>
        </p:grpSpPr>
        <p:sp>
          <p:nvSpPr>
            <p:cNvPr id="10258" name="Oval 18"/>
            <p:cNvSpPr>
              <a:spLocks noChangeArrowheads="1"/>
            </p:cNvSpPr>
            <p:nvPr/>
          </p:nvSpPr>
          <p:spPr bwMode="auto">
            <a:xfrm>
              <a:off x="720" y="3120"/>
              <a:ext cx="384" cy="38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9" name="Freeform 20"/>
            <p:cNvSpPr>
              <a:spLocks/>
            </p:cNvSpPr>
            <p:nvPr/>
          </p:nvSpPr>
          <p:spPr bwMode="auto">
            <a:xfrm>
              <a:off x="432" y="2592"/>
              <a:ext cx="816" cy="960"/>
            </a:xfrm>
            <a:custGeom>
              <a:avLst/>
              <a:gdLst>
                <a:gd name="T0" fmla="*/ 0 w 816"/>
                <a:gd name="T1" fmla="*/ 0 h 960"/>
                <a:gd name="T2" fmla="*/ 480 w 816"/>
                <a:gd name="T3" fmla="*/ 720 h 960"/>
                <a:gd name="T4" fmla="*/ 816 w 816"/>
                <a:gd name="T5" fmla="*/ 720 h 960"/>
                <a:gd name="T6" fmla="*/ 624 w 816"/>
                <a:gd name="T7" fmla="*/ 912 h 960"/>
                <a:gd name="T8" fmla="*/ 288 w 816"/>
                <a:gd name="T9" fmla="*/ 960 h 960"/>
                <a:gd name="T10" fmla="*/ 0 w 816"/>
                <a:gd name="T11" fmla="*/ 0 h 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960"/>
                <a:gd name="T20" fmla="*/ 816 w 816"/>
                <a:gd name="T21" fmla="*/ 960 h 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960">
                  <a:moveTo>
                    <a:pt x="0" y="0"/>
                  </a:moveTo>
                  <a:lnTo>
                    <a:pt x="480" y="720"/>
                  </a:lnTo>
                  <a:lnTo>
                    <a:pt x="816" y="720"/>
                  </a:lnTo>
                  <a:lnTo>
                    <a:pt x="624" y="912"/>
                  </a:lnTo>
                  <a:lnTo>
                    <a:pt x="288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7"/>
            <p:cNvSpPr>
              <a:spLocks/>
            </p:cNvSpPr>
            <p:nvPr/>
          </p:nvSpPr>
          <p:spPr bwMode="auto">
            <a:xfrm>
              <a:off x="432" y="2592"/>
              <a:ext cx="1392" cy="720"/>
            </a:xfrm>
            <a:custGeom>
              <a:avLst/>
              <a:gdLst>
                <a:gd name="T0" fmla="*/ 0 w 1392"/>
                <a:gd name="T1" fmla="*/ 0 h 720"/>
                <a:gd name="T2" fmla="*/ 480 w 1392"/>
                <a:gd name="T3" fmla="*/ 720 h 720"/>
                <a:gd name="T4" fmla="*/ 1392 w 1392"/>
                <a:gd name="T5" fmla="*/ 720 h 720"/>
                <a:gd name="T6" fmla="*/ 0 60000 65536"/>
                <a:gd name="T7" fmla="*/ 0 60000 65536"/>
                <a:gd name="T8" fmla="*/ 0 60000 65536"/>
                <a:gd name="T9" fmla="*/ 0 w 1392"/>
                <a:gd name="T10" fmla="*/ 0 h 720"/>
                <a:gd name="T11" fmla="*/ 1392 w 1392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2" h="720">
                  <a:moveTo>
                    <a:pt x="0" y="0"/>
                  </a:moveTo>
                  <a:lnTo>
                    <a:pt x="480" y="720"/>
                  </a:lnTo>
                  <a:lnTo>
                    <a:pt x="1392" y="72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576" y="3552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Obtuse angle</a:t>
              </a:r>
            </a:p>
          </p:txBody>
        </p:sp>
        <p:graphicFrame>
          <p:nvGraphicFramePr>
            <p:cNvPr id="10262" name="Object 22"/>
            <p:cNvGraphicFramePr>
              <a:graphicFrameLocks noChangeAspect="1"/>
            </p:cNvGraphicFramePr>
            <p:nvPr/>
          </p:nvGraphicFramePr>
          <p:xfrm>
            <a:off x="307" y="3888"/>
            <a:ext cx="2049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2" name="Equation" r:id="rId7" imgW="1142504" imgH="177723" progId="Equation.DSMT4">
                    <p:embed/>
                  </p:oleObj>
                </mc:Choice>
                <mc:Fallback>
                  <p:oleObj name="Equation" r:id="rId7" imgW="1142504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" y="3888"/>
                          <a:ext cx="2049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720" y="32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/>
                <a:t>A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876800" y="4876800"/>
            <a:ext cx="2743200" cy="1801813"/>
            <a:chOff x="3072" y="3072"/>
            <a:chExt cx="1728" cy="1135"/>
          </a:xfrm>
        </p:grpSpPr>
        <p:sp>
          <p:nvSpPr>
            <p:cNvPr id="10251" name="Oval 33"/>
            <p:cNvSpPr>
              <a:spLocks noChangeArrowheads="1"/>
            </p:cNvSpPr>
            <p:nvPr/>
          </p:nvSpPr>
          <p:spPr bwMode="auto">
            <a:xfrm>
              <a:off x="3744" y="3072"/>
              <a:ext cx="384" cy="38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2" name="Freeform 34"/>
            <p:cNvSpPr>
              <a:spLocks/>
            </p:cNvSpPr>
            <p:nvPr/>
          </p:nvSpPr>
          <p:spPr bwMode="auto">
            <a:xfrm>
              <a:off x="3552" y="3264"/>
              <a:ext cx="768" cy="240"/>
            </a:xfrm>
            <a:custGeom>
              <a:avLst/>
              <a:gdLst>
                <a:gd name="T0" fmla="*/ 0 w 768"/>
                <a:gd name="T1" fmla="*/ 0 h 240"/>
                <a:gd name="T2" fmla="*/ 768 w 768"/>
                <a:gd name="T3" fmla="*/ 0 h 240"/>
                <a:gd name="T4" fmla="*/ 384 w 768"/>
                <a:gd name="T5" fmla="*/ 240 h 240"/>
                <a:gd name="T6" fmla="*/ 144 w 768"/>
                <a:gd name="T7" fmla="*/ 144 h 240"/>
                <a:gd name="T8" fmla="*/ 0 w 76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240"/>
                <a:gd name="T17" fmla="*/ 768 w 76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240">
                  <a:moveTo>
                    <a:pt x="0" y="0"/>
                  </a:moveTo>
                  <a:lnTo>
                    <a:pt x="768" y="0"/>
                  </a:lnTo>
                  <a:lnTo>
                    <a:pt x="384" y="240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30"/>
            <p:cNvSpPr>
              <a:spLocks noChangeShapeType="1"/>
            </p:cNvSpPr>
            <p:nvPr/>
          </p:nvSpPr>
          <p:spPr bwMode="auto">
            <a:xfrm>
              <a:off x="3936" y="3264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31"/>
            <p:cNvSpPr>
              <a:spLocks noChangeShapeType="1"/>
            </p:cNvSpPr>
            <p:nvPr/>
          </p:nvSpPr>
          <p:spPr bwMode="auto">
            <a:xfrm flipH="1">
              <a:off x="3072" y="3264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Text Box 32"/>
            <p:cNvSpPr txBox="1">
              <a:spLocks noChangeArrowheads="1"/>
            </p:cNvSpPr>
            <p:nvPr/>
          </p:nvSpPr>
          <p:spPr bwMode="auto">
            <a:xfrm>
              <a:off x="3840" y="32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/>
                <a:t>A</a:t>
              </a:r>
            </a:p>
          </p:txBody>
        </p:sp>
        <p:sp>
          <p:nvSpPr>
            <p:cNvPr id="10256" name="Text Box 40"/>
            <p:cNvSpPr txBox="1">
              <a:spLocks noChangeArrowheads="1"/>
            </p:cNvSpPr>
            <p:nvPr/>
          </p:nvSpPr>
          <p:spPr bwMode="auto">
            <a:xfrm>
              <a:off x="3360" y="3552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Straight angle</a:t>
              </a:r>
            </a:p>
          </p:txBody>
        </p:sp>
        <p:graphicFrame>
          <p:nvGraphicFramePr>
            <p:cNvPr id="10257" name="Object 41"/>
            <p:cNvGraphicFramePr>
              <a:graphicFrameLocks noChangeAspect="1"/>
            </p:cNvGraphicFramePr>
            <p:nvPr/>
          </p:nvGraphicFramePr>
          <p:xfrm>
            <a:off x="3265" y="3888"/>
            <a:ext cx="1411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3" name="Equation" r:id="rId9" imgW="787058" imgH="177723" progId="Equation.DSMT4">
                    <p:embed/>
                  </p:oleObj>
                </mc:Choice>
                <mc:Fallback>
                  <p:oleObj name="Equation" r:id="rId9" imgW="787058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5" y="3888"/>
                          <a:ext cx="1411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634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81000" y="4457700"/>
            <a:ext cx="17526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521970" y="1295400"/>
            <a:ext cx="25146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1" name="Text Box 99"/>
          <p:cNvSpPr txBox="1">
            <a:spLocks noChangeArrowheads="1"/>
          </p:cNvSpPr>
          <p:nvPr/>
        </p:nvSpPr>
        <p:spPr bwMode="auto">
          <a:xfrm>
            <a:off x="304800" y="438150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linear </a:t>
            </a:r>
            <a:r>
              <a:rPr lang="en-US" altLang="en-US" sz="2800" b="1" dirty="0" smtClean="0"/>
              <a:t>pair angles add </a:t>
            </a:r>
            <a:r>
              <a:rPr lang="en-US" altLang="en-US" sz="2800" b="1" dirty="0"/>
              <a:t>up to 180</a:t>
            </a:r>
            <a:r>
              <a:rPr lang="en-US" altLang="en-US" sz="2800" b="1" dirty="0">
                <a:sym typeface="Symbol" panose="05050102010706020507" pitchFamily="18" charset="2"/>
              </a:rPr>
              <a:t></a:t>
            </a:r>
            <a:endParaRPr lang="en-US" altLang="en-US" sz="2800" dirty="0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57200" y="12192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vertical </a:t>
            </a:r>
            <a:r>
              <a:rPr lang="en-US" altLang="en-US" sz="2800" b="1" dirty="0" smtClean="0"/>
              <a:t>angles </a:t>
            </a:r>
            <a:r>
              <a:rPr lang="en-US" altLang="en-US" sz="2800" b="1" dirty="0"/>
              <a:t>have the same measure</a:t>
            </a:r>
            <a:endParaRPr lang="en-US" altLang="en-US" sz="2800" dirty="0"/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1634490" y="228600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B0F0"/>
                </a:solidFill>
              </a:rPr>
              <a:t>Angle Pair Relationships</a:t>
            </a: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4362450" y="2712720"/>
            <a:ext cx="4495800" cy="457200"/>
            <a:chOff x="1536" y="2160"/>
            <a:chExt cx="2832" cy="288"/>
          </a:xfrm>
        </p:grpSpPr>
        <p:sp>
          <p:nvSpPr>
            <p:cNvPr id="8227" name="Text Box 77"/>
            <p:cNvSpPr txBox="1">
              <a:spLocks noChangeArrowheads="1"/>
            </p:cNvSpPr>
            <p:nvPr/>
          </p:nvSpPr>
          <p:spPr bwMode="auto">
            <a:xfrm>
              <a:off x="1632" y="2160"/>
              <a:ext cx="27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/>
                <a:t>1 and    3 are vertical angles.</a:t>
              </a:r>
            </a:p>
          </p:txBody>
        </p:sp>
        <p:sp>
          <p:nvSpPr>
            <p:cNvPr id="8228" name="Freeform 94"/>
            <p:cNvSpPr>
              <a:spLocks/>
            </p:cNvSpPr>
            <p:nvPr/>
          </p:nvSpPr>
          <p:spPr bwMode="auto">
            <a:xfrm>
              <a:off x="1536" y="2256"/>
              <a:ext cx="144" cy="96"/>
            </a:xfrm>
            <a:custGeom>
              <a:avLst/>
              <a:gdLst>
                <a:gd name="T0" fmla="*/ 144 w 144"/>
                <a:gd name="T1" fmla="*/ 96 h 96"/>
                <a:gd name="T2" fmla="*/ 0 w 144"/>
                <a:gd name="T3" fmla="*/ 96 h 96"/>
                <a:gd name="T4" fmla="*/ 144 w 144"/>
                <a:gd name="T5" fmla="*/ 0 h 96"/>
                <a:gd name="T6" fmla="*/ 0 60000 65536"/>
                <a:gd name="T7" fmla="*/ 0 60000 65536"/>
                <a:gd name="T8" fmla="*/ 0 60000 65536"/>
                <a:gd name="T9" fmla="*/ 0 w 144"/>
                <a:gd name="T10" fmla="*/ 0 h 96"/>
                <a:gd name="T11" fmla="*/ 144 w 14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96">
                  <a:moveTo>
                    <a:pt x="144" y="96"/>
                  </a:moveTo>
                  <a:lnTo>
                    <a:pt x="0" y="96"/>
                  </a:lnTo>
                  <a:lnTo>
                    <a:pt x="144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95"/>
            <p:cNvSpPr>
              <a:spLocks/>
            </p:cNvSpPr>
            <p:nvPr/>
          </p:nvSpPr>
          <p:spPr bwMode="auto">
            <a:xfrm>
              <a:off x="2256" y="2256"/>
              <a:ext cx="144" cy="96"/>
            </a:xfrm>
            <a:custGeom>
              <a:avLst/>
              <a:gdLst>
                <a:gd name="T0" fmla="*/ 144 w 144"/>
                <a:gd name="T1" fmla="*/ 96 h 96"/>
                <a:gd name="T2" fmla="*/ 0 w 144"/>
                <a:gd name="T3" fmla="*/ 96 h 96"/>
                <a:gd name="T4" fmla="*/ 144 w 144"/>
                <a:gd name="T5" fmla="*/ 0 h 96"/>
                <a:gd name="T6" fmla="*/ 0 60000 65536"/>
                <a:gd name="T7" fmla="*/ 0 60000 65536"/>
                <a:gd name="T8" fmla="*/ 0 60000 65536"/>
                <a:gd name="T9" fmla="*/ 0 w 144"/>
                <a:gd name="T10" fmla="*/ 0 h 96"/>
                <a:gd name="T11" fmla="*/ 144 w 14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96">
                  <a:moveTo>
                    <a:pt x="144" y="96"/>
                  </a:moveTo>
                  <a:lnTo>
                    <a:pt x="0" y="96"/>
                  </a:lnTo>
                  <a:lnTo>
                    <a:pt x="144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4362450" y="3169920"/>
            <a:ext cx="4495800" cy="457200"/>
            <a:chOff x="1536" y="2448"/>
            <a:chExt cx="2832" cy="288"/>
          </a:xfrm>
        </p:grpSpPr>
        <p:sp>
          <p:nvSpPr>
            <p:cNvPr id="8224" name="Text Box 96"/>
            <p:cNvSpPr txBox="1">
              <a:spLocks noChangeArrowheads="1"/>
            </p:cNvSpPr>
            <p:nvPr/>
          </p:nvSpPr>
          <p:spPr bwMode="auto">
            <a:xfrm>
              <a:off x="1632" y="2448"/>
              <a:ext cx="27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2 and    4 are vertical angles.</a:t>
              </a:r>
            </a:p>
          </p:txBody>
        </p:sp>
        <p:sp>
          <p:nvSpPr>
            <p:cNvPr id="8225" name="Freeform 97"/>
            <p:cNvSpPr>
              <a:spLocks/>
            </p:cNvSpPr>
            <p:nvPr/>
          </p:nvSpPr>
          <p:spPr bwMode="auto">
            <a:xfrm>
              <a:off x="1536" y="2544"/>
              <a:ext cx="144" cy="96"/>
            </a:xfrm>
            <a:custGeom>
              <a:avLst/>
              <a:gdLst>
                <a:gd name="T0" fmla="*/ 144 w 144"/>
                <a:gd name="T1" fmla="*/ 96 h 96"/>
                <a:gd name="T2" fmla="*/ 0 w 144"/>
                <a:gd name="T3" fmla="*/ 96 h 96"/>
                <a:gd name="T4" fmla="*/ 144 w 144"/>
                <a:gd name="T5" fmla="*/ 0 h 96"/>
                <a:gd name="T6" fmla="*/ 0 60000 65536"/>
                <a:gd name="T7" fmla="*/ 0 60000 65536"/>
                <a:gd name="T8" fmla="*/ 0 60000 65536"/>
                <a:gd name="T9" fmla="*/ 0 w 144"/>
                <a:gd name="T10" fmla="*/ 0 h 96"/>
                <a:gd name="T11" fmla="*/ 144 w 14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96">
                  <a:moveTo>
                    <a:pt x="144" y="96"/>
                  </a:moveTo>
                  <a:lnTo>
                    <a:pt x="0" y="96"/>
                  </a:lnTo>
                  <a:lnTo>
                    <a:pt x="144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98"/>
            <p:cNvSpPr>
              <a:spLocks/>
            </p:cNvSpPr>
            <p:nvPr/>
          </p:nvSpPr>
          <p:spPr bwMode="auto">
            <a:xfrm>
              <a:off x="2256" y="2544"/>
              <a:ext cx="144" cy="96"/>
            </a:xfrm>
            <a:custGeom>
              <a:avLst/>
              <a:gdLst>
                <a:gd name="T0" fmla="*/ 144 w 144"/>
                <a:gd name="T1" fmla="*/ 96 h 96"/>
                <a:gd name="T2" fmla="*/ 0 w 144"/>
                <a:gd name="T3" fmla="*/ 96 h 96"/>
                <a:gd name="T4" fmla="*/ 144 w 144"/>
                <a:gd name="T5" fmla="*/ 0 h 96"/>
                <a:gd name="T6" fmla="*/ 0 60000 65536"/>
                <a:gd name="T7" fmla="*/ 0 60000 65536"/>
                <a:gd name="T8" fmla="*/ 0 60000 65536"/>
                <a:gd name="T9" fmla="*/ 0 w 144"/>
                <a:gd name="T10" fmla="*/ 0 h 96"/>
                <a:gd name="T11" fmla="*/ 144 w 14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96">
                  <a:moveTo>
                    <a:pt x="144" y="96"/>
                  </a:moveTo>
                  <a:lnTo>
                    <a:pt x="0" y="96"/>
                  </a:lnTo>
                  <a:lnTo>
                    <a:pt x="144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6" name="Group 43"/>
          <p:cNvGrpSpPr>
            <a:grpSpLocks/>
          </p:cNvGrpSpPr>
          <p:nvPr/>
        </p:nvGrpSpPr>
        <p:grpSpPr bwMode="auto">
          <a:xfrm>
            <a:off x="1661160" y="5334000"/>
            <a:ext cx="3657600" cy="762000"/>
            <a:chOff x="4572000" y="3962400"/>
            <a:chExt cx="3657600" cy="762000"/>
          </a:xfrm>
        </p:grpSpPr>
        <p:sp>
          <p:nvSpPr>
            <p:cNvPr id="8219" name="Line 101"/>
            <p:cNvSpPr>
              <a:spLocks noChangeShapeType="1"/>
            </p:cNvSpPr>
            <p:nvPr/>
          </p:nvSpPr>
          <p:spPr bwMode="auto">
            <a:xfrm flipH="1" flipV="1">
              <a:off x="6172200" y="3962400"/>
              <a:ext cx="457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0" name="Group 42"/>
            <p:cNvGrpSpPr>
              <a:grpSpLocks/>
            </p:cNvGrpSpPr>
            <p:nvPr/>
          </p:nvGrpSpPr>
          <p:grpSpPr bwMode="auto">
            <a:xfrm>
              <a:off x="4572000" y="4038600"/>
              <a:ext cx="3657600" cy="685800"/>
              <a:chOff x="4572000" y="4038600"/>
              <a:chExt cx="3657600" cy="685800"/>
            </a:xfrm>
          </p:grpSpPr>
          <p:sp>
            <p:nvSpPr>
              <p:cNvPr id="8221" name="Line 100"/>
              <p:cNvSpPr>
                <a:spLocks noChangeShapeType="1"/>
              </p:cNvSpPr>
              <p:nvPr/>
            </p:nvSpPr>
            <p:spPr bwMode="auto">
              <a:xfrm>
                <a:off x="4572000" y="4191000"/>
                <a:ext cx="3657600" cy="5334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Text Box 102"/>
              <p:cNvSpPr txBox="1">
                <a:spLocks noChangeArrowheads="1"/>
              </p:cNvSpPr>
              <p:nvPr/>
            </p:nvSpPr>
            <p:spPr bwMode="auto">
              <a:xfrm>
                <a:off x="5943600" y="4038600"/>
                <a:ext cx="4572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8223" name="Text Box 103"/>
              <p:cNvSpPr txBox="1">
                <a:spLocks noChangeArrowheads="1"/>
              </p:cNvSpPr>
              <p:nvPr/>
            </p:nvSpPr>
            <p:spPr bwMode="auto">
              <a:xfrm>
                <a:off x="6629400" y="4114800"/>
                <a:ext cx="4572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1813560" y="6172200"/>
            <a:ext cx="4495800" cy="457200"/>
            <a:chOff x="3168" y="4032"/>
            <a:chExt cx="2832" cy="288"/>
          </a:xfrm>
        </p:grpSpPr>
        <p:sp>
          <p:nvSpPr>
            <p:cNvPr id="8216" name="Text Box 104"/>
            <p:cNvSpPr txBox="1">
              <a:spLocks noChangeArrowheads="1"/>
            </p:cNvSpPr>
            <p:nvPr/>
          </p:nvSpPr>
          <p:spPr bwMode="auto">
            <a:xfrm>
              <a:off x="3264" y="4032"/>
              <a:ext cx="27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5 and    6 are a linear pair.</a:t>
              </a:r>
            </a:p>
          </p:txBody>
        </p:sp>
        <p:sp>
          <p:nvSpPr>
            <p:cNvPr id="8217" name="Freeform 105"/>
            <p:cNvSpPr>
              <a:spLocks/>
            </p:cNvSpPr>
            <p:nvPr/>
          </p:nvSpPr>
          <p:spPr bwMode="auto">
            <a:xfrm>
              <a:off x="3168" y="4128"/>
              <a:ext cx="144" cy="96"/>
            </a:xfrm>
            <a:custGeom>
              <a:avLst/>
              <a:gdLst>
                <a:gd name="T0" fmla="*/ 144 w 144"/>
                <a:gd name="T1" fmla="*/ 96 h 96"/>
                <a:gd name="T2" fmla="*/ 0 w 144"/>
                <a:gd name="T3" fmla="*/ 96 h 96"/>
                <a:gd name="T4" fmla="*/ 144 w 144"/>
                <a:gd name="T5" fmla="*/ 0 h 96"/>
                <a:gd name="T6" fmla="*/ 0 60000 65536"/>
                <a:gd name="T7" fmla="*/ 0 60000 65536"/>
                <a:gd name="T8" fmla="*/ 0 60000 65536"/>
                <a:gd name="T9" fmla="*/ 0 w 144"/>
                <a:gd name="T10" fmla="*/ 0 h 96"/>
                <a:gd name="T11" fmla="*/ 144 w 14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96">
                  <a:moveTo>
                    <a:pt x="144" y="96"/>
                  </a:moveTo>
                  <a:lnTo>
                    <a:pt x="0" y="96"/>
                  </a:lnTo>
                  <a:lnTo>
                    <a:pt x="144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106"/>
            <p:cNvSpPr>
              <a:spLocks/>
            </p:cNvSpPr>
            <p:nvPr/>
          </p:nvSpPr>
          <p:spPr bwMode="auto">
            <a:xfrm>
              <a:off x="3888" y="4128"/>
              <a:ext cx="144" cy="96"/>
            </a:xfrm>
            <a:custGeom>
              <a:avLst/>
              <a:gdLst>
                <a:gd name="T0" fmla="*/ 144 w 144"/>
                <a:gd name="T1" fmla="*/ 96 h 96"/>
                <a:gd name="T2" fmla="*/ 0 w 144"/>
                <a:gd name="T3" fmla="*/ 96 h 96"/>
                <a:gd name="T4" fmla="*/ 144 w 144"/>
                <a:gd name="T5" fmla="*/ 0 h 96"/>
                <a:gd name="T6" fmla="*/ 0 60000 65536"/>
                <a:gd name="T7" fmla="*/ 0 60000 65536"/>
                <a:gd name="T8" fmla="*/ 0 60000 65536"/>
                <a:gd name="T9" fmla="*/ 0 w 144"/>
                <a:gd name="T10" fmla="*/ 0 h 96"/>
                <a:gd name="T11" fmla="*/ 144 w 14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96">
                  <a:moveTo>
                    <a:pt x="144" y="96"/>
                  </a:moveTo>
                  <a:lnTo>
                    <a:pt x="0" y="96"/>
                  </a:lnTo>
                  <a:lnTo>
                    <a:pt x="144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9" name="Group 35"/>
          <p:cNvGrpSpPr>
            <a:grpSpLocks/>
          </p:cNvGrpSpPr>
          <p:nvPr/>
        </p:nvGrpSpPr>
        <p:grpSpPr bwMode="auto">
          <a:xfrm>
            <a:off x="986790" y="2705100"/>
            <a:ext cx="3352800" cy="1143000"/>
            <a:chOff x="4800600" y="1143000"/>
            <a:chExt cx="3352800" cy="1143000"/>
          </a:xfrm>
        </p:grpSpPr>
        <p:sp>
          <p:nvSpPr>
            <p:cNvPr id="8210" name="Line 88"/>
            <p:cNvSpPr>
              <a:spLocks noChangeShapeType="1"/>
            </p:cNvSpPr>
            <p:nvPr/>
          </p:nvSpPr>
          <p:spPr bwMode="auto">
            <a:xfrm>
              <a:off x="4800600" y="1219200"/>
              <a:ext cx="3352800" cy="990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89"/>
            <p:cNvSpPr>
              <a:spLocks noChangeShapeType="1"/>
            </p:cNvSpPr>
            <p:nvPr/>
          </p:nvSpPr>
          <p:spPr bwMode="auto">
            <a:xfrm flipV="1">
              <a:off x="5029200" y="1143000"/>
              <a:ext cx="2743200" cy="1143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Text Box 90"/>
            <p:cNvSpPr txBox="1">
              <a:spLocks noChangeArrowheads="1"/>
            </p:cNvSpPr>
            <p:nvPr/>
          </p:nvSpPr>
          <p:spPr bwMode="auto">
            <a:xfrm>
              <a:off x="6248400" y="12954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213" name="Text Box 91"/>
            <p:cNvSpPr txBox="1">
              <a:spLocks noChangeArrowheads="1"/>
            </p:cNvSpPr>
            <p:nvPr/>
          </p:nvSpPr>
          <p:spPr bwMode="auto">
            <a:xfrm>
              <a:off x="6858000" y="15240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214" name="Text Box 92"/>
            <p:cNvSpPr txBox="1">
              <a:spLocks noChangeArrowheads="1"/>
            </p:cNvSpPr>
            <p:nvPr/>
          </p:nvSpPr>
          <p:spPr bwMode="auto">
            <a:xfrm>
              <a:off x="6324600" y="17526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8215" name="Text Box 93"/>
            <p:cNvSpPr txBox="1">
              <a:spLocks noChangeArrowheads="1"/>
            </p:cNvSpPr>
            <p:nvPr/>
          </p:nvSpPr>
          <p:spPr bwMode="auto">
            <a:xfrm>
              <a:off x="5715000" y="15240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1026"/>
          <p:cNvSpPr>
            <a:spLocks noChangeArrowheads="1"/>
          </p:cNvSpPr>
          <p:nvPr/>
        </p:nvSpPr>
        <p:spPr bwMode="auto">
          <a:xfrm>
            <a:off x="76200" y="76200"/>
            <a:ext cx="1981200" cy="5334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" name="Text Box 1027"/>
          <p:cNvSpPr txBox="1">
            <a:spLocks noChangeArrowheads="1"/>
          </p:cNvSpPr>
          <p:nvPr/>
        </p:nvSpPr>
        <p:spPr bwMode="auto">
          <a:xfrm>
            <a:off x="76200" y="76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EXPLAIN 1</a:t>
            </a:r>
          </a:p>
        </p:txBody>
      </p:sp>
      <p:sp>
        <p:nvSpPr>
          <p:cNvPr id="1033" name="Text Box 1028"/>
          <p:cNvSpPr txBox="1">
            <a:spLocks noChangeArrowheads="1"/>
          </p:cNvSpPr>
          <p:nvPr/>
        </p:nvSpPr>
        <p:spPr bwMode="auto">
          <a:xfrm>
            <a:off x="2590800" y="119568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/>
              <a:t>Using Vertical Angles</a:t>
            </a:r>
          </a:p>
        </p:txBody>
      </p:sp>
      <p:sp>
        <p:nvSpPr>
          <p:cNvPr id="1034" name="Line 1029"/>
          <p:cNvSpPr>
            <a:spLocks noChangeShapeType="1"/>
          </p:cNvSpPr>
          <p:nvPr/>
        </p:nvSpPr>
        <p:spPr bwMode="auto">
          <a:xfrm>
            <a:off x="2590800" y="762000"/>
            <a:ext cx="61722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93" y="1066800"/>
            <a:ext cx="6290023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4" y="3889597"/>
            <a:ext cx="1088409" cy="41332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43" y="4096257"/>
            <a:ext cx="40957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4" y="4758690"/>
            <a:ext cx="8124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" y="4735830"/>
            <a:ext cx="76295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209800" y="22860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/>
              <a:t>Finding Angle Measures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2289175" y="632460"/>
            <a:ext cx="61722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868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sz="2800" b="1" dirty="0" smtClean="0"/>
              <a:t>6.  The </a:t>
            </a:r>
            <a:r>
              <a:rPr lang="en-US" sz="2800" b="1" dirty="0"/>
              <a:t>measures of two vertical angles are 58° and (3x + 4)°. Find the value of x.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 </a:t>
            </a:r>
            <a:r>
              <a:rPr lang="en-US" sz="2800" dirty="0"/>
              <a:t/>
            </a:r>
            <a:br>
              <a:rPr lang="en-US" sz="2800" dirty="0"/>
            </a:br>
            <a:endParaRPr lang="en-US" altLang="en-US" sz="2800" dirty="0"/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76200" y="76200"/>
            <a:ext cx="1752600" cy="5334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1905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76200" y="76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0" y="2514600"/>
                <a:ext cx="251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+4=58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514600"/>
                <a:ext cx="25146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97642" y="3196973"/>
                <a:ext cx="251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=54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642" y="3196973"/>
                <a:ext cx="25146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62200" y="3872593"/>
                <a:ext cx="251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872593"/>
                <a:ext cx="25146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610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sz="2800" b="1" dirty="0" smtClean="0"/>
              <a:t>7. The </a:t>
            </a:r>
            <a:r>
              <a:rPr lang="en-US" sz="2800" b="1" dirty="0"/>
              <a:t>measures of two vertical angles are given by the expressions (x + 3)° and (2x − 7)°.</a:t>
            </a:r>
          </a:p>
          <a:p>
            <a:pPr marL="457200" indent="-457200"/>
            <a:endParaRPr lang="en-US" sz="2800" b="1" dirty="0"/>
          </a:p>
          <a:p>
            <a:pPr marL="457200" indent="-457200"/>
            <a:r>
              <a:rPr lang="en-US" sz="2800" b="1" dirty="0" smtClean="0"/>
              <a:t>	Find </a:t>
            </a:r>
            <a:r>
              <a:rPr lang="en-US" sz="2800" b="1" dirty="0"/>
              <a:t>the value of x. </a:t>
            </a:r>
          </a:p>
          <a:p>
            <a:pPr marL="457200" indent="-457200"/>
            <a:endParaRPr lang="en-US" sz="2800" b="1" dirty="0"/>
          </a:p>
          <a:p>
            <a:pPr marL="457200" indent="-457200"/>
            <a:endParaRPr lang="en-US" sz="2800" b="1" dirty="0"/>
          </a:p>
          <a:p>
            <a:pPr marL="457200" indent="-457200"/>
            <a:endParaRPr lang="en-US" sz="2800" b="1" dirty="0"/>
          </a:p>
          <a:p>
            <a:pPr marL="457200" indent="-457200"/>
            <a:r>
              <a:rPr lang="en-US" sz="2800" b="1" dirty="0" smtClean="0"/>
              <a:t>	What </a:t>
            </a:r>
            <a:r>
              <a:rPr lang="en-US" sz="2800" b="1" dirty="0"/>
              <a:t>is the measure of each angle?</a:t>
            </a:r>
            <a:endParaRPr lang="en-US" altLang="en-US" sz="2800" dirty="0"/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76200" y="76200"/>
            <a:ext cx="1752600" cy="5334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1905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76200" y="76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9800" y="2209800"/>
                <a:ext cx="251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+3=2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25146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3600" y="2819400"/>
                <a:ext cx="251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10=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819400"/>
                <a:ext cx="25146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2500" y="4429780"/>
                <a:ext cx="4076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+3=10+3=13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4429780"/>
                <a:ext cx="40767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81100" y="5412432"/>
            <a:ext cx="559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sz="2400" dirty="0" smtClean="0"/>
              <a:t>So both angles have a measure of 13°.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2"/>
          <p:cNvSpPr>
            <a:spLocks noChangeArrowheads="1"/>
          </p:cNvSpPr>
          <p:nvPr/>
        </p:nvSpPr>
        <p:spPr bwMode="auto">
          <a:xfrm>
            <a:off x="76200" y="76200"/>
            <a:ext cx="1981200" cy="5334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5" name="Text Box 3"/>
          <p:cNvSpPr txBox="1">
            <a:spLocks noChangeArrowheads="1"/>
          </p:cNvSpPr>
          <p:nvPr/>
        </p:nvSpPr>
        <p:spPr bwMode="auto">
          <a:xfrm>
            <a:off x="76200" y="76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FF"/>
                </a:solidFill>
              </a:rPr>
              <a:t>EXPLAIN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7620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Use the diagram below to find the missing angle measures.  Explain your reasoning.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9" y="1746368"/>
            <a:ext cx="3352800" cy="2548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672" y="2091420"/>
            <a:ext cx="4130040" cy="4572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/>
          <a:stretch/>
        </p:blipFill>
        <p:spPr bwMode="auto">
          <a:xfrm>
            <a:off x="387594" y="4972050"/>
            <a:ext cx="792306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6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455</Words>
  <Application>Microsoft Office PowerPoint</Application>
  <PresentationFormat>On-screen Show (4:3)</PresentationFormat>
  <Paragraphs>115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Equation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Grove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EGUSD</dc:creator>
  <cp:lastModifiedBy>Jim Taylor</cp:lastModifiedBy>
  <cp:revision>150</cp:revision>
  <dcterms:created xsi:type="dcterms:W3CDTF">2007-01-19T17:21:11Z</dcterms:created>
  <dcterms:modified xsi:type="dcterms:W3CDTF">2016-10-09T00:19:59Z</dcterms:modified>
</cp:coreProperties>
</file>