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36" r:id="rId2"/>
    <p:sldId id="302" r:id="rId3"/>
    <p:sldId id="303" r:id="rId4"/>
    <p:sldId id="304" r:id="rId5"/>
    <p:sldId id="305" r:id="rId6"/>
    <p:sldId id="306" r:id="rId7"/>
    <p:sldId id="342" r:id="rId8"/>
    <p:sldId id="309" r:id="rId9"/>
    <p:sldId id="311" r:id="rId10"/>
    <p:sldId id="310" r:id="rId11"/>
    <p:sldId id="312" r:id="rId12"/>
    <p:sldId id="316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800080"/>
    <a:srgbClr val="990099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885" autoAdjust="0"/>
  </p:normalViewPr>
  <p:slideViewPr>
    <p:cSldViewPr>
      <p:cViewPr>
        <p:scale>
          <a:sx n="110" d="100"/>
          <a:sy n="110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D3DFC-100E-4EF0-93A4-FE78ED668E7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6AD87-384B-4B64-9D4B-41112DA3F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83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33E4C6-EF25-4C44-84FB-6C1D749159C3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8323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8682DF9-0CB8-43B9-8303-03EE6180215C}" type="slidenum">
              <a:rPr lang="en-US" altLang="en-US" smtClean="0"/>
              <a:pPr eaLnBrk="1" hangingPunct="1"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51554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25EFCA0-74EA-4AD4-BF05-AD41532375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86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7C8CD64-8F1F-4477-B3C8-06F3BC9DB38E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787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E166C17-372D-4D50-AB45-C01A0FA24027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375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51DE335-3140-49B6-8EDD-E5448BA34940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858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BC4F58E-AE75-4F15-8DE0-7061038C0CB4}" type="slidenum">
              <a:rPr lang="en-US" altLang="en-US" smtClean="0"/>
              <a:pPr eaLnBrk="1" hangingPunct="1"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93295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BC4F58E-AE75-4F15-8DE0-7061038C0CB4}" type="slidenum">
              <a:rPr lang="en-US" altLang="en-US" smtClean="0"/>
              <a:pPr eaLnBrk="1" hangingPunct="1"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9329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6D47577-DC6E-4FC6-8980-715EB1800400}" type="slidenum">
              <a:rPr lang="en-US" altLang="en-US" smtClean="0"/>
              <a:pPr eaLnBrk="1" hangingPunct="1"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75726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BC7C434-0620-4E25-A206-6AF45DE617C7}" type="slidenum">
              <a:rPr lang="en-US" altLang="en-US" smtClean="0"/>
              <a:pPr eaLnBrk="1" hangingPunct="1"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09348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71A72F2-8B71-4ACB-B1D3-48AEAE8D55B0}" type="slidenum">
              <a:rPr lang="en-US" altLang="en-US" smtClean="0"/>
              <a:pPr eaLnBrk="1" hangingPunct="1"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442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E72F9D-A4FD-4667-BD3C-B68147F019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5687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0C75F0-83EF-42AE-909E-DB8FE33031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241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3CE7E-45B4-435E-910A-E5CAEED60C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7824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531DE8-134D-4139-851E-601C765851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1518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D41E70-304B-4F58-B683-C5ACD41C64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1549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3ADAD6-CAD5-4D10-87E0-6FE74C9643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7109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DF253-6EB1-401A-9802-D9828174D2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517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F9C608-6EE7-4BFF-8919-8C328CDEA2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7684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CFD78F-60FF-42B6-845D-6638ABB4BF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4306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7FA17C-73B5-4FB4-9507-A72DF65CED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481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37677B-DAE2-4A64-BD52-DB0B06596A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0316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6C3D282-BF83-403E-8F89-E3F56026A75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3.wmf"/><Relationship Id="rId18" Type="http://schemas.openxmlformats.org/officeDocument/2006/relationships/oleObject" Target="../embeddings/oleObject25.bin"/><Relationship Id="rId3" Type="http://schemas.openxmlformats.org/officeDocument/2006/relationships/notesSlide" Target="../notesSlides/notesSlide10.xml"/><Relationship Id="rId21" Type="http://schemas.openxmlformats.org/officeDocument/2006/relationships/oleObject" Target="../embeddings/oleObject27.bin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25.wmf"/><Relationship Id="rId25" Type="http://schemas.openxmlformats.org/officeDocument/2006/relationships/image" Target="../media/image28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4.bin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2.wmf"/><Relationship Id="rId24" Type="http://schemas.openxmlformats.org/officeDocument/2006/relationships/oleObject" Target="../embeddings/oleObject29.bin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23" Type="http://schemas.openxmlformats.org/officeDocument/2006/relationships/oleObject" Target="../embeddings/oleObject28.bin"/><Relationship Id="rId10" Type="http://schemas.openxmlformats.org/officeDocument/2006/relationships/oleObject" Target="../embeddings/oleObject21.bin"/><Relationship Id="rId19" Type="http://schemas.openxmlformats.org/officeDocument/2006/relationships/oleObject" Target="../embeddings/oleObject26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3.bin"/><Relationship Id="rId22" Type="http://schemas.openxmlformats.org/officeDocument/2006/relationships/image" Target="../media/image27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6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5" Type="http://schemas.openxmlformats.org/officeDocument/2006/relationships/image" Target="../media/image17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54"/>
          <p:cNvSpPr txBox="1">
            <a:spLocks noChangeArrowheads="1"/>
          </p:cNvSpPr>
          <p:nvPr/>
        </p:nvSpPr>
        <p:spPr bwMode="auto">
          <a:xfrm>
            <a:off x="381000" y="5604301"/>
            <a:ext cx="891540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en-US" sz="2400" b="1" dirty="0">
                <a:latin typeface="Calibri" panose="020F0502020204030204" pitchFamily="34" charset="0"/>
              </a:rPr>
              <a:t>CASS: G-CO.9 </a:t>
            </a:r>
            <a:r>
              <a:rPr lang="en-US" sz="2400" dirty="0">
                <a:latin typeface="Calibri" panose="020F0502020204030204" pitchFamily="34" charset="0"/>
              </a:rPr>
              <a:t>Prove theorems about lines and angles. </a:t>
            </a:r>
          </a:p>
          <a:p>
            <a:pPr>
              <a:buNone/>
            </a:pPr>
            <a:r>
              <a:rPr lang="en-US" sz="2400" b="1" dirty="0">
                <a:latin typeface="Calibri" panose="020F0502020204030204" pitchFamily="34" charset="0"/>
              </a:rPr>
              <a:t>MP.3 </a:t>
            </a:r>
            <a:r>
              <a:rPr lang="en-US" sz="2400" dirty="0">
                <a:latin typeface="Calibri" panose="020F0502020204030204" pitchFamily="34" charset="0"/>
              </a:rPr>
              <a:t>Logic</a:t>
            </a:r>
          </a:p>
        </p:txBody>
      </p:sp>
      <p:sp>
        <p:nvSpPr>
          <p:cNvPr id="2051" name="Text Box 13"/>
          <p:cNvSpPr txBox="1">
            <a:spLocks noChangeArrowheads="1"/>
          </p:cNvSpPr>
          <p:nvPr/>
        </p:nvSpPr>
        <p:spPr bwMode="auto">
          <a:xfrm>
            <a:off x="228600" y="152400"/>
            <a:ext cx="86106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0" b="1" dirty="0">
                <a:solidFill>
                  <a:srgbClr val="00B0F0"/>
                </a:solidFill>
                <a:latin typeface="Calibri" pitchFamily="34" charset="0"/>
              </a:rPr>
              <a:t>Mod 14.2: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0" b="1" dirty="0">
                <a:solidFill>
                  <a:srgbClr val="00B0F0"/>
                </a:solidFill>
                <a:latin typeface="Calibri" pitchFamily="34" charset="0"/>
              </a:rPr>
              <a:t>Transversals and Parallel Lines</a:t>
            </a:r>
          </a:p>
        </p:txBody>
      </p:sp>
      <p:sp>
        <p:nvSpPr>
          <p:cNvPr id="2052" name="Rectangle 1"/>
          <p:cNvSpPr>
            <a:spLocks noChangeArrowheads="1"/>
          </p:cNvSpPr>
          <p:nvPr/>
        </p:nvSpPr>
        <p:spPr bwMode="auto">
          <a:xfrm>
            <a:off x="304800" y="4171012"/>
            <a:ext cx="8458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400" b="1" dirty="0">
                <a:latin typeface="Calibri" pitchFamily="34" charset="0"/>
              </a:rPr>
              <a:t>Essential Question: </a:t>
            </a:r>
            <a:r>
              <a:rPr lang="en-US" sz="2400" dirty="0">
                <a:latin typeface="Calibri" panose="020F0502020204030204" pitchFamily="34" charset="0"/>
              </a:rPr>
              <a:t>How can you </a:t>
            </a:r>
            <a:r>
              <a:rPr lang="en-US" sz="2400" dirty="0" smtClean="0">
                <a:latin typeface="Calibri" panose="020F0502020204030204" pitchFamily="34" charset="0"/>
              </a:rPr>
              <a:t>prove and use </a:t>
            </a:r>
            <a:r>
              <a:rPr lang="en-US" sz="2400" dirty="0">
                <a:latin typeface="Calibri" panose="020F0502020204030204" pitchFamily="34" charset="0"/>
              </a:rPr>
              <a:t>theorems about angles formed by transversals that intersect parallel lines?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68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AutoShape 2"/>
          <p:cNvSpPr>
            <a:spLocks noChangeArrowheads="1"/>
          </p:cNvSpPr>
          <p:nvPr/>
        </p:nvSpPr>
        <p:spPr bwMode="auto">
          <a:xfrm>
            <a:off x="76200" y="76200"/>
            <a:ext cx="1828800" cy="5334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19050">
            <a:solidFill>
              <a:srgbClr val="0033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51" name="Text Box 3"/>
          <p:cNvSpPr txBox="1">
            <a:spLocks noChangeArrowheads="1"/>
          </p:cNvSpPr>
          <p:nvPr/>
        </p:nvSpPr>
        <p:spPr bwMode="auto">
          <a:xfrm>
            <a:off x="95250" y="82401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TRY THIS</a:t>
            </a:r>
          </a:p>
        </p:txBody>
      </p:sp>
      <p:sp>
        <p:nvSpPr>
          <p:cNvPr id="6152" name="Text Box 4"/>
          <p:cNvSpPr txBox="1">
            <a:spLocks noChangeArrowheads="1"/>
          </p:cNvSpPr>
          <p:nvPr/>
        </p:nvSpPr>
        <p:spPr bwMode="auto">
          <a:xfrm>
            <a:off x="304799" y="990600"/>
            <a:ext cx="484660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If </a:t>
            </a:r>
            <a:r>
              <a:rPr lang="en-US" altLang="en-US" sz="2400" i="1" dirty="0"/>
              <a:t>a</a:t>
            </a:r>
            <a:r>
              <a:rPr lang="en-US" altLang="en-US" sz="2400" dirty="0"/>
              <a:t>||</a:t>
            </a:r>
            <a:r>
              <a:rPr lang="en-US" altLang="en-US" sz="2400" i="1" dirty="0"/>
              <a:t>b </a:t>
            </a:r>
            <a:r>
              <a:rPr lang="en-US" altLang="en-US" sz="2400" dirty="0"/>
              <a:t>and </a:t>
            </a:r>
            <a:r>
              <a:rPr lang="en-US" altLang="en-US" sz="2400" i="1" dirty="0"/>
              <a:t>c||d </a:t>
            </a:r>
            <a:r>
              <a:rPr lang="en-US" altLang="en-US" sz="2400" dirty="0"/>
              <a:t>and </a:t>
            </a:r>
            <a:r>
              <a:rPr lang="en-US" altLang="en-US" sz="2400" i="1" dirty="0"/>
              <a:t>m</a:t>
            </a:r>
            <a:r>
              <a:rPr lang="en-US" sz="2400" i="1" dirty="0"/>
              <a:t>∠ </a:t>
            </a:r>
            <a:r>
              <a:rPr lang="en-US" sz="2400" dirty="0"/>
              <a:t>2</a:t>
            </a:r>
            <a:r>
              <a:rPr lang="en-US" altLang="en-US" sz="2400" dirty="0"/>
              <a:t> = 99</a:t>
            </a:r>
            <a:r>
              <a:rPr lang="en-US" altLang="en-US" sz="2400" dirty="0">
                <a:cs typeface="Arial" charset="0"/>
              </a:rPr>
              <a:t>°; </a:t>
            </a:r>
            <a:r>
              <a:rPr lang="en-US" altLang="en-US" sz="2400" dirty="0"/>
              <a:t>find each measure below and explain your reasoning</a:t>
            </a:r>
          </a:p>
        </p:txBody>
      </p:sp>
      <p:sp>
        <p:nvSpPr>
          <p:cNvPr id="6164" name="Line 44"/>
          <p:cNvSpPr>
            <a:spLocks noChangeShapeType="1"/>
          </p:cNvSpPr>
          <p:nvPr/>
        </p:nvSpPr>
        <p:spPr bwMode="auto">
          <a:xfrm>
            <a:off x="6019800" y="457200"/>
            <a:ext cx="30480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5" name="Line 45"/>
          <p:cNvSpPr>
            <a:spLocks noChangeShapeType="1"/>
          </p:cNvSpPr>
          <p:nvPr/>
        </p:nvSpPr>
        <p:spPr bwMode="auto">
          <a:xfrm>
            <a:off x="5334000" y="1981200"/>
            <a:ext cx="2895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6" name="Line 46"/>
          <p:cNvSpPr>
            <a:spLocks noChangeShapeType="1"/>
          </p:cNvSpPr>
          <p:nvPr/>
        </p:nvSpPr>
        <p:spPr bwMode="auto">
          <a:xfrm flipV="1">
            <a:off x="5410200" y="1066800"/>
            <a:ext cx="297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7" name="Text Box 47"/>
          <p:cNvSpPr txBox="1">
            <a:spLocks noChangeArrowheads="1"/>
          </p:cNvSpPr>
          <p:nvPr/>
        </p:nvSpPr>
        <p:spPr bwMode="auto">
          <a:xfrm>
            <a:off x="5754757" y="6858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1</a:t>
            </a:r>
          </a:p>
        </p:txBody>
      </p:sp>
      <p:sp>
        <p:nvSpPr>
          <p:cNvPr id="6168" name="Text Box 48"/>
          <p:cNvSpPr txBox="1">
            <a:spLocks noChangeArrowheads="1"/>
          </p:cNvSpPr>
          <p:nvPr/>
        </p:nvSpPr>
        <p:spPr bwMode="auto">
          <a:xfrm>
            <a:off x="6096000" y="6858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2</a:t>
            </a:r>
          </a:p>
        </p:txBody>
      </p:sp>
      <p:sp>
        <p:nvSpPr>
          <p:cNvPr id="6169" name="Text Box 49"/>
          <p:cNvSpPr txBox="1">
            <a:spLocks noChangeArrowheads="1"/>
          </p:cNvSpPr>
          <p:nvPr/>
        </p:nvSpPr>
        <p:spPr bwMode="auto">
          <a:xfrm>
            <a:off x="5835596" y="1058863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3</a:t>
            </a:r>
          </a:p>
        </p:txBody>
      </p:sp>
      <p:sp>
        <p:nvSpPr>
          <p:cNvPr id="6170" name="Line 57"/>
          <p:cNvSpPr>
            <a:spLocks noChangeShapeType="1"/>
          </p:cNvSpPr>
          <p:nvPr/>
        </p:nvSpPr>
        <p:spPr bwMode="auto">
          <a:xfrm>
            <a:off x="7315200" y="457200"/>
            <a:ext cx="30480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Text Box 49"/>
          <p:cNvSpPr txBox="1">
            <a:spLocks noChangeArrowheads="1"/>
          </p:cNvSpPr>
          <p:nvPr/>
        </p:nvSpPr>
        <p:spPr bwMode="auto">
          <a:xfrm>
            <a:off x="6172200" y="1058863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4</a:t>
            </a:r>
          </a:p>
        </p:txBody>
      </p:sp>
      <p:sp>
        <p:nvSpPr>
          <p:cNvPr id="29" name="Text Box 47"/>
          <p:cNvSpPr txBox="1">
            <a:spLocks noChangeArrowheads="1"/>
          </p:cNvSpPr>
          <p:nvPr/>
        </p:nvSpPr>
        <p:spPr bwMode="auto">
          <a:xfrm>
            <a:off x="7018351" y="712649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5</a:t>
            </a:r>
          </a:p>
        </p:txBody>
      </p:sp>
      <p:sp>
        <p:nvSpPr>
          <p:cNvPr id="30" name="Text Box 48"/>
          <p:cNvSpPr txBox="1">
            <a:spLocks noChangeArrowheads="1"/>
          </p:cNvSpPr>
          <p:nvPr/>
        </p:nvSpPr>
        <p:spPr bwMode="auto">
          <a:xfrm>
            <a:off x="7359594" y="712649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6</a:t>
            </a:r>
          </a:p>
        </p:txBody>
      </p:sp>
      <p:sp>
        <p:nvSpPr>
          <p:cNvPr id="31" name="Text Box 49"/>
          <p:cNvSpPr txBox="1">
            <a:spLocks noChangeArrowheads="1"/>
          </p:cNvSpPr>
          <p:nvPr/>
        </p:nvSpPr>
        <p:spPr bwMode="auto">
          <a:xfrm>
            <a:off x="7099190" y="1085712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7</a:t>
            </a:r>
          </a:p>
        </p:txBody>
      </p:sp>
      <p:sp>
        <p:nvSpPr>
          <p:cNvPr id="32" name="Text Box 49"/>
          <p:cNvSpPr txBox="1">
            <a:spLocks noChangeArrowheads="1"/>
          </p:cNvSpPr>
          <p:nvPr/>
        </p:nvSpPr>
        <p:spPr bwMode="auto">
          <a:xfrm>
            <a:off x="7435794" y="1085712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8</a:t>
            </a:r>
          </a:p>
        </p:txBody>
      </p:sp>
      <p:sp>
        <p:nvSpPr>
          <p:cNvPr id="33" name="Text Box 47"/>
          <p:cNvSpPr txBox="1">
            <a:spLocks noChangeArrowheads="1"/>
          </p:cNvSpPr>
          <p:nvPr/>
        </p:nvSpPr>
        <p:spPr bwMode="auto">
          <a:xfrm>
            <a:off x="7010400" y="1600213"/>
            <a:ext cx="717606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13</a:t>
            </a:r>
          </a:p>
        </p:txBody>
      </p:sp>
      <p:sp>
        <p:nvSpPr>
          <p:cNvPr id="34" name="Text Box 48"/>
          <p:cNvSpPr txBox="1">
            <a:spLocks noChangeArrowheads="1"/>
          </p:cNvSpPr>
          <p:nvPr/>
        </p:nvSpPr>
        <p:spPr bwMode="auto">
          <a:xfrm>
            <a:off x="7464288" y="1600213"/>
            <a:ext cx="717606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14</a:t>
            </a:r>
          </a:p>
        </p:txBody>
      </p:sp>
      <p:sp>
        <p:nvSpPr>
          <p:cNvPr id="35" name="Text Box 49"/>
          <p:cNvSpPr txBox="1">
            <a:spLocks noChangeArrowheads="1"/>
          </p:cNvSpPr>
          <p:nvPr/>
        </p:nvSpPr>
        <p:spPr bwMode="auto">
          <a:xfrm>
            <a:off x="7091239" y="1973276"/>
            <a:ext cx="717606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15</a:t>
            </a:r>
          </a:p>
        </p:txBody>
      </p:sp>
      <p:sp>
        <p:nvSpPr>
          <p:cNvPr id="36" name="Text Box 49"/>
          <p:cNvSpPr txBox="1">
            <a:spLocks noChangeArrowheads="1"/>
          </p:cNvSpPr>
          <p:nvPr/>
        </p:nvSpPr>
        <p:spPr bwMode="auto">
          <a:xfrm>
            <a:off x="7540488" y="1973276"/>
            <a:ext cx="717606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16</a:t>
            </a:r>
          </a:p>
        </p:txBody>
      </p:sp>
      <p:sp>
        <p:nvSpPr>
          <p:cNvPr id="37" name="Text Box 47"/>
          <p:cNvSpPr txBox="1">
            <a:spLocks noChangeArrowheads="1"/>
          </p:cNvSpPr>
          <p:nvPr/>
        </p:nvSpPr>
        <p:spPr bwMode="auto">
          <a:xfrm>
            <a:off x="5867400" y="16002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9</a:t>
            </a:r>
          </a:p>
        </p:txBody>
      </p:sp>
      <p:sp>
        <p:nvSpPr>
          <p:cNvPr id="38" name="Text Box 48"/>
          <p:cNvSpPr txBox="1">
            <a:spLocks noChangeArrowheads="1"/>
          </p:cNvSpPr>
          <p:nvPr/>
        </p:nvSpPr>
        <p:spPr bwMode="auto">
          <a:xfrm>
            <a:off x="6208642" y="1600200"/>
            <a:ext cx="68745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10</a:t>
            </a:r>
          </a:p>
        </p:txBody>
      </p:sp>
      <p:sp>
        <p:nvSpPr>
          <p:cNvPr id="39" name="Text Box 49"/>
          <p:cNvSpPr txBox="1">
            <a:spLocks noChangeArrowheads="1"/>
          </p:cNvSpPr>
          <p:nvPr/>
        </p:nvSpPr>
        <p:spPr bwMode="auto">
          <a:xfrm>
            <a:off x="5826318" y="1973263"/>
            <a:ext cx="57448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11</a:t>
            </a:r>
          </a:p>
        </p:txBody>
      </p:sp>
      <p:sp>
        <p:nvSpPr>
          <p:cNvPr id="40" name="Text Box 49"/>
          <p:cNvSpPr txBox="1">
            <a:spLocks noChangeArrowheads="1"/>
          </p:cNvSpPr>
          <p:nvPr/>
        </p:nvSpPr>
        <p:spPr bwMode="auto">
          <a:xfrm>
            <a:off x="6284843" y="1973263"/>
            <a:ext cx="717606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12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58795" y="4289168"/>
            <a:ext cx="10956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i="1" dirty="0"/>
              <a:t>m</a:t>
            </a:r>
            <a:r>
              <a:rPr lang="en-US" i="1" dirty="0"/>
              <a:t>∠ </a:t>
            </a:r>
            <a:r>
              <a:rPr lang="en-US" dirty="0"/>
              <a:t>11</a:t>
            </a:r>
            <a:r>
              <a:rPr lang="en-US" altLang="en-US" dirty="0"/>
              <a:t> = 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258795" y="3401884"/>
            <a:ext cx="9845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i="1" dirty="0"/>
              <a:t>m</a:t>
            </a:r>
            <a:r>
              <a:rPr lang="en-US" i="1" dirty="0"/>
              <a:t>∠ </a:t>
            </a:r>
            <a:r>
              <a:rPr lang="en-US" dirty="0"/>
              <a:t>7</a:t>
            </a:r>
            <a:r>
              <a:rPr lang="en-US" altLang="en-US" dirty="0"/>
              <a:t> = 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258795" y="6063734"/>
            <a:ext cx="11128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i="1" dirty="0"/>
              <a:t>m</a:t>
            </a:r>
            <a:r>
              <a:rPr lang="en-US" i="1" dirty="0"/>
              <a:t>∠ </a:t>
            </a:r>
            <a:r>
              <a:rPr lang="en-US" dirty="0" smtClean="0"/>
              <a:t>16</a:t>
            </a:r>
            <a:r>
              <a:rPr lang="en-US" altLang="en-US" dirty="0" smtClean="0"/>
              <a:t> </a:t>
            </a:r>
            <a:r>
              <a:rPr lang="en-US" altLang="en-US" dirty="0"/>
              <a:t>= 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258795" y="5176452"/>
            <a:ext cx="9845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i="1" dirty="0"/>
              <a:t>m</a:t>
            </a:r>
            <a:r>
              <a:rPr lang="en-US" i="1" dirty="0"/>
              <a:t>∠ </a:t>
            </a:r>
            <a:r>
              <a:rPr lang="en-US" dirty="0" smtClean="0"/>
              <a:t>5</a:t>
            </a:r>
            <a:r>
              <a:rPr lang="en-US" altLang="en-US" dirty="0" smtClean="0"/>
              <a:t> </a:t>
            </a:r>
            <a:r>
              <a:rPr lang="en-US" altLang="en-US" dirty="0"/>
              <a:t>= 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258795" y="2514600"/>
            <a:ext cx="9845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i="1" dirty="0"/>
              <a:t>m</a:t>
            </a:r>
            <a:r>
              <a:rPr lang="en-US" i="1" dirty="0"/>
              <a:t>∠ </a:t>
            </a:r>
            <a:r>
              <a:rPr lang="en-US" dirty="0"/>
              <a:t>4</a:t>
            </a:r>
            <a:r>
              <a:rPr lang="en-US" altLang="en-US" dirty="0"/>
              <a:t> = </a:t>
            </a:r>
            <a:endParaRPr lang="en-US" dirty="0"/>
          </a:p>
        </p:txBody>
      </p:sp>
      <p:sp>
        <p:nvSpPr>
          <p:cNvPr id="44" name="Text Box 214"/>
          <p:cNvSpPr txBox="1">
            <a:spLocks noChangeArrowheads="1"/>
          </p:cNvSpPr>
          <p:nvPr/>
        </p:nvSpPr>
        <p:spPr bwMode="auto">
          <a:xfrm>
            <a:off x="8153400" y="1050925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i="1" dirty="0">
                <a:latin typeface="Times New Roman" pitchFamily="18" charset="0"/>
              </a:rPr>
              <a:t>c</a:t>
            </a:r>
          </a:p>
        </p:txBody>
      </p:sp>
      <p:sp>
        <p:nvSpPr>
          <p:cNvPr id="61" name="Text Box 215"/>
          <p:cNvSpPr txBox="1">
            <a:spLocks noChangeArrowheads="1"/>
          </p:cNvSpPr>
          <p:nvPr/>
        </p:nvSpPr>
        <p:spPr bwMode="auto">
          <a:xfrm>
            <a:off x="8153400" y="1889125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i="1" dirty="0">
                <a:latin typeface="Times New Roman" pitchFamily="18" charset="0"/>
              </a:rPr>
              <a:t>d</a:t>
            </a:r>
          </a:p>
        </p:txBody>
      </p:sp>
      <p:sp>
        <p:nvSpPr>
          <p:cNvPr id="62" name="Text Box 214"/>
          <p:cNvSpPr txBox="1">
            <a:spLocks noChangeArrowheads="1"/>
          </p:cNvSpPr>
          <p:nvPr/>
        </p:nvSpPr>
        <p:spPr bwMode="auto">
          <a:xfrm>
            <a:off x="6019800" y="174625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i="1" dirty="0">
                <a:latin typeface="Times New Roman" pitchFamily="18" charset="0"/>
              </a:rPr>
              <a:t>a</a:t>
            </a:r>
          </a:p>
        </p:txBody>
      </p:sp>
      <p:sp>
        <p:nvSpPr>
          <p:cNvPr id="63" name="Text Box 215"/>
          <p:cNvSpPr txBox="1">
            <a:spLocks noChangeArrowheads="1"/>
          </p:cNvSpPr>
          <p:nvPr/>
        </p:nvSpPr>
        <p:spPr bwMode="auto">
          <a:xfrm>
            <a:off x="7315200" y="211368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i="1" dirty="0">
                <a:latin typeface="Times New Roman" pitchFamily="18" charset="0"/>
              </a:rPr>
              <a:t>b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8059024"/>
              </p:ext>
            </p:extLst>
          </p:nvPr>
        </p:nvGraphicFramePr>
        <p:xfrm>
          <a:off x="5613400" y="3479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1" name="Equation" r:id="rId4" imgW="914400" imgH="198720" progId="Equation.DSMT4">
                  <p:embed/>
                </p:oleObj>
              </mc:Choice>
              <mc:Fallback>
                <p:oleObj name="Equation" r:id="rId4" imgW="914400" imgH="19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13400" y="34798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40"/>
          <p:cNvSpPr/>
          <p:nvPr/>
        </p:nvSpPr>
        <p:spPr>
          <a:xfrm>
            <a:off x="1074347" y="3413587"/>
            <a:ext cx="5341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 smtClean="0"/>
              <a:t>99°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1092678" y="2523428"/>
            <a:ext cx="5341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 smtClean="0"/>
              <a:t>81°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1226747" y="4289168"/>
            <a:ext cx="5341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 smtClean="0"/>
              <a:t>99°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1151626" y="5176452"/>
            <a:ext cx="5341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 smtClean="0"/>
              <a:t>81°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1294679" y="6107668"/>
            <a:ext cx="5341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 smtClean="0"/>
              <a:t>81°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91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5" grpId="0"/>
      <p:bldP spid="46" grpId="0"/>
      <p:bldP spid="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8" name="Text Box 35"/>
          <p:cNvSpPr txBox="1">
            <a:spLocks noChangeArrowheads="1"/>
          </p:cNvSpPr>
          <p:nvPr/>
        </p:nvSpPr>
        <p:spPr bwMode="auto">
          <a:xfrm>
            <a:off x="304800" y="1143000"/>
            <a:ext cx="4419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Use properties of parallel lines to find the value of </a:t>
            </a:r>
            <a:r>
              <a:rPr lang="en-US" altLang="en-US" sz="2800" i="1"/>
              <a:t>x</a:t>
            </a:r>
            <a:r>
              <a:rPr lang="en-US" altLang="en-US" sz="2800"/>
              <a:t>.  </a:t>
            </a:r>
          </a:p>
        </p:txBody>
      </p:sp>
      <p:sp>
        <p:nvSpPr>
          <p:cNvPr id="8209" name="Line 36"/>
          <p:cNvSpPr>
            <a:spLocks noChangeShapeType="1"/>
          </p:cNvSpPr>
          <p:nvPr/>
        </p:nvSpPr>
        <p:spPr bwMode="auto">
          <a:xfrm>
            <a:off x="5486400" y="1143000"/>
            <a:ext cx="2819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Line 37"/>
          <p:cNvSpPr>
            <a:spLocks noChangeShapeType="1"/>
          </p:cNvSpPr>
          <p:nvPr/>
        </p:nvSpPr>
        <p:spPr bwMode="auto">
          <a:xfrm>
            <a:off x="5410200" y="2209800"/>
            <a:ext cx="297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Line 38"/>
          <p:cNvSpPr>
            <a:spLocks noChangeShapeType="1"/>
          </p:cNvSpPr>
          <p:nvPr/>
        </p:nvSpPr>
        <p:spPr bwMode="auto">
          <a:xfrm flipV="1">
            <a:off x="6248400" y="1143000"/>
            <a:ext cx="4572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8194" name="Object 40"/>
          <p:cNvGraphicFramePr>
            <a:graphicFrameLocks noChangeAspect="1"/>
          </p:cNvGraphicFramePr>
          <p:nvPr>
            <p:extLst/>
          </p:nvPr>
        </p:nvGraphicFramePr>
        <p:xfrm>
          <a:off x="6324600" y="1905000"/>
          <a:ext cx="49212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02" name="Equation" r:id="rId4" imgW="253800" imgH="177480" progId="Equation.DSMT4">
                  <p:embed/>
                </p:oleObj>
              </mc:Choice>
              <mc:Fallback>
                <p:oleObj name="Equation" r:id="rId4" imgW="253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905000"/>
                        <a:ext cx="49212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41"/>
          <p:cNvGraphicFramePr>
            <a:graphicFrameLocks noChangeAspect="1"/>
          </p:cNvGraphicFramePr>
          <p:nvPr>
            <p:extLst/>
          </p:nvPr>
        </p:nvGraphicFramePr>
        <p:xfrm>
          <a:off x="7086600" y="1143000"/>
          <a:ext cx="11588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03" name="Equation" r:id="rId6" imgW="596880" imgH="253800" progId="Equation.DSMT4">
                  <p:embed/>
                </p:oleObj>
              </mc:Choice>
              <mc:Fallback>
                <p:oleObj name="Equation" r:id="rId6" imgW="5968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1143000"/>
                        <a:ext cx="1158875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2" name="Line 42"/>
          <p:cNvSpPr>
            <a:spLocks noChangeShapeType="1"/>
          </p:cNvSpPr>
          <p:nvPr/>
        </p:nvSpPr>
        <p:spPr bwMode="auto">
          <a:xfrm flipH="1" flipV="1">
            <a:off x="6705600" y="1143000"/>
            <a:ext cx="12954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3" name="Line 43"/>
          <p:cNvSpPr>
            <a:spLocks noChangeShapeType="1"/>
          </p:cNvSpPr>
          <p:nvPr/>
        </p:nvSpPr>
        <p:spPr bwMode="auto">
          <a:xfrm>
            <a:off x="5562600" y="22098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4" name="Line 44"/>
          <p:cNvSpPr>
            <a:spLocks noChangeShapeType="1"/>
          </p:cNvSpPr>
          <p:nvPr/>
        </p:nvSpPr>
        <p:spPr bwMode="auto">
          <a:xfrm>
            <a:off x="5791200" y="11430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8196" name="Object 46"/>
          <p:cNvGraphicFramePr>
            <a:graphicFrameLocks noChangeAspect="1"/>
          </p:cNvGraphicFramePr>
          <p:nvPr>
            <p:extLst/>
          </p:nvPr>
        </p:nvGraphicFramePr>
        <p:xfrm>
          <a:off x="6629400" y="1295400"/>
          <a:ext cx="344488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04" name="Equation" r:id="rId8" imgW="177480" imgH="177480" progId="Equation.DSMT4">
                  <p:embed/>
                </p:oleObj>
              </mc:Choice>
              <mc:Fallback>
                <p:oleObj name="Equation" r:id="rId8" imgW="177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295400"/>
                        <a:ext cx="344488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63" name="Object 47"/>
          <p:cNvGraphicFramePr>
            <a:graphicFrameLocks noChangeAspect="1"/>
          </p:cNvGraphicFramePr>
          <p:nvPr>
            <p:extLst/>
          </p:nvPr>
        </p:nvGraphicFramePr>
        <p:xfrm>
          <a:off x="6172200" y="1143000"/>
          <a:ext cx="49212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05" name="Equation" r:id="rId10" imgW="253800" imgH="177480" progId="Equation.DSMT4">
                  <p:embed/>
                </p:oleObj>
              </mc:Choice>
              <mc:Fallback>
                <p:oleObj name="Equation" r:id="rId10" imgW="253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1143000"/>
                        <a:ext cx="49212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64" name="Object 48"/>
          <p:cNvGraphicFramePr>
            <a:graphicFrameLocks noChangeAspect="1"/>
          </p:cNvGraphicFramePr>
          <p:nvPr/>
        </p:nvGraphicFramePr>
        <p:xfrm>
          <a:off x="536575" y="2590800"/>
          <a:ext cx="4051300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06" name="Equation" r:id="rId12" imgW="1396800" imgH="253800" progId="Equation.DSMT4">
                  <p:embed/>
                </p:oleObj>
              </mc:Choice>
              <mc:Fallback>
                <p:oleObj name="Equation" r:id="rId12" imgW="13968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575" y="2590800"/>
                        <a:ext cx="4051300" cy="735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65" name="Object 49"/>
          <p:cNvGraphicFramePr>
            <a:graphicFrameLocks noChangeAspect="1"/>
          </p:cNvGraphicFramePr>
          <p:nvPr/>
        </p:nvGraphicFramePr>
        <p:xfrm>
          <a:off x="2133600" y="3352800"/>
          <a:ext cx="2468563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07" name="Equation" r:id="rId14" imgW="850680" imgH="177480" progId="Equation.DSMT4">
                  <p:embed/>
                </p:oleObj>
              </mc:Choice>
              <mc:Fallback>
                <p:oleObj name="Equation" r:id="rId14" imgW="8506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352800"/>
                        <a:ext cx="2468563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1981200" y="3810000"/>
            <a:ext cx="2667000" cy="971550"/>
            <a:chOff x="1248" y="2400"/>
            <a:chExt cx="1680" cy="612"/>
          </a:xfrm>
        </p:grpSpPr>
        <p:graphicFrame>
          <p:nvGraphicFramePr>
            <p:cNvPr id="8203" name="Object 50"/>
            <p:cNvGraphicFramePr>
              <a:graphicFrameLocks noChangeAspect="1"/>
            </p:cNvGraphicFramePr>
            <p:nvPr/>
          </p:nvGraphicFramePr>
          <p:xfrm>
            <a:off x="1728" y="2400"/>
            <a:ext cx="510" cy="3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908" name="Equation" r:id="rId16" imgW="279360" imgH="177480" progId="Equation.DSMT4">
                    <p:embed/>
                  </p:oleObj>
                </mc:Choice>
                <mc:Fallback>
                  <p:oleObj name="Equation" r:id="rId16" imgW="279360" imgH="177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2400"/>
                          <a:ext cx="510" cy="3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04" name="Object 51"/>
            <p:cNvGraphicFramePr>
              <a:graphicFrameLocks noChangeAspect="1"/>
            </p:cNvGraphicFramePr>
            <p:nvPr/>
          </p:nvGraphicFramePr>
          <p:xfrm>
            <a:off x="2352" y="2400"/>
            <a:ext cx="510" cy="3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909" name="Equation" r:id="rId18" imgW="279360" imgH="177480" progId="Equation.DSMT4">
                    <p:embed/>
                  </p:oleObj>
                </mc:Choice>
                <mc:Fallback>
                  <p:oleObj name="Equation" r:id="rId18" imgW="279360" imgH="177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52" y="2400"/>
                          <a:ext cx="510" cy="3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20" name="Line 52"/>
            <p:cNvSpPr>
              <a:spLocks noChangeShapeType="1"/>
            </p:cNvSpPr>
            <p:nvPr/>
          </p:nvSpPr>
          <p:spPr bwMode="auto">
            <a:xfrm>
              <a:off x="1248" y="2688"/>
              <a:ext cx="1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8205" name="Object 53"/>
            <p:cNvGraphicFramePr>
              <a:graphicFrameLocks noChangeAspect="1"/>
            </p:cNvGraphicFramePr>
            <p:nvPr/>
          </p:nvGraphicFramePr>
          <p:xfrm>
            <a:off x="1824" y="2688"/>
            <a:ext cx="1045" cy="3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910" name="Equation" r:id="rId19" imgW="571320" imgH="177480" progId="Equation.DSMT4">
                    <p:embed/>
                  </p:oleObj>
                </mc:Choice>
                <mc:Fallback>
                  <p:oleObj name="Equation" r:id="rId19" imgW="571320" imgH="177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4" y="2688"/>
                          <a:ext cx="1045" cy="3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61"/>
          <p:cNvGrpSpPr>
            <a:grpSpLocks/>
          </p:cNvGrpSpPr>
          <p:nvPr/>
        </p:nvGrpSpPr>
        <p:grpSpPr bwMode="auto">
          <a:xfrm>
            <a:off x="2895600" y="4724400"/>
            <a:ext cx="1600200" cy="1066800"/>
            <a:chOff x="1824" y="2976"/>
            <a:chExt cx="1008" cy="672"/>
          </a:xfrm>
        </p:grpSpPr>
        <p:sp>
          <p:nvSpPr>
            <p:cNvPr id="8217" name="Line 54"/>
            <p:cNvSpPr>
              <a:spLocks noChangeShapeType="1"/>
            </p:cNvSpPr>
            <p:nvPr/>
          </p:nvSpPr>
          <p:spPr bwMode="auto">
            <a:xfrm>
              <a:off x="1824" y="297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8" name="Line 55"/>
            <p:cNvSpPr>
              <a:spLocks noChangeShapeType="1"/>
            </p:cNvSpPr>
            <p:nvPr/>
          </p:nvSpPr>
          <p:spPr bwMode="auto">
            <a:xfrm>
              <a:off x="2400" y="2976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8200" name="Object 56"/>
            <p:cNvGraphicFramePr>
              <a:graphicFrameLocks noChangeAspect="1"/>
            </p:cNvGraphicFramePr>
            <p:nvPr/>
          </p:nvGraphicFramePr>
          <p:xfrm>
            <a:off x="1872" y="2976"/>
            <a:ext cx="231" cy="3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911" name="Equation" r:id="rId21" imgW="126720" imgH="164880" progId="Equation.DSMT4">
                    <p:embed/>
                  </p:oleObj>
                </mc:Choice>
                <mc:Fallback>
                  <p:oleObj name="Equation" r:id="rId21" imgW="126720" imgH="1648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72" y="2976"/>
                          <a:ext cx="231" cy="30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01" name="Object 57"/>
            <p:cNvGraphicFramePr>
              <a:graphicFrameLocks noChangeAspect="1"/>
            </p:cNvGraphicFramePr>
            <p:nvPr/>
          </p:nvGraphicFramePr>
          <p:xfrm>
            <a:off x="2496" y="2976"/>
            <a:ext cx="231" cy="3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912" name="Equation" r:id="rId23" imgW="126720" imgH="164880" progId="Equation.DSMT4">
                    <p:embed/>
                  </p:oleObj>
                </mc:Choice>
                <mc:Fallback>
                  <p:oleObj name="Equation" r:id="rId23" imgW="126720" imgH="1648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6" y="2976"/>
                          <a:ext cx="231" cy="30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02" name="Object 58"/>
            <p:cNvGraphicFramePr>
              <a:graphicFrameLocks noChangeAspect="1"/>
            </p:cNvGraphicFramePr>
            <p:nvPr/>
          </p:nvGraphicFramePr>
          <p:xfrm>
            <a:off x="1951" y="3312"/>
            <a:ext cx="790" cy="3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913" name="Equation" r:id="rId24" imgW="431640" imgH="177480" progId="Equation.DSMT4">
                    <p:embed/>
                  </p:oleObj>
                </mc:Choice>
                <mc:Fallback>
                  <p:oleObj name="Equation" r:id="rId24" imgW="431640" imgH="177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51" y="3312"/>
                          <a:ext cx="790" cy="3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19" name="Rectangle 59"/>
            <p:cNvSpPr>
              <a:spLocks noChangeArrowheads="1"/>
            </p:cNvSpPr>
            <p:nvPr/>
          </p:nvSpPr>
          <p:spPr bwMode="auto">
            <a:xfrm>
              <a:off x="1920" y="3312"/>
              <a:ext cx="816" cy="336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2667000" y="152400"/>
            <a:ext cx="6477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i="1" dirty="0"/>
              <a:t>Using Properties of Parallel Lines</a:t>
            </a:r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>
            <a:off x="2743200" y="762000"/>
            <a:ext cx="61722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</a:rPr>
              <a:t>EXAMPLE 3</a:t>
            </a:r>
          </a:p>
        </p:txBody>
      </p:sp>
    </p:spTree>
    <p:extLst>
      <p:ext uri="{BB962C8B-B14F-4D97-AF65-F5344CB8AC3E}">
        <p14:creationId xmlns:p14="http://schemas.microsoft.com/office/powerpoint/2010/main" val="94490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428847" y="926812"/>
            <a:ext cx="845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 dirty="0"/>
              <a:t>pp. 694 #</a:t>
            </a:r>
            <a:r>
              <a:rPr lang="en-US" b="1" dirty="0" smtClean="0"/>
              <a:t>1-14 </a:t>
            </a:r>
            <a:r>
              <a:rPr lang="en-US" b="1" dirty="0"/>
              <a:t>all</a:t>
            </a:r>
          </a:p>
        </p:txBody>
      </p:sp>
      <p:sp>
        <p:nvSpPr>
          <p:cNvPr id="5" name="AutoShape 43"/>
          <p:cNvSpPr>
            <a:spLocks noChangeArrowheads="1"/>
          </p:cNvSpPr>
          <p:nvPr/>
        </p:nvSpPr>
        <p:spPr bwMode="auto">
          <a:xfrm>
            <a:off x="51392" y="76200"/>
            <a:ext cx="2768008" cy="5334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bg1"/>
              </a:solidFill>
            </a:endParaRP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718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ASSIGNMENTS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9600" y="2362200"/>
            <a:ext cx="5638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highlight>
                  <a:srgbClr val="FFFF00"/>
                </a:highlight>
              </a:rPr>
              <a:t>Key </a:t>
            </a:r>
            <a:r>
              <a:rPr lang="en-US" sz="3200" b="1" dirty="0" smtClean="0">
                <a:highlight>
                  <a:srgbClr val="FFFF00"/>
                </a:highlight>
              </a:rPr>
              <a:t>Content:</a:t>
            </a:r>
            <a:endParaRPr lang="en-US" sz="3200" b="1" dirty="0">
              <a:highlight>
                <a:srgbClr val="FFFF00"/>
              </a:highlight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000" b="1" dirty="0"/>
              <a:t>Parallel Lines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000" b="1" dirty="0"/>
              <a:t>Transversal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000" b="1" dirty="0" smtClean="0"/>
              <a:t>Same-Side </a:t>
            </a:r>
            <a:r>
              <a:rPr lang="en-US" sz="2000" b="1" dirty="0"/>
              <a:t>Interior Angles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000" b="1" dirty="0"/>
              <a:t>Corresponding Angles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000" b="1" dirty="0"/>
              <a:t>Alternate Interior </a:t>
            </a:r>
            <a:r>
              <a:rPr lang="en-US" sz="2000" b="1" dirty="0" smtClean="0"/>
              <a:t>Angles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000" b="1" dirty="0"/>
              <a:t>Alternate </a:t>
            </a:r>
            <a:r>
              <a:rPr lang="en-US" sz="2000" b="1" dirty="0" smtClean="0"/>
              <a:t>Exterior Angles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US" sz="2000" b="1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000" b="1" dirty="0" smtClean="0"/>
              <a:t>Same-Side </a:t>
            </a:r>
            <a:r>
              <a:rPr lang="en-US" sz="2000" b="1" dirty="0"/>
              <a:t>Interior </a:t>
            </a:r>
            <a:r>
              <a:rPr lang="en-US" sz="2000" b="1" dirty="0" smtClean="0"/>
              <a:t>Angles Postulate</a:t>
            </a:r>
            <a:endParaRPr lang="en-US" sz="2000" b="1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000" b="1" dirty="0"/>
              <a:t>Corresponding </a:t>
            </a:r>
            <a:r>
              <a:rPr lang="en-US" sz="2000" b="1" dirty="0" smtClean="0"/>
              <a:t>Angles Theorem</a:t>
            </a:r>
            <a:endParaRPr lang="en-US" sz="2000" b="1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000" b="1" dirty="0"/>
              <a:t>Alternate Interior </a:t>
            </a:r>
            <a:r>
              <a:rPr lang="en-US" sz="2000" b="1" dirty="0" smtClean="0"/>
              <a:t>Angles </a:t>
            </a:r>
            <a:r>
              <a:rPr lang="en-US" sz="2000" b="1" dirty="0"/>
              <a:t>Theorem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000" b="1" dirty="0"/>
              <a:t>Alternate Exterior </a:t>
            </a:r>
            <a:r>
              <a:rPr lang="en-US" sz="2000" b="1" dirty="0" smtClean="0"/>
              <a:t>Angles </a:t>
            </a:r>
            <a:r>
              <a:rPr lang="en-US" sz="2000" b="1" dirty="0"/>
              <a:t>Theorem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82855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altLang="en-US" sz="4800" b="1" dirty="0">
                <a:solidFill>
                  <a:srgbClr val="7030A0"/>
                </a:solidFill>
              </a:rPr>
              <a:t>Transversal</a:t>
            </a:r>
            <a:endParaRPr lang="en-US" altLang="en-US" sz="4800" dirty="0">
              <a:solidFill>
                <a:srgbClr val="7030A0"/>
              </a:solidFill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609600" y="1401762"/>
            <a:ext cx="7848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7030A0"/>
                </a:solidFill>
                <a:cs typeface="Times New Roman" panose="02020603050405020304" pitchFamily="18" charset="0"/>
              </a:rPr>
              <a:t>Transversal </a:t>
            </a:r>
            <a:r>
              <a:rPr lang="en-US" altLang="en-US" sz="2800" dirty="0">
                <a:cs typeface="Times New Roman" panose="02020603050405020304" pitchFamily="18" charset="0"/>
              </a:rPr>
              <a:t>is a line that intersects two or more coplanar lines at two different points.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436" name="Picture 3" descr="C:\Users\dlall\Desktop\ex 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112" y="2895600"/>
            <a:ext cx="5551576" cy="2780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0465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381000" y="4267200"/>
            <a:ext cx="3581400" cy="1549400"/>
            <a:chOff x="288" y="2496"/>
            <a:chExt cx="2256" cy="976"/>
          </a:xfrm>
        </p:grpSpPr>
        <p:sp>
          <p:nvSpPr>
            <p:cNvPr id="19491" name="Rectangle 36"/>
            <p:cNvSpPr>
              <a:spLocks noChangeArrowheads="1"/>
            </p:cNvSpPr>
            <p:nvPr/>
          </p:nvSpPr>
          <p:spPr bwMode="auto">
            <a:xfrm>
              <a:off x="336" y="2880"/>
              <a:ext cx="2016" cy="24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9492" name="Text Box 33"/>
            <p:cNvSpPr txBox="1">
              <a:spLocks noChangeArrowheads="1"/>
            </p:cNvSpPr>
            <p:nvPr/>
          </p:nvSpPr>
          <p:spPr bwMode="auto">
            <a:xfrm>
              <a:off x="288" y="2832"/>
              <a:ext cx="2256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 dirty="0"/>
                <a:t>corresponding angles</a:t>
              </a:r>
            </a:p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 dirty="0"/>
                <a:t>“same location”</a:t>
              </a:r>
            </a:p>
          </p:txBody>
        </p:sp>
        <p:sp>
          <p:nvSpPr>
            <p:cNvPr id="19493" name="Text Box 32"/>
            <p:cNvSpPr txBox="1">
              <a:spLocks noChangeArrowheads="1"/>
            </p:cNvSpPr>
            <p:nvPr/>
          </p:nvSpPr>
          <p:spPr bwMode="auto">
            <a:xfrm>
              <a:off x="672" y="2496"/>
              <a:ext cx="12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ym typeface="Symbol" panose="05050102010706020507" pitchFamily="18" charset="2"/>
                </a:rPr>
                <a:t></a:t>
              </a:r>
              <a:r>
                <a:rPr lang="en-US" altLang="en-US" sz="2400"/>
                <a:t>1 &amp; </a:t>
              </a:r>
              <a:r>
                <a:rPr lang="en-US" altLang="en-US" sz="2400">
                  <a:sym typeface="Symbol" panose="05050102010706020507" pitchFamily="18" charset="2"/>
                </a:rPr>
                <a:t></a:t>
              </a:r>
              <a:r>
                <a:rPr lang="en-US" altLang="en-US" sz="2400"/>
                <a:t>5 are</a:t>
              </a:r>
            </a:p>
          </p:txBody>
        </p:sp>
      </p:grp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838200" y="304800"/>
            <a:ext cx="1981200" cy="3810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8382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A </a:t>
            </a:r>
            <a:r>
              <a:rPr lang="en-US" altLang="en-US" sz="2800" b="1"/>
              <a:t>transversal</a:t>
            </a:r>
            <a:r>
              <a:rPr lang="en-US" altLang="en-US" sz="2800"/>
              <a:t> is a line that intersects two or more coplanar lines at different points.</a:t>
            </a:r>
          </a:p>
        </p:txBody>
      </p:sp>
      <p:sp>
        <p:nvSpPr>
          <p:cNvPr id="57351" name="Line 7"/>
          <p:cNvSpPr>
            <a:spLocks noChangeShapeType="1"/>
          </p:cNvSpPr>
          <p:nvPr/>
        </p:nvSpPr>
        <p:spPr bwMode="auto">
          <a:xfrm flipV="1">
            <a:off x="838200" y="1828800"/>
            <a:ext cx="2514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2" name="Line 8"/>
          <p:cNvSpPr>
            <a:spLocks noChangeShapeType="1"/>
          </p:cNvSpPr>
          <p:nvPr/>
        </p:nvSpPr>
        <p:spPr bwMode="auto">
          <a:xfrm>
            <a:off x="838200" y="2743200"/>
            <a:ext cx="2514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1828800" y="1447800"/>
            <a:ext cx="533400" cy="2133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4" name="Text Box 10"/>
          <p:cNvSpPr txBox="1">
            <a:spLocks noChangeArrowheads="1"/>
          </p:cNvSpPr>
          <p:nvPr/>
        </p:nvSpPr>
        <p:spPr bwMode="auto">
          <a:xfrm>
            <a:off x="1600200" y="17526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7355" name="Text Box 11"/>
          <p:cNvSpPr txBox="1">
            <a:spLocks noChangeArrowheads="1"/>
          </p:cNvSpPr>
          <p:nvPr/>
        </p:nvSpPr>
        <p:spPr bwMode="auto">
          <a:xfrm>
            <a:off x="1981200" y="16764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/>
              <a:t>2</a:t>
            </a:r>
          </a:p>
        </p:txBody>
      </p: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1676400" y="21336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/>
              <a:t>3</a:t>
            </a:r>
          </a:p>
        </p:txBody>
      </p:sp>
      <p:sp>
        <p:nvSpPr>
          <p:cNvPr id="57357" name="Text Box 13"/>
          <p:cNvSpPr txBox="1">
            <a:spLocks noChangeArrowheads="1"/>
          </p:cNvSpPr>
          <p:nvPr/>
        </p:nvSpPr>
        <p:spPr bwMode="auto">
          <a:xfrm>
            <a:off x="2057400" y="20574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/>
              <a:t>4</a:t>
            </a:r>
          </a:p>
        </p:txBody>
      </p:sp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1828800" y="25908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57359" name="Text Box 15"/>
          <p:cNvSpPr txBox="1">
            <a:spLocks noChangeArrowheads="1"/>
          </p:cNvSpPr>
          <p:nvPr/>
        </p:nvSpPr>
        <p:spPr bwMode="auto">
          <a:xfrm>
            <a:off x="2209800" y="26670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/>
              <a:t>6</a:t>
            </a:r>
          </a:p>
        </p:txBody>
      </p:sp>
      <p:sp>
        <p:nvSpPr>
          <p:cNvPr id="57360" name="Text Box 16"/>
          <p:cNvSpPr txBox="1">
            <a:spLocks noChangeArrowheads="1"/>
          </p:cNvSpPr>
          <p:nvPr/>
        </p:nvSpPr>
        <p:spPr bwMode="auto">
          <a:xfrm>
            <a:off x="1905000" y="29718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/>
              <a:t>7</a:t>
            </a:r>
          </a:p>
        </p:txBody>
      </p:sp>
      <p:sp>
        <p:nvSpPr>
          <p:cNvPr id="57361" name="Text Box 17"/>
          <p:cNvSpPr txBox="1">
            <a:spLocks noChangeArrowheads="1"/>
          </p:cNvSpPr>
          <p:nvPr/>
        </p:nvSpPr>
        <p:spPr bwMode="auto">
          <a:xfrm>
            <a:off x="2286000" y="30480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/>
              <a:t>8</a:t>
            </a:r>
          </a:p>
        </p:txBody>
      </p:sp>
      <p:sp>
        <p:nvSpPr>
          <p:cNvPr id="57362" name="Text Box 18"/>
          <p:cNvSpPr txBox="1">
            <a:spLocks noChangeArrowheads="1"/>
          </p:cNvSpPr>
          <p:nvPr/>
        </p:nvSpPr>
        <p:spPr bwMode="auto">
          <a:xfrm>
            <a:off x="1828800" y="1143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>
                <a:latin typeface="Monotype Corsiva" panose="03010101010201010101" pitchFamily="66" charset="0"/>
              </a:rPr>
              <a:t>t</a:t>
            </a:r>
          </a:p>
        </p:txBody>
      </p:sp>
      <p:grpSp>
        <p:nvGrpSpPr>
          <p:cNvPr id="20" name="Group 46"/>
          <p:cNvGrpSpPr>
            <a:grpSpLocks/>
          </p:cNvGrpSpPr>
          <p:nvPr/>
        </p:nvGrpSpPr>
        <p:grpSpPr bwMode="auto">
          <a:xfrm>
            <a:off x="4876800" y="1066800"/>
            <a:ext cx="2514600" cy="2438400"/>
            <a:chOff x="3360" y="720"/>
            <a:chExt cx="1584" cy="1536"/>
          </a:xfrm>
        </p:grpSpPr>
        <p:sp>
          <p:nvSpPr>
            <p:cNvPr id="21" name="Line 19"/>
            <p:cNvSpPr>
              <a:spLocks noChangeShapeType="1"/>
            </p:cNvSpPr>
            <p:nvPr/>
          </p:nvSpPr>
          <p:spPr bwMode="auto">
            <a:xfrm flipV="1">
              <a:off x="3360" y="1152"/>
              <a:ext cx="158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3360" y="1728"/>
              <a:ext cx="158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3984" y="912"/>
              <a:ext cx="336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3840" y="1104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4080" y="1056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2</a:t>
              </a:r>
            </a:p>
          </p:txBody>
        </p: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3888" y="1344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3</a:t>
              </a:r>
            </a:p>
          </p:txBody>
        </p:sp>
        <p:sp>
          <p:nvSpPr>
            <p:cNvPr id="27" name="Text Box 25"/>
            <p:cNvSpPr txBox="1">
              <a:spLocks noChangeArrowheads="1"/>
            </p:cNvSpPr>
            <p:nvPr/>
          </p:nvSpPr>
          <p:spPr bwMode="auto">
            <a:xfrm>
              <a:off x="4128" y="1296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4</a:t>
              </a:r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3984" y="1632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5</a:t>
              </a:r>
            </a:p>
          </p:txBody>
        </p:sp>
        <p:sp>
          <p:nvSpPr>
            <p:cNvPr id="29" name="Text Box 27"/>
            <p:cNvSpPr txBox="1">
              <a:spLocks noChangeArrowheads="1"/>
            </p:cNvSpPr>
            <p:nvPr/>
          </p:nvSpPr>
          <p:spPr bwMode="auto">
            <a:xfrm>
              <a:off x="4224" y="1680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6</a:t>
              </a:r>
            </a:p>
          </p:txBody>
        </p:sp>
        <p:sp>
          <p:nvSpPr>
            <p:cNvPr id="30" name="Text Box 28"/>
            <p:cNvSpPr txBox="1">
              <a:spLocks noChangeArrowheads="1"/>
            </p:cNvSpPr>
            <p:nvPr/>
          </p:nvSpPr>
          <p:spPr bwMode="auto">
            <a:xfrm>
              <a:off x="4032" y="1872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7</a:t>
              </a:r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4272" y="1920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</a:rPr>
                <a:t>8</a:t>
              </a:r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3984" y="720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>
                  <a:latin typeface="Monotype Corsiva" pitchFamily="66" charset="0"/>
                </a:rPr>
                <a:t>t</a:t>
              </a:r>
            </a:p>
          </p:txBody>
        </p:sp>
      </p:grpSp>
      <p:grpSp>
        <p:nvGrpSpPr>
          <p:cNvPr id="33" name="Group 45"/>
          <p:cNvGrpSpPr>
            <a:grpSpLocks/>
          </p:cNvGrpSpPr>
          <p:nvPr/>
        </p:nvGrpSpPr>
        <p:grpSpPr bwMode="auto">
          <a:xfrm>
            <a:off x="4800600" y="4267200"/>
            <a:ext cx="3810000" cy="990600"/>
            <a:chOff x="3024" y="2496"/>
            <a:chExt cx="2400" cy="624"/>
          </a:xfrm>
        </p:grpSpPr>
        <p:sp>
          <p:nvSpPr>
            <p:cNvPr id="34" name="Rectangle 41"/>
            <p:cNvSpPr>
              <a:spLocks noChangeArrowheads="1"/>
            </p:cNvSpPr>
            <p:nvPr/>
          </p:nvSpPr>
          <p:spPr bwMode="auto">
            <a:xfrm>
              <a:off x="3024" y="2880"/>
              <a:ext cx="2304" cy="24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5" name="Text Box 37"/>
            <p:cNvSpPr txBox="1">
              <a:spLocks noChangeArrowheads="1"/>
            </p:cNvSpPr>
            <p:nvPr/>
          </p:nvSpPr>
          <p:spPr bwMode="auto">
            <a:xfrm>
              <a:off x="3552" y="2496"/>
              <a:ext cx="12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ym typeface="Symbol" pitchFamily="18" charset="2"/>
                </a:rPr>
                <a:t></a:t>
              </a:r>
              <a:r>
                <a:rPr lang="en-US" altLang="en-US" sz="2400"/>
                <a:t>1 &amp; </a:t>
              </a:r>
              <a:r>
                <a:rPr lang="en-US" altLang="en-US" sz="2400">
                  <a:sym typeface="Symbol" pitchFamily="18" charset="2"/>
                </a:rPr>
                <a:t></a:t>
              </a:r>
              <a:r>
                <a:rPr lang="en-US" altLang="en-US" sz="2400"/>
                <a:t>8 are</a:t>
              </a:r>
            </a:p>
          </p:txBody>
        </p:sp>
        <p:sp>
          <p:nvSpPr>
            <p:cNvPr id="36" name="Text Box 38"/>
            <p:cNvSpPr txBox="1">
              <a:spLocks noChangeArrowheads="1"/>
            </p:cNvSpPr>
            <p:nvPr/>
          </p:nvSpPr>
          <p:spPr bwMode="auto">
            <a:xfrm>
              <a:off x="3024" y="2832"/>
              <a:ext cx="24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/>
                <a:t>alternate exterior angles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8643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475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 animBg="1"/>
      <p:bldP spid="57349" grpId="0" autoUpdateAnimBg="0"/>
      <p:bldP spid="57351" grpId="0" animBg="1"/>
      <p:bldP spid="57352" grpId="0" animBg="1"/>
      <p:bldP spid="57353" grpId="0" animBg="1"/>
      <p:bldP spid="57354" grpId="0"/>
      <p:bldP spid="57355" grpId="0"/>
      <p:bldP spid="57356" grpId="0"/>
      <p:bldP spid="57358" grpId="0"/>
      <p:bldP spid="57359" grpId="0"/>
      <p:bldP spid="57360" grpId="0"/>
      <p:bldP spid="57361" grpId="0"/>
      <p:bldP spid="573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838200" y="1066800"/>
            <a:ext cx="2514600" cy="2438400"/>
            <a:chOff x="528" y="720"/>
            <a:chExt cx="1584" cy="1536"/>
          </a:xfrm>
        </p:grpSpPr>
        <p:sp>
          <p:nvSpPr>
            <p:cNvPr id="21530" name="Line 5"/>
            <p:cNvSpPr>
              <a:spLocks noChangeShapeType="1"/>
            </p:cNvSpPr>
            <p:nvPr/>
          </p:nvSpPr>
          <p:spPr bwMode="auto">
            <a:xfrm flipV="1">
              <a:off x="528" y="1152"/>
              <a:ext cx="158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1" name="Line 6"/>
            <p:cNvSpPr>
              <a:spLocks noChangeShapeType="1"/>
            </p:cNvSpPr>
            <p:nvPr/>
          </p:nvSpPr>
          <p:spPr bwMode="auto">
            <a:xfrm>
              <a:off x="528" y="1728"/>
              <a:ext cx="158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2" name="Line 7"/>
            <p:cNvSpPr>
              <a:spLocks noChangeShapeType="1"/>
            </p:cNvSpPr>
            <p:nvPr/>
          </p:nvSpPr>
          <p:spPr bwMode="auto">
            <a:xfrm>
              <a:off x="1152" y="912"/>
              <a:ext cx="336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3" name="Text Box 8"/>
            <p:cNvSpPr txBox="1">
              <a:spLocks noChangeArrowheads="1"/>
            </p:cNvSpPr>
            <p:nvPr/>
          </p:nvSpPr>
          <p:spPr bwMode="auto">
            <a:xfrm>
              <a:off x="1008" y="1104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1</a:t>
              </a:r>
            </a:p>
          </p:txBody>
        </p:sp>
        <p:sp>
          <p:nvSpPr>
            <p:cNvPr id="21534" name="Text Box 9"/>
            <p:cNvSpPr txBox="1">
              <a:spLocks noChangeArrowheads="1"/>
            </p:cNvSpPr>
            <p:nvPr/>
          </p:nvSpPr>
          <p:spPr bwMode="auto">
            <a:xfrm>
              <a:off x="1248" y="1056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2</a:t>
              </a:r>
            </a:p>
          </p:txBody>
        </p:sp>
        <p:sp>
          <p:nvSpPr>
            <p:cNvPr id="21535" name="Text Box 10"/>
            <p:cNvSpPr txBox="1">
              <a:spLocks noChangeArrowheads="1"/>
            </p:cNvSpPr>
            <p:nvPr/>
          </p:nvSpPr>
          <p:spPr bwMode="auto">
            <a:xfrm>
              <a:off x="1056" y="1344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21536" name="Text Box 11"/>
            <p:cNvSpPr txBox="1">
              <a:spLocks noChangeArrowheads="1"/>
            </p:cNvSpPr>
            <p:nvPr/>
          </p:nvSpPr>
          <p:spPr bwMode="auto">
            <a:xfrm>
              <a:off x="1296" y="1296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4</a:t>
              </a:r>
            </a:p>
          </p:txBody>
        </p:sp>
        <p:sp>
          <p:nvSpPr>
            <p:cNvPr id="21537" name="Text Box 12"/>
            <p:cNvSpPr txBox="1">
              <a:spLocks noChangeArrowheads="1"/>
            </p:cNvSpPr>
            <p:nvPr/>
          </p:nvSpPr>
          <p:spPr bwMode="auto">
            <a:xfrm>
              <a:off x="1152" y="1632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5</a:t>
              </a:r>
            </a:p>
          </p:txBody>
        </p:sp>
        <p:sp>
          <p:nvSpPr>
            <p:cNvPr id="21538" name="Text Box 13"/>
            <p:cNvSpPr txBox="1">
              <a:spLocks noChangeArrowheads="1"/>
            </p:cNvSpPr>
            <p:nvPr/>
          </p:nvSpPr>
          <p:spPr bwMode="auto">
            <a:xfrm>
              <a:off x="1392" y="1680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</a:rPr>
                <a:t>6</a:t>
              </a:r>
            </a:p>
          </p:txBody>
        </p:sp>
        <p:sp>
          <p:nvSpPr>
            <p:cNvPr id="21539" name="Text Box 14"/>
            <p:cNvSpPr txBox="1">
              <a:spLocks noChangeArrowheads="1"/>
            </p:cNvSpPr>
            <p:nvPr/>
          </p:nvSpPr>
          <p:spPr bwMode="auto">
            <a:xfrm>
              <a:off x="1200" y="1872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7</a:t>
              </a:r>
            </a:p>
          </p:txBody>
        </p:sp>
        <p:sp>
          <p:nvSpPr>
            <p:cNvPr id="21540" name="Text Box 15"/>
            <p:cNvSpPr txBox="1">
              <a:spLocks noChangeArrowheads="1"/>
            </p:cNvSpPr>
            <p:nvPr/>
          </p:nvSpPr>
          <p:spPr bwMode="auto">
            <a:xfrm>
              <a:off x="1440" y="1920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8</a:t>
              </a:r>
            </a:p>
          </p:txBody>
        </p:sp>
        <p:sp>
          <p:nvSpPr>
            <p:cNvPr id="21541" name="Text Box 16"/>
            <p:cNvSpPr txBox="1">
              <a:spLocks noChangeArrowheads="1"/>
            </p:cNvSpPr>
            <p:nvPr/>
          </p:nvSpPr>
          <p:spPr bwMode="auto">
            <a:xfrm>
              <a:off x="1152" y="720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>
                  <a:latin typeface="Monotype Corsiva" panose="03010101010201010101" pitchFamily="66" charset="0"/>
                </a:rPr>
                <a:t>t</a:t>
              </a:r>
            </a:p>
          </p:txBody>
        </p:sp>
      </p:grp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5334000" y="1066800"/>
            <a:ext cx="2514600" cy="2438400"/>
            <a:chOff x="3360" y="720"/>
            <a:chExt cx="1584" cy="1536"/>
          </a:xfrm>
        </p:grpSpPr>
        <p:sp>
          <p:nvSpPr>
            <p:cNvPr id="21518" name="Line 17"/>
            <p:cNvSpPr>
              <a:spLocks noChangeShapeType="1"/>
            </p:cNvSpPr>
            <p:nvPr/>
          </p:nvSpPr>
          <p:spPr bwMode="auto">
            <a:xfrm flipV="1">
              <a:off x="3360" y="1152"/>
              <a:ext cx="158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9" name="Line 18"/>
            <p:cNvSpPr>
              <a:spLocks noChangeShapeType="1"/>
            </p:cNvSpPr>
            <p:nvPr/>
          </p:nvSpPr>
          <p:spPr bwMode="auto">
            <a:xfrm>
              <a:off x="3360" y="1728"/>
              <a:ext cx="158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0" name="Line 19"/>
            <p:cNvSpPr>
              <a:spLocks noChangeShapeType="1"/>
            </p:cNvSpPr>
            <p:nvPr/>
          </p:nvSpPr>
          <p:spPr bwMode="auto">
            <a:xfrm>
              <a:off x="3984" y="912"/>
              <a:ext cx="336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1" name="Text Box 20"/>
            <p:cNvSpPr txBox="1">
              <a:spLocks noChangeArrowheads="1"/>
            </p:cNvSpPr>
            <p:nvPr/>
          </p:nvSpPr>
          <p:spPr bwMode="auto">
            <a:xfrm>
              <a:off x="3840" y="1104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1</a:t>
              </a:r>
            </a:p>
          </p:txBody>
        </p:sp>
        <p:sp>
          <p:nvSpPr>
            <p:cNvPr id="21522" name="Text Box 21"/>
            <p:cNvSpPr txBox="1">
              <a:spLocks noChangeArrowheads="1"/>
            </p:cNvSpPr>
            <p:nvPr/>
          </p:nvSpPr>
          <p:spPr bwMode="auto">
            <a:xfrm>
              <a:off x="4080" y="1056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2</a:t>
              </a:r>
            </a:p>
          </p:txBody>
        </p:sp>
        <p:sp>
          <p:nvSpPr>
            <p:cNvPr id="21523" name="Text Box 22"/>
            <p:cNvSpPr txBox="1">
              <a:spLocks noChangeArrowheads="1"/>
            </p:cNvSpPr>
            <p:nvPr/>
          </p:nvSpPr>
          <p:spPr bwMode="auto">
            <a:xfrm>
              <a:off x="3888" y="1344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21524" name="Text Box 23"/>
            <p:cNvSpPr txBox="1">
              <a:spLocks noChangeArrowheads="1"/>
            </p:cNvSpPr>
            <p:nvPr/>
          </p:nvSpPr>
          <p:spPr bwMode="auto">
            <a:xfrm>
              <a:off x="4128" y="1296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4</a:t>
              </a:r>
            </a:p>
          </p:txBody>
        </p:sp>
        <p:sp>
          <p:nvSpPr>
            <p:cNvPr id="21525" name="Text Box 24"/>
            <p:cNvSpPr txBox="1">
              <a:spLocks noChangeArrowheads="1"/>
            </p:cNvSpPr>
            <p:nvPr/>
          </p:nvSpPr>
          <p:spPr bwMode="auto">
            <a:xfrm>
              <a:off x="3984" y="1632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</a:rPr>
                <a:t>5</a:t>
              </a:r>
            </a:p>
          </p:txBody>
        </p:sp>
        <p:sp>
          <p:nvSpPr>
            <p:cNvPr id="21526" name="Text Box 25"/>
            <p:cNvSpPr txBox="1">
              <a:spLocks noChangeArrowheads="1"/>
            </p:cNvSpPr>
            <p:nvPr/>
          </p:nvSpPr>
          <p:spPr bwMode="auto">
            <a:xfrm>
              <a:off x="4224" y="1680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6</a:t>
              </a:r>
            </a:p>
          </p:txBody>
        </p:sp>
        <p:sp>
          <p:nvSpPr>
            <p:cNvPr id="21527" name="Text Box 26"/>
            <p:cNvSpPr txBox="1">
              <a:spLocks noChangeArrowheads="1"/>
            </p:cNvSpPr>
            <p:nvPr/>
          </p:nvSpPr>
          <p:spPr bwMode="auto">
            <a:xfrm>
              <a:off x="4032" y="1872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7</a:t>
              </a:r>
            </a:p>
          </p:txBody>
        </p:sp>
        <p:sp>
          <p:nvSpPr>
            <p:cNvPr id="21528" name="Text Box 27"/>
            <p:cNvSpPr txBox="1">
              <a:spLocks noChangeArrowheads="1"/>
            </p:cNvSpPr>
            <p:nvPr/>
          </p:nvSpPr>
          <p:spPr bwMode="auto">
            <a:xfrm>
              <a:off x="4272" y="1920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8</a:t>
              </a:r>
            </a:p>
          </p:txBody>
        </p:sp>
        <p:sp>
          <p:nvSpPr>
            <p:cNvPr id="21529" name="Text Box 28"/>
            <p:cNvSpPr txBox="1">
              <a:spLocks noChangeArrowheads="1"/>
            </p:cNvSpPr>
            <p:nvPr/>
          </p:nvSpPr>
          <p:spPr bwMode="auto">
            <a:xfrm>
              <a:off x="3984" y="720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>
                  <a:latin typeface="Monotype Corsiva" panose="03010101010201010101" pitchFamily="66" charset="0"/>
                </a:rPr>
                <a:t>t</a:t>
              </a:r>
            </a:p>
          </p:txBody>
        </p:sp>
      </p:grpSp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304800" y="3810000"/>
            <a:ext cx="3962400" cy="1066800"/>
            <a:chOff x="192" y="2448"/>
            <a:chExt cx="2496" cy="672"/>
          </a:xfrm>
        </p:grpSpPr>
        <p:sp>
          <p:nvSpPr>
            <p:cNvPr id="21515" name="Text Box 29"/>
            <p:cNvSpPr txBox="1">
              <a:spLocks noChangeArrowheads="1"/>
            </p:cNvSpPr>
            <p:nvPr/>
          </p:nvSpPr>
          <p:spPr bwMode="auto">
            <a:xfrm>
              <a:off x="672" y="2448"/>
              <a:ext cx="12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ym typeface="Symbol" panose="05050102010706020507" pitchFamily="18" charset="2"/>
                </a:rPr>
                <a:t></a:t>
              </a:r>
              <a:r>
                <a:rPr lang="en-US" altLang="en-US" sz="2400"/>
                <a:t>3 &amp; </a:t>
              </a:r>
              <a:r>
                <a:rPr lang="en-US" altLang="en-US" sz="2400">
                  <a:sym typeface="Symbol" panose="05050102010706020507" pitchFamily="18" charset="2"/>
                </a:rPr>
                <a:t></a:t>
              </a:r>
              <a:r>
                <a:rPr lang="en-US" altLang="en-US" sz="2400"/>
                <a:t>6 are</a:t>
              </a:r>
            </a:p>
          </p:txBody>
        </p:sp>
        <p:sp>
          <p:nvSpPr>
            <p:cNvPr id="21516" name="Rectangle 33"/>
            <p:cNvSpPr>
              <a:spLocks noChangeArrowheads="1"/>
            </p:cNvSpPr>
            <p:nvPr/>
          </p:nvSpPr>
          <p:spPr bwMode="auto">
            <a:xfrm>
              <a:off x="240" y="2880"/>
              <a:ext cx="2208" cy="24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1517" name="Text Box 30"/>
            <p:cNvSpPr txBox="1">
              <a:spLocks noChangeArrowheads="1"/>
            </p:cNvSpPr>
            <p:nvPr/>
          </p:nvSpPr>
          <p:spPr bwMode="auto">
            <a:xfrm>
              <a:off x="192" y="2832"/>
              <a:ext cx="24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/>
                <a:t>alternate interior angles</a:t>
              </a:r>
            </a:p>
          </p:txBody>
        </p:sp>
      </p:grpSp>
      <p:grpSp>
        <p:nvGrpSpPr>
          <p:cNvPr id="5" name="Group 44"/>
          <p:cNvGrpSpPr>
            <a:grpSpLocks/>
          </p:cNvGrpSpPr>
          <p:nvPr/>
        </p:nvGrpSpPr>
        <p:grpSpPr bwMode="auto">
          <a:xfrm>
            <a:off x="4648200" y="3810000"/>
            <a:ext cx="4191000" cy="1066800"/>
            <a:chOff x="2928" y="2448"/>
            <a:chExt cx="2640" cy="672"/>
          </a:xfrm>
        </p:grpSpPr>
        <p:sp>
          <p:nvSpPr>
            <p:cNvPr id="21512" name="Rectangle 38"/>
            <p:cNvSpPr>
              <a:spLocks noChangeArrowheads="1"/>
            </p:cNvSpPr>
            <p:nvPr/>
          </p:nvSpPr>
          <p:spPr bwMode="auto">
            <a:xfrm>
              <a:off x="2928" y="2880"/>
              <a:ext cx="2592" cy="24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1513" name="Text Box 34"/>
            <p:cNvSpPr txBox="1">
              <a:spLocks noChangeArrowheads="1"/>
            </p:cNvSpPr>
            <p:nvPr/>
          </p:nvSpPr>
          <p:spPr bwMode="auto">
            <a:xfrm>
              <a:off x="3456" y="2448"/>
              <a:ext cx="12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ym typeface="Symbol" panose="05050102010706020507" pitchFamily="18" charset="2"/>
                </a:rPr>
                <a:t></a:t>
              </a:r>
              <a:r>
                <a:rPr lang="en-US" altLang="en-US" sz="2400"/>
                <a:t>3 &amp; </a:t>
              </a:r>
              <a:r>
                <a:rPr lang="en-US" altLang="en-US" sz="2400">
                  <a:sym typeface="Symbol" panose="05050102010706020507" pitchFamily="18" charset="2"/>
                </a:rPr>
                <a:t></a:t>
              </a:r>
              <a:r>
                <a:rPr lang="en-US" altLang="en-US" sz="2400"/>
                <a:t>5 are</a:t>
              </a:r>
            </a:p>
          </p:txBody>
        </p:sp>
        <p:sp>
          <p:nvSpPr>
            <p:cNvPr id="21514" name="Text Box 35"/>
            <p:cNvSpPr txBox="1">
              <a:spLocks noChangeArrowheads="1"/>
            </p:cNvSpPr>
            <p:nvPr/>
          </p:nvSpPr>
          <p:spPr bwMode="auto">
            <a:xfrm>
              <a:off x="2928" y="2832"/>
              <a:ext cx="26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 dirty="0"/>
                <a:t>Same side interior angles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7204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EXAMPLE 1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2438400" y="76200"/>
            <a:ext cx="6019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i="1"/>
              <a:t>Identifying Angle Relationships</a:t>
            </a:r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2514600" y="685800"/>
            <a:ext cx="61722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457200" y="20574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/>
              <a:t>a.</a:t>
            </a:r>
            <a:r>
              <a:rPr lang="en-US" altLang="en-US" sz="2800"/>
              <a:t> corresponding </a:t>
            </a:r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304800" y="990600"/>
            <a:ext cx="3962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List all angle pairs that fit the description.  </a:t>
            </a:r>
          </a:p>
        </p:txBody>
      </p:sp>
      <p:sp>
        <p:nvSpPr>
          <p:cNvPr id="23561" name="Line 16"/>
          <p:cNvSpPr>
            <a:spLocks noChangeShapeType="1"/>
          </p:cNvSpPr>
          <p:nvPr/>
        </p:nvSpPr>
        <p:spPr bwMode="auto">
          <a:xfrm flipH="1">
            <a:off x="5638800" y="1143000"/>
            <a:ext cx="381000" cy="1905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17"/>
          <p:cNvSpPr>
            <a:spLocks noChangeShapeType="1"/>
          </p:cNvSpPr>
          <p:nvPr/>
        </p:nvSpPr>
        <p:spPr bwMode="auto">
          <a:xfrm>
            <a:off x="6934200" y="1219200"/>
            <a:ext cx="228600" cy="1828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18"/>
          <p:cNvSpPr>
            <a:spLocks noChangeShapeType="1"/>
          </p:cNvSpPr>
          <p:nvPr/>
        </p:nvSpPr>
        <p:spPr bwMode="auto">
          <a:xfrm flipV="1">
            <a:off x="4953000" y="1828800"/>
            <a:ext cx="31242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Text Box 19"/>
          <p:cNvSpPr txBox="1">
            <a:spLocks noChangeArrowheads="1"/>
          </p:cNvSpPr>
          <p:nvPr/>
        </p:nvSpPr>
        <p:spPr bwMode="auto">
          <a:xfrm>
            <a:off x="5486400" y="18288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/>
              <a:t>1</a:t>
            </a:r>
          </a:p>
        </p:txBody>
      </p:sp>
      <p:sp>
        <p:nvSpPr>
          <p:cNvPr id="23565" name="Text Box 20"/>
          <p:cNvSpPr txBox="1">
            <a:spLocks noChangeArrowheads="1"/>
          </p:cNvSpPr>
          <p:nvPr/>
        </p:nvSpPr>
        <p:spPr bwMode="auto">
          <a:xfrm>
            <a:off x="5867400" y="17526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/>
              <a:t>2</a:t>
            </a:r>
          </a:p>
        </p:txBody>
      </p:sp>
      <p:sp>
        <p:nvSpPr>
          <p:cNvPr id="23566" name="Text Box 21"/>
          <p:cNvSpPr txBox="1">
            <a:spLocks noChangeArrowheads="1"/>
          </p:cNvSpPr>
          <p:nvPr/>
        </p:nvSpPr>
        <p:spPr bwMode="auto">
          <a:xfrm>
            <a:off x="6705600" y="16764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/>
              <a:t>3</a:t>
            </a:r>
          </a:p>
        </p:txBody>
      </p:sp>
      <p:sp>
        <p:nvSpPr>
          <p:cNvPr id="23567" name="Text Box 22"/>
          <p:cNvSpPr txBox="1">
            <a:spLocks noChangeArrowheads="1"/>
          </p:cNvSpPr>
          <p:nvPr/>
        </p:nvSpPr>
        <p:spPr bwMode="auto">
          <a:xfrm>
            <a:off x="7010400" y="16002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/>
              <a:t>4</a:t>
            </a:r>
          </a:p>
        </p:txBody>
      </p:sp>
      <p:sp>
        <p:nvSpPr>
          <p:cNvPr id="23568" name="Text Box 23"/>
          <p:cNvSpPr txBox="1">
            <a:spLocks noChangeArrowheads="1"/>
          </p:cNvSpPr>
          <p:nvPr/>
        </p:nvSpPr>
        <p:spPr bwMode="auto">
          <a:xfrm>
            <a:off x="5486400" y="22098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/>
              <a:t>5</a:t>
            </a:r>
          </a:p>
        </p:txBody>
      </p:sp>
      <p:sp>
        <p:nvSpPr>
          <p:cNvPr id="23569" name="Text Box 24"/>
          <p:cNvSpPr txBox="1">
            <a:spLocks noChangeArrowheads="1"/>
          </p:cNvSpPr>
          <p:nvPr/>
        </p:nvSpPr>
        <p:spPr bwMode="auto">
          <a:xfrm>
            <a:off x="5791200" y="21336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/>
              <a:t>6</a:t>
            </a:r>
          </a:p>
        </p:txBody>
      </p:sp>
      <p:sp>
        <p:nvSpPr>
          <p:cNvPr id="23570" name="Text Box 25"/>
          <p:cNvSpPr txBox="1">
            <a:spLocks noChangeArrowheads="1"/>
          </p:cNvSpPr>
          <p:nvPr/>
        </p:nvSpPr>
        <p:spPr bwMode="auto">
          <a:xfrm>
            <a:off x="6705600" y="19812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/>
              <a:t>7</a:t>
            </a:r>
          </a:p>
        </p:txBody>
      </p:sp>
      <p:sp>
        <p:nvSpPr>
          <p:cNvPr id="23571" name="Text Box 26"/>
          <p:cNvSpPr txBox="1">
            <a:spLocks noChangeArrowheads="1"/>
          </p:cNvSpPr>
          <p:nvPr/>
        </p:nvSpPr>
        <p:spPr bwMode="auto">
          <a:xfrm>
            <a:off x="7010400" y="19050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/>
              <a:t>8</a:t>
            </a:r>
          </a:p>
        </p:txBody>
      </p:sp>
      <p:sp>
        <p:nvSpPr>
          <p:cNvPr id="23572" name="Text Box 27"/>
          <p:cNvSpPr txBox="1">
            <a:spLocks noChangeArrowheads="1"/>
          </p:cNvSpPr>
          <p:nvPr/>
        </p:nvSpPr>
        <p:spPr bwMode="auto">
          <a:xfrm>
            <a:off x="491331" y="3976687"/>
            <a:ext cx="403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/>
              <a:t>b.</a:t>
            </a:r>
            <a:r>
              <a:rPr lang="en-US" altLang="en-US" sz="2800" dirty="0"/>
              <a:t> alternate interior </a:t>
            </a:r>
          </a:p>
        </p:txBody>
      </p:sp>
      <p:sp>
        <p:nvSpPr>
          <p:cNvPr id="23573" name="Text Box 28"/>
          <p:cNvSpPr txBox="1">
            <a:spLocks noChangeArrowheads="1"/>
          </p:cNvSpPr>
          <p:nvPr/>
        </p:nvSpPr>
        <p:spPr bwMode="auto">
          <a:xfrm>
            <a:off x="457200" y="5486400"/>
            <a:ext cx="411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/>
              <a:t>c.</a:t>
            </a:r>
            <a:r>
              <a:rPr lang="en-US" altLang="en-US" sz="2800" dirty="0"/>
              <a:t> same side interior</a:t>
            </a:r>
          </a:p>
        </p:txBody>
      </p:sp>
      <p:sp>
        <p:nvSpPr>
          <p:cNvPr id="23574" name="Text Box 30"/>
          <p:cNvSpPr txBox="1">
            <a:spLocks noChangeArrowheads="1"/>
          </p:cNvSpPr>
          <p:nvPr/>
        </p:nvSpPr>
        <p:spPr bwMode="auto">
          <a:xfrm>
            <a:off x="5181600" y="4495800"/>
            <a:ext cx="3429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/>
              <a:t>d.</a:t>
            </a:r>
            <a:r>
              <a:rPr lang="en-US" altLang="en-US" sz="2800" dirty="0"/>
              <a:t> vertical</a:t>
            </a:r>
          </a:p>
        </p:txBody>
      </p:sp>
      <p:graphicFrame>
        <p:nvGraphicFramePr>
          <p:cNvPr id="44063" name="Object 31"/>
          <p:cNvGraphicFramePr>
            <a:graphicFrameLocks noChangeAspect="1"/>
          </p:cNvGraphicFramePr>
          <p:nvPr/>
        </p:nvGraphicFramePr>
        <p:xfrm>
          <a:off x="838200" y="2514600"/>
          <a:ext cx="3344863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9" name="Equation" r:id="rId4" imgW="1193800" imgH="203200" progId="Equation.DSMT4">
                  <p:embed/>
                </p:oleObj>
              </mc:Choice>
              <mc:Fallback>
                <p:oleObj name="Equation" r:id="rId4" imgW="1193800" imgH="203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514600"/>
                        <a:ext cx="3344863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64" name="Object 32"/>
          <p:cNvGraphicFramePr>
            <a:graphicFrameLocks noChangeAspect="1"/>
          </p:cNvGraphicFramePr>
          <p:nvPr/>
        </p:nvGraphicFramePr>
        <p:xfrm>
          <a:off x="838200" y="3048000"/>
          <a:ext cx="330993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0" name="Equation" r:id="rId6" imgW="1180588" imgH="203112" progId="Equation.DSMT4">
                  <p:embed/>
                </p:oleObj>
              </mc:Choice>
              <mc:Fallback>
                <p:oleObj name="Equation" r:id="rId6" imgW="1180588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048000"/>
                        <a:ext cx="3309938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66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1249101"/>
              </p:ext>
            </p:extLst>
          </p:nvPr>
        </p:nvGraphicFramePr>
        <p:xfrm>
          <a:off x="838201" y="4686043"/>
          <a:ext cx="3344862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1" name="Equation" r:id="rId8" imgW="1193800" imgH="203200" progId="Equation.DSMT4">
                  <p:embed/>
                </p:oleObj>
              </mc:Choice>
              <mc:Fallback>
                <p:oleObj name="Equation" r:id="rId8" imgW="1193800" imgH="203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1" y="4686043"/>
                        <a:ext cx="3344862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67" name="Object 35"/>
          <p:cNvGraphicFramePr>
            <a:graphicFrameLocks noChangeAspect="1"/>
          </p:cNvGraphicFramePr>
          <p:nvPr/>
        </p:nvGraphicFramePr>
        <p:xfrm>
          <a:off x="914400" y="5943600"/>
          <a:ext cx="3344863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2" name="Equation" r:id="rId10" imgW="1193800" imgH="203200" progId="Equation.DSMT4">
                  <p:embed/>
                </p:oleObj>
              </mc:Choice>
              <mc:Fallback>
                <p:oleObj name="Equation" r:id="rId10" imgW="1193800" imgH="203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943600"/>
                        <a:ext cx="3344863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68" name="Object 36"/>
          <p:cNvGraphicFramePr>
            <a:graphicFrameLocks noChangeAspect="1"/>
          </p:cNvGraphicFramePr>
          <p:nvPr/>
        </p:nvGraphicFramePr>
        <p:xfrm>
          <a:off x="5486400" y="4953000"/>
          <a:ext cx="3344863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3" name="Equation" r:id="rId12" imgW="1193800" imgH="203200" progId="Equation.DSMT4">
                  <p:embed/>
                </p:oleObj>
              </mc:Choice>
              <mc:Fallback>
                <p:oleObj name="Equation" r:id="rId12" imgW="1193800" imgH="203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953000"/>
                        <a:ext cx="3344863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69" name="Object 37"/>
          <p:cNvGraphicFramePr>
            <a:graphicFrameLocks noChangeAspect="1"/>
          </p:cNvGraphicFramePr>
          <p:nvPr/>
        </p:nvGraphicFramePr>
        <p:xfrm>
          <a:off x="5410200" y="5486400"/>
          <a:ext cx="330993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4" name="Equation" r:id="rId14" imgW="1180588" imgH="203112" progId="Equation.DSMT4">
                  <p:embed/>
                </p:oleObj>
              </mc:Choice>
              <mc:Fallback>
                <p:oleObj name="Equation" r:id="rId14" imgW="1180588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486400"/>
                        <a:ext cx="3309938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592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06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06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06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06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06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06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06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06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06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06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304800" y="152400"/>
            <a:ext cx="8382000" cy="53340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381000" y="152400"/>
            <a:ext cx="838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</a:rPr>
              <a:t>SAME SIDE INTERIOR ANGLES POSTULATE</a:t>
            </a: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304800" y="685800"/>
            <a:ext cx="83820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" name="Line 6"/>
          <p:cNvSpPr>
            <a:spLocks noChangeShapeType="1"/>
          </p:cNvSpPr>
          <p:nvPr/>
        </p:nvSpPr>
        <p:spPr bwMode="auto">
          <a:xfrm>
            <a:off x="6172200" y="1295400"/>
            <a:ext cx="2057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5929338"/>
              </p:ext>
            </p:extLst>
          </p:nvPr>
        </p:nvGraphicFramePr>
        <p:xfrm>
          <a:off x="6248400" y="2286000"/>
          <a:ext cx="210185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9" name="Equation" r:id="rId4" imgW="1206360" imgH="177480" progId="Equation.DSMT4">
                  <p:embed/>
                </p:oleObj>
              </mc:Choice>
              <mc:Fallback>
                <p:oleObj name="Equation" r:id="rId4" imgW="12063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286000"/>
                        <a:ext cx="210185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7391400" y="12192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7010400" y="16002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381000" y="838200"/>
            <a:ext cx="57912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If two parallel lines are cut by a transversal, then </a:t>
            </a:r>
            <a:r>
              <a:rPr lang="en-US" altLang="en-US" sz="2800">
                <a:solidFill>
                  <a:srgbClr val="660066"/>
                </a:solidFill>
              </a:rPr>
              <a:t>consecutive interior angles</a:t>
            </a:r>
            <a:r>
              <a:rPr lang="en-US" altLang="en-US" sz="2800"/>
              <a:t> are </a:t>
            </a:r>
            <a:r>
              <a:rPr lang="en-US" altLang="en-US" sz="2800" b="1"/>
              <a:t>supplementary</a:t>
            </a:r>
            <a:r>
              <a:rPr lang="en-US" altLang="en-US" sz="2800"/>
              <a:t>.</a:t>
            </a:r>
          </a:p>
        </p:txBody>
      </p:sp>
      <p:sp>
        <p:nvSpPr>
          <p:cNvPr id="23" name="Line 11"/>
          <p:cNvSpPr>
            <a:spLocks noChangeShapeType="1"/>
          </p:cNvSpPr>
          <p:nvPr/>
        </p:nvSpPr>
        <p:spPr bwMode="auto">
          <a:xfrm>
            <a:off x="6172200" y="1905000"/>
            <a:ext cx="2057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12"/>
          <p:cNvSpPr>
            <a:spLocks noChangeShapeType="1"/>
          </p:cNvSpPr>
          <p:nvPr/>
        </p:nvSpPr>
        <p:spPr bwMode="auto">
          <a:xfrm flipV="1">
            <a:off x="6553200" y="990600"/>
            <a:ext cx="1143000" cy="1295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13"/>
          <p:cNvSpPr>
            <a:spLocks noChangeShapeType="1"/>
          </p:cNvSpPr>
          <p:nvPr/>
        </p:nvSpPr>
        <p:spPr bwMode="auto">
          <a:xfrm>
            <a:off x="6248400" y="19050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14"/>
          <p:cNvSpPr>
            <a:spLocks noChangeShapeType="1"/>
          </p:cNvSpPr>
          <p:nvPr/>
        </p:nvSpPr>
        <p:spPr bwMode="auto">
          <a:xfrm>
            <a:off x="6324600" y="12954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Rectangle 2"/>
          <p:cNvSpPr>
            <a:spLocks noChangeArrowheads="1"/>
          </p:cNvSpPr>
          <p:nvPr/>
        </p:nvSpPr>
        <p:spPr bwMode="auto">
          <a:xfrm>
            <a:off x="304800" y="3581400"/>
            <a:ext cx="8382000" cy="5334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381000" y="3581400"/>
            <a:ext cx="838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</a:rPr>
              <a:t>ALTERNATE INTERIOR ANGLES THEOREM</a:t>
            </a: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304800" y="4114800"/>
            <a:ext cx="8382000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" name="Line 7"/>
          <p:cNvSpPr>
            <a:spLocks noChangeShapeType="1"/>
          </p:cNvSpPr>
          <p:nvPr/>
        </p:nvSpPr>
        <p:spPr bwMode="auto">
          <a:xfrm>
            <a:off x="6172200" y="4724400"/>
            <a:ext cx="2057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7767484"/>
              </p:ext>
            </p:extLst>
          </p:nvPr>
        </p:nvGraphicFramePr>
        <p:xfrm>
          <a:off x="6858000" y="5638800"/>
          <a:ext cx="101758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0" name="Equation" r:id="rId6" imgW="583920" imgH="177480" progId="Equation.DSMT4">
                  <p:embed/>
                </p:oleObj>
              </mc:Choice>
              <mc:Fallback>
                <p:oleObj name="Equation" r:id="rId6" imgW="5839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5638800"/>
                        <a:ext cx="101758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 Box 12"/>
          <p:cNvSpPr txBox="1">
            <a:spLocks noChangeArrowheads="1"/>
          </p:cNvSpPr>
          <p:nvPr/>
        </p:nvSpPr>
        <p:spPr bwMode="auto">
          <a:xfrm>
            <a:off x="6934200" y="46482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auto">
          <a:xfrm>
            <a:off x="7010400" y="50292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381000" y="4267200"/>
            <a:ext cx="52578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If two parallel lines are cut by a transversal, then </a:t>
            </a:r>
            <a:r>
              <a:rPr lang="en-US" altLang="en-US" sz="2800">
                <a:solidFill>
                  <a:srgbClr val="660066"/>
                </a:solidFill>
              </a:rPr>
              <a:t>alternate interior angles</a:t>
            </a:r>
            <a:r>
              <a:rPr lang="en-US" altLang="en-US" sz="2800"/>
              <a:t> are </a:t>
            </a:r>
            <a:r>
              <a:rPr lang="en-US" altLang="en-US" sz="2800" b="1"/>
              <a:t>congruent</a:t>
            </a:r>
            <a:r>
              <a:rPr lang="en-US" altLang="en-US" sz="2800"/>
              <a:t>.</a:t>
            </a:r>
          </a:p>
        </p:txBody>
      </p:sp>
      <p:sp>
        <p:nvSpPr>
          <p:cNvPr id="35" name="Line 28"/>
          <p:cNvSpPr>
            <a:spLocks noChangeShapeType="1"/>
          </p:cNvSpPr>
          <p:nvPr/>
        </p:nvSpPr>
        <p:spPr bwMode="auto">
          <a:xfrm>
            <a:off x="6172200" y="5334000"/>
            <a:ext cx="2057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29"/>
          <p:cNvSpPr>
            <a:spLocks noChangeShapeType="1"/>
          </p:cNvSpPr>
          <p:nvPr/>
        </p:nvSpPr>
        <p:spPr bwMode="auto">
          <a:xfrm flipV="1">
            <a:off x="6553200" y="4419600"/>
            <a:ext cx="1143000" cy="1295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Line 30"/>
          <p:cNvSpPr>
            <a:spLocks noChangeShapeType="1"/>
          </p:cNvSpPr>
          <p:nvPr/>
        </p:nvSpPr>
        <p:spPr bwMode="auto">
          <a:xfrm>
            <a:off x="6248400" y="53340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31"/>
          <p:cNvSpPr>
            <a:spLocks noChangeShapeType="1"/>
          </p:cNvSpPr>
          <p:nvPr/>
        </p:nvSpPr>
        <p:spPr bwMode="auto">
          <a:xfrm>
            <a:off x="6324600" y="47244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37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0"/>
          <p:cNvGrpSpPr>
            <a:grpSpLocks/>
          </p:cNvGrpSpPr>
          <p:nvPr/>
        </p:nvGrpSpPr>
        <p:grpSpPr bwMode="auto">
          <a:xfrm>
            <a:off x="381000" y="3429000"/>
            <a:ext cx="8458200" cy="2895600"/>
            <a:chOff x="240" y="1824"/>
            <a:chExt cx="5328" cy="1824"/>
          </a:xfrm>
        </p:grpSpPr>
        <p:sp>
          <p:nvSpPr>
            <p:cNvPr id="40" name="Rectangle 15"/>
            <p:cNvSpPr>
              <a:spLocks noChangeArrowheads="1"/>
            </p:cNvSpPr>
            <p:nvPr/>
          </p:nvSpPr>
          <p:spPr bwMode="auto">
            <a:xfrm>
              <a:off x="240" y="1824"/>
              <a:ext cx="5280" cy="336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" name="Text Box 16"/>
            <p:cNvSpPr txBox="1">
              <a:spLocks noChangeArrowheads="1"/>
            </p:cNvSpPr>
            <p:nvPr/>
          </p:nvSpPr>
          <p:spPr bwMode="auto">
            <a:xfrm>
              <a:off x="288" y="1824"/>
              <a:ext cx="52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solidFill>
                    <a:schemeClr val="bg1"/>
                  </a:solidFill>
                </a:rPr>
                <a:t>CORRESPONDING ANGLES THEOREM</a:t>
              </a:r>
            </a:p>
          </p:txBody>
        </p:sp>
        <p:sp>
          <p:nvSpPr>
            <p:cNvPr id="42" name="Rectangle 17"/>
            <p:cNvSpPr>
              <a:spLocks noChangeArrowheads="1"/>
            </p:cNvSpPr>
            <p:nvPr/>
          </p:nvSpPr>
          <p:spPr bwMode="auto">
            <a:xfrm>
              <a:off x="240" y="2160"/>
              <a:ext cx="5280" cy="14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3" name="Text Box 18"/>
            <p:cNvSpPr txBox="1">
              <a:spLocks noChangeArrowheads="1"/>
            </p:cNvSpPr>
            <p:nvPr/>
          </p:nvSpPr>
          <p:spPr bwMode="auto">
            <a:xfrm>
              <a:off x="288" y="2256"/>
              <a:ext cx="3312" cy="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/>
                <a:t>If two parallel lines are cut by a transversal, then corresponding angles are </a:t>
              </a:r>
              <a:r>
                <a:rPr lang="en-US" altLang="en-US" sz="2800" b="1"/>
                <a:t>congruent</a:t>
              </a:r>
              <a:r>
                <a:rPr lang="en-US" altLang="en-US" sz="2800"/>
                <a:t>.</a:t>
              </a:r>
            </a:p>
          </p:txBody>
        </p:sp>
        <p:sp>
          <p:nvSpPr>
            <p:cNvPr id="44" name="Line 20"/>
            <p:cNvSpPr>
              <a:spLocks noChangeShapeType="1"/>
            </p:cNvSpPr>
            <p:nvPr/>
          </p:nvSpPr>
          <p:spPr bwMode="auto">
            <a:xfrm flipV="1">
              <a:off x="3840" y="2496"/>
              <a:ext cx="1488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Text Box 22"/>
            <p:cNvSpPr txBox="1">
              <a:spLocks noChangeArrowheads="1"/>
            </p:cNvSpPr>
            <p:nvPr/>
          </p:nvSpPr>
          <p:spPr bwMode="auto">
            <a:xfrm>
              <a:off x="4704" y="2400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46" name="Text Box 23"/>
            <p:cNvSpPr txBox="1">
              <a:spLocks noChangeArrowheads="1"/>
            </p:cNvSpPr>
            <p:nvPr/>
          </p:nvSpPr>
          <p:spPr bwMode="auto">
            <a:xfrm>
              <a:off x="4560" y="2832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FF0000"/>
                  </a:solidFill>
                </a:rPr>
                <a:t>2</a:t>
              </a:r>
            </a:p>
          </p:txBody>
        </p:sp>
        <p:graphicFrame>
          <p:nvGraphicFramePr>
            <p:cNvPr id="47" name="Object 0"/>
            <p:cNvGraphicFramePr>
              <a:graphicFrameLocks noChangeAspect="1"/>
            </p:cNvGraphicFramePr>
            <p:nvPr/>
          </p:nvGraphicFramePr>
          <p:xfrm>
            <a:off x="4608" y="3360"/>
            <a:ext cx="613" cy="1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18" name="Equation" r:id="rId4" imgW="558720" imgH="164880" progId="Equation.DSMT4">
                    <p:embed/>
                  </p:oleObj>
                </mc:Choice>
                <mc:Fallback>
                  <p:oleObj name="Equation" r:id="rId4" imgW="558720" imgH="1648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08" y="3360"/>
                          <a:ext cx="613" cy="1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8" name="AutoShape 25"/>
            <p:cNvSpPr>
              <a:spLocks noChangeArrowheads="1"/>
            </p:cNvSpPr>
            <p:nvPr/>
          </p:nvSpPr>
          <p:spPr bwMode="auto">
            <a:xfrm rot="4343255">
              <a:off x="4074" y="2694"/>
              <a:ext cx="96" cy="83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9" name="Line 26"/>
            <p:cNvSpPr>
              <a:spLocks noChangeShapeType="1"/>
            </p:cNvSpPr>
            <p:nvPr/>
          </p:nvSpPr>
          <p:spPr bwMode="auto">
            <a:xfrm flipV="1">
              <a:off x="3840" y="2928"/>
              <a:ext cx="1488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AutoShape 27"/>
            <p:cNvSpPr>
              <a:spLocks noChangeArrowheads="1"/>
            </p:cNvSpPr>
            <p:nvPr/>
          </p:nvSpPr>
          <p:spPr bwMode="auto">
            <a:xfrm rot="4343255">
              <a:off x="4074" y="3126"/>
              <a:ext cx="96" cy="83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" name="Line 28"/>
            <p:cNvSpPr>
              <a:spLocks noChangeShapeType="1"/>
            </p:cNvSpPr>
            <p:nvPr/>
          </p:nvSpPr>
          <p:spPr bwMode="auto">
            <a:xfrm flipV="1">
              <a:off x="4368" y="2304"/>
              <a:ext cx="432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" name="Rectangle 2"/>
          <p:cNvSpPr>
            <a:spLocks noChangeArrowheads="1"/>
          </p:cNvSpPr>
          <p:nvPr/>
        </p:nvSpPr>
        <p:spPr bwMode="auto">
          <a:xfrm>
            <a:off x="381000" y="304800"/>
            <a:ext cx="8382000" cy="5334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457200" y="304800"/>
            <a:ext cx="838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</a:rPr>
              <a:t>ALTERNATE 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EXTERIOR </a:t>
            </a:r>
            <a:r>
              <a:rPr lang="en-US" altLang="en-US" sz="2800" b="1" dirty="0">
                <a:solidFill>
                  <a:schemeClr val="bg1"/>
                </a:solidFill>
              </a:rPr>
              <a:t>ANGLES THEOREM</a:t>
            </a: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381000" y="838200"/>
            <a:ext cx="8382000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" name="Line 7"/>
          <p:cNvSpPr>
            <a:spLocks noChangeShapeType="1"/>
          </p:cNvSpPr>
          <p:nvPr/>
        </p:nvSpPr>
        <p:spPr bwMode="auto">
          <a:xfrm>
            <a:off x="6248400" y="1447800"/>
            <a:ext cx="2057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416303"/>
              </p:ext>
            </p:extLst>
          </p:nvPr>
        </p:nvGraphicFramePr>
        <p:xfrm>
          <a:off x="6967687" y="2362200"/>
          <a:ext cx="9509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9" name="Equation" r:id="rId6" imgW="545760" imgH="177480" progId="Equation.DSMT4">
                  <p:embed/>
                </p:oleObj>
              </mc:Choice>
              <mc:Fallback>
                <p:oleObj name="Equation" r:id="rId6" imgW="5457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7687" y="2362200"/>
                        <a:ext cx="95091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 Box 12"/>
          <p:cNvSpPr txBox="1">
            <a:spLocks noChangeArrowheads="1"/>
          </p:cNvSpPr>
          <p:nvPr/>
        </p:nvSpPr>
        <p:spPr bwMode="auto">
          <a:xfrm>
            <a:off x="7270899" y="1050925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 smtClean="0">
                <a:solidFill>
                  <a:srgbClr val="FF0000"/>
                </a:solidFill>
              </a:rPr>
              <a:t>1</a:t>
            </a:r>
            <a:endParaRPr lang="en-US" altLang="en-US" sz="2000" b="1" dirty="0">
              <a:solidFill>
                <a:srgbClr val="FF0000"/>
              </a:solidFill>
            </a:endParaRPr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auto">
          <a:xfrm>
            <a:off x="6874834" y="2007672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 smtClean="0">
                <a:solidFill>
                  <a:srgbClr val="FF0000"/>
                </a:solidFill>
              </a:rPr>
              <a:t>8</a:t>
            </a:r>
            <a:endParaRPr lang="en-US" altLang="en-US" sz="2000" b="1" dirty="0">
              <a:solidFill>
                <a:srgbClr val="FF0000"/>
              </a:solidFill>
            </a:endParaRPr>
          </a:p>
        </p:txBody>
      </p:sp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457200" y="990600"/>
            <a:ext cx="52578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If two parallel lines are cut by a transversal, then </a:t>
            </a:r>
            <a:r>
              <a:rPr lang="en-US" altLang="en-US" sz="2800" dirty="0">
                <a:solidFill>
                  <a:srgbClr val="660066"/>
                </a:solidFill>
              </a:rPr>
              <a:t>alternate </a:t>
            </a:r>
            <a:r>
              <a:rPr lang="en-US" altLang="en-US" sz="2800" dirty="0" smtClean="0">
                <a:solidFill>
                  <a:srgbClr val="660066"/>
                </a:solidFill>
              </a:rPr>
              <a:t>exterior </a:t>
            </a:r>
            <a:r>
              <a:rPr lang="en-US" altLang="en-US" sz="2800" dirty="0">
                <a:solidFill>
                  <a:srgbClr val="660066"/>
                </a:solidFill>
              </a:rPr>
              <a:t>angles</a:t>
            </a:r>
            <a:r>
              <a:rPr lang="en-US" altLang="en-US" sz="2800" dirty="0"/>
              <a:t> are </a:t>
            </a:r>
            <a:r>
              <a:rPr lang="en-US" altLang="en-US" sz="2800" b="1" dirty="0"/>
              <a:t>congruent</a:t>
            </a:r>
            <a:r>
              <a:rPr lang="en-US" altLang="en-US" sz="2800" dirty="0"/>
              <a:t>.</a:t>
            </a:r>
          </a:p>
        </p:txBody>
      </p:sp>
      <p:sp>
        <p:nvSpPr>
          <p:cNvPr id="35" name="Line 28"/>
          <p:cNvSpPr>
            <a:spLocks noChangeShapeType="1"/>
          </p:cNvSpPr>
          <p:nvPr/>
        </p:nvSpPr>
        <p:spPr bwMode="auto">
          <a:xfrm>
            <a:off x="6248400" y="2057400"/>
            <a:ext cx="2057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29"/>
          <p:cNvSpPr>
            <a:spLocks noChangeShapeType="1"/>
          </p:cNvSpPr>
          <p:nvPr/>
        </p:nvSpPr>
        <p:spPr bwMode="auto">
          <a:xfrm flipV="1">
            <a:off x="6629400" y="1143000"/>
            <a:ext cx="1143000" cy="1295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Line 30"/>
          <p:cNvSpPr>
            <a:spLocks noChangeShapeType="1"/>
          </p:cNvSpPr>
          <p:nvPr/>
        </p:nvSpPr>
        <p:spPr bwMode="auto">
          <a:xfrm>
            <a:off x="6324600" y="20574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31"/>
          <p:cNvSpPr>
            <a:spLocks noChangeShapeType="1"/>
          </p:cNvSpPr>
          <p:nvPr/>
        </p:nvSpPr>
        <p:spPr bwMode="auto">
          <a:xfrm>
            <a:off x="6400800" y="14478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90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EXAMPLE 2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438400" y="76200"/>
            <a:ext cx="6477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i="1" dirty="0"/>
              <a:t>Find Missing Angle Measures</a:t>
            </a: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2514600" y="685800"/>
            <a:ext cx="61722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81000" y="3058180"/>
            <a:ext cx="1600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/>
              <a:t>a.</a:t>
            </a:r>
            <a:r>
              <a:rPr lang="en-US" altLang="en-US" sz="2800" dirty="0"/>
              <a:t> </a:t>
            </a:r>
            <a:r>
              <a:rPr lang="en-US" altLang="en-US" sz="2800" i="1" dirty="0"/>
              <a:t>m</a:t>
            </a:r>
            <a:r>
              <a:rPr lang="en-US" sz="2800" i="1" dirty="0"/>
              <a:t>∠</a:t>
            </a:r>
            <a:r>
              <a:rPr lang="en-US" altLang="en-US" sz="2800" dirty="0"/>
              <a:t> 3 </a:t>
            </a:r>
          </a:p>
        </p:txBody>
      </p:sp>
      <p:sp>
        <p:nvSpPr>
          <p:cNvPr id="12295" name="Text Box 12"/>
          <p:cNvSpPr txBox="1">
            <a:spLocks noChangeArrowheads="1"/>
          </p:cNvSpPr>
          <p:nvPr/>
        </p:nvSpPr>
        <p:spPr bwMode="auto">
          <a:xfrm>
            <a:off x="381000" y="924580"/>
            <a:ext cx="39624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Given that </a:t>
            </a:r>
            <a:r>
              <a:rPr lang="en-US" altLang="en-US" sz="2800" i="1" dirty="0"/>
              <a:t>m</a:t>
            </a:r>
            <a:r>
              <a:rPr lang="en-US" sz="2800" i="1" dirty="0"/>
              <a:t>∠</a:t>
            </a:r>
            <a:r>
              <a:rPr lang="en-US" altLang="en-US" sz="2800" dirty="0"/>
              <a:t> 1 = 75</a:t>
            </a:r>
            <a:r>
              <a:rPr lang="en-US" altLang="en-US" sz="2800" dirty="0">
                <a:cs typeface="Arial" charset="0"/>
              </a:rPr>
              <a:t>°</a:t>
            </a:r>
            <a:r>
              <a:rPr lang="en-US" altLang="en-US" sz="2800" dirty="0"/>
              <a:t>, find each measure and explain your reasoning.  </a:t>
            </a:r>
          </a:p>
        </p:txBody>
      </p:sp>
      <p:sp>
        <p:nvSpPr>
          <p:cNvPr id="12296" name="Line 16"/>
          <p:cNvSpPr>
            <a:spLocks noChangeShapeType="1"/>
          </p:cNvSpPr>
          <p:nvPr/>
        </p:nvSpPr>
        <p:spPr bwMode="auto">
          <a:xfrm flipH="1">
            <a:off x="6324600" y="1076980"/>
            <a:ext cx="685800" cy="1981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Line 17"/>
          <p:cNvSpPr>
            <a:spLocks noChangeShapeType="1"/>
          </p:cNvSpPr>
          <p:nvPr/>
        </p:nvSpPr>
        <p:spPr bwMode="auto">
          <a:xfrm>
            <a:off x="5181600" y="2524780"/>
            <a:ext cx="2895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Line 18"/>
          <p:cNvSpPr>
            <a:spLocks noChangeShapeType="1"/>
          </p:cNvSpPr>
          <p:nvPr/>
        </p:nvSpPr>
        <p:spPr bwMode="auto">
          <a:xfrm flipV="1">
            <a:off x="5257800" y="1610380"/>
            <a:ext cx="297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Text Box 19"/>
          <p:cNvSpPr txBox="1">
            <a:spLocks noChangeArrowheads="1"/>
          </p:cNvSpPr>
          <p:nvPr/>
        </p:nvSpPr>
        <p:spPr bwMode="auto">
          <a:xfrm>
            <a:off x="6934200" y="122938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1</a:t>
            </a:r>
          </a:p>
        </p:txBody>
      </p:sp>
      <p:sp>
        <p:nvSpPr>
          <p:cNvPr id="12300" name="Text Box 20"/>
          <p:cNvSpPr txBox="1">
            <a:spLocks noChangeArrowheads="1"/>
          </p:cNvSpPr>
          <p:nvPr/>
        </p:nvSpPr>
        <p:spPr bwMode="auto">
          <a:xfrm>
            <a:off x="6477000" y="252478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2</a:t>
            </a:r>
          </a:p>
        </p:txBody>
      </p:sp>
      <p:sp>
        <p:nvSpPr>
          <p:cNvPr id="12301" name="Text Box 21"/>
          <p:cNvSpPr txBox="1">
            <a:spLocks noChangeArrowheads="1"/>
          </p:cNvSpPr>
          <p:nvPr/>
        </p:nvSpPr>
        <p:spPr bwMode="auto">
          <a:xfrm>
            <a:off x="6553200" y="122938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3</a:t>
            </a:r>
          </a:p>
        </p:txBody>
      </p:sp>
      <p:sp>
        <p:nvSpPr>
          <p:cNvPr id="12302" name="Text Box 22"/>
          <p:cNvSpPr txBox="1">
            <a:spLocks noChangeArrowheads="1"/>
          </p:cNvSpPr>
          <p:nvPr/>
        </p:nvSpPr>
        <p:spPr bwMode="auto">
          <a:xfrm>
            <a:off x="6096000" y="252478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4</a:t>
            </a:r>
          </a:p>
        </p:txBody>
      </p:sp>
      <p:sp>
        <p:nvSpPr>
          <p:cNvPr id="12303" name="Text Box 23"/>
          <p:cNvSpPr txBox="1">
            <a:spLocks noChangeArrowheads="1"/>
          </p:cNvSpPr>
          <p:nvPr/>
        </p:nvSpPr>
        <p:spPr bwMode="auto">
          <a:xfrm>
            <a:off x="6400800" y="161038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5</a:t>
            </a:r>
          </a:p>
        </p:txBody>
      </p:sp>
      <p:sp>
        <p:nvSpPr>
          <p:cNvPr id="12304" name="Text Box 24"/>
          <p:cNvSpPr txBox="1">
            <a:spLocks noChangeArrowheads="1"/>
          </p:cNvSpPr>
          <p:nvPr/>
        </p:nvSpPr>
        <p:spPr bwMode="auto">
          <a:xfrm>
            <a:off x="6781800" y="161038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6</a:t>
            </a:r>
          </a:p>
        </p:txBody>
      </p:sp>
      <p:sp>
        <p:nvSpPr>
          <p:cNvPr id="12305" name="Text Box 25"/>
          <p:cNvSpPr txBox="1">
            <a:spLocks noChangeArrowheads="1"/>
          </p:cNvSpPr>
          <p:nvPr/>
        </p:nvSpPr>
        <p:spPr bwMode="auto">
          <a:xfrm>
            <a:off x="6248400" y="214378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7</a:t>
            </a:r>
          </a:p>
        </p:txBody>
      </p:sp>
      <p:sp>
        <p:nvSpPr>
          <p:cNvPr id="12306" name="Text Box 26"/>
          <p:cNvSpPr txBox="1">
            <a:spLocks noChangeArrowheads="1"/>
          </p:cNvSpPr>
          <p:nvPr/>
        </p:nvSpPr>
        <p:spPr bwMode="auto">
          <a:xfrm>
            <a:off x="6629400" y="214378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8</a:t>
            </a:r>
          </a:p>
        </p:txBody>
      </p:sp>
      <p:sp>
        <p:nvSpPr>
          <p:cNvPr id="12309" name="Line 40"/>
          <p:cNvSpPr>
            <a:spLocks noChangeShapeType="1"/>
          </p:cNvSpPr>
          <p:nvPr/>
        </p:nvSpPr>
        <p:spPr bwMode="auto">
          <a:xfrm>
            <a:off x="5334000" y="252478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0" name="Line 41"/>
          <p:cNvSpPr>
            <a:spLocks noChangeShapeType="1"/>
          </p:cNvSpPr>
          <p:nvPr/>
        </p:nvSpPr>
        <p:spPr bwMode="auto">
          <a:xfrm>
            <a:off x="5410200" y="161038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4" name="Text Box 42"/>
          <p:cNvSpPr txBox="1">
            <a:spLocks noChangeArrowheads="1"/>
          </p:cNvSpPr>
          <p:nvPr/>
        </p:nvSpPr>
        <p:spPr bwMode="auto">
          <a:xfrm>
            <a:off x="1981200" y="3058180"/>
            <a:ext cx="609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</a:rPr>
              <a:t>105</a:t>
            </a:r>
            <a:r>
              <a:rPr lang="en-US" altLang="en-US" sz="2800" dirty="0">
                <a:solidFill>
                  <a:srgbClr val="0000FF"/>
                </a:solidFill>
                <a:cs typeface="Arial" charset="0"/>
              </a:rPr>
              <a:t>°; Linear Pair Postulate</a:t>
            </a:r>
            <a:endParaRPr lang="en-US" altLang="en-US" sz="2800" dirty="0">
              <a:solidFill>
                <a:srgbClr val="0000FF"/>
              </a:solidFill>
            </a:endParaRPr>
          </a:p>
        </p:txBody>
      </p:sp>
      <p:sp>
        <p:nvSpPr>
          <p:cNvPr id="12322" name="Text Box 43"/>
          <p:cNvSpPr txBox="1">
            <a:spLocks noChangeArrowheads="1"/>
          </p:cNvSpPr>
          <p:nvPr/>
        </p:nvSpPr>
        <p:spPr bwMode="auto">
          <a:xfrm>
            <a:off x="381000" y="366778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/>
              <a:t>b.</a:t>
            </a:r>
            <a:r>
              <a:rPr lang="en-US" altLang="en-US" sz="2800" dirty="0"/>
              <a:t> </a:t>
            </a:r>
            <a:r>
              <a:rPr lang="en-US" altLang="en-US" sz="2800" i="1" dirty="0"/>
              <a:t>m</a:t>
            </a:r>
            <a:r>
              <a:rPr lang="en-US" sz="2800" i="1" dirty="0"/>
              <a:t>∠</a:t>
            </a:r>
            <a:r>
              <a:rPr lang="en-US" altLang="en-US" sz="2800" dirty="0"/>
              <a:t> 8 </a:t>
            </a:r>
          </a:p>
        </p:txBody>
      </p:sp>
      <p:sp>
        <p:nvSpPr>
          <p:cNvPr id="44077" name="Text Box 45"/>
          <p:cNvSpPr txBox="1">
            <a:spLocks noChangeArrowheads="1"/>
          </p:cNvSpPr>
          <p:nvPr/>
        </p:nvSpPr>
        <p:spPr bwMode="auto">
          <a:xfrm>
            <a:off x="1981200" y="3667780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</a:rPr>
              <a:t>75</a:t>
            </a:r>
            <a:r>
              <a:rPr lang="en-US" altLang="en-US" sz="2800" dirty="0">
                <a:solidFill>
                  <a:srgbClr val="0000FF"/>
                </a:solidFill>
                <a:cs typeface="Arial" charset="0"/>
              </a:rPr>
              <a:t>°; Corresponding Angles Postulate</a:t>
            </a:r>
            <a:endParaRPr lang="en-US" altLang="en-US" sz="2800" dirty="0">
              <a:solidFill>
                <a:srgbClr val="0000FF"/>
              </a:solidFill>
            </a:endParaRPr>
          </a:p>
        </p:txBody>
      </p:sp>
      <p:sp>
        <p:nvSpPr>
          <p:cNvPr id="12320" name="Text Box 48"/>
          <p:cNvSpPr txBox="1">
            <a:spLocks noChangeArrowheads="1"/>
          </p:cNvSpPr>
          <p:nvPr/>
        </p:nvSpPr>
        <p:spPr bwMode="auto">
          <a:xfrm>
            <a:off x="381000" y="427738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/>
              <a:t>c.</a:t>
            </a:r>
            <a:r>
              <a:rPr lang="en-US" altLang="en-US" sz="2800" dirty="0"/>
              <a:t> </a:t>
            </a:r>
            <a:r>
              <a:rPr lang="en-US" altLang="en-US" sz="2800" i="1" dirty="0"/>
              <a:t>m</a:t>
            </a:r>
            <a:r>
              <a:rPr lang="en-US" sz="2800" i="1" dirty="0"/>
              <a:t>∠</a:t>
            </a:r>
            <a:r>
              <a:rPr lang="en-US" altLang="en-US" sz="2800" dirty="0"/>
              <a:t> 5 </a:t>
            </a:r>
          </a:p>
        </p:txBody>
      </p:sp>
      <p:sp>
        <p:nvSpPr>
          <p:cNvPr id="44082" name="Text Box 50"/>
          <p:cNvSpPr txBox="1">
            <a:spLocks noChangeArrowheads="1"/>
          </p:cNvSpPr>
          <p:nvPr/>
        </p:nvSpPr>
        <p:spPr bwMode="auto">
          <a:xfrm>
            <a:off x="1981200" y="4277380"/>
            <a:ext cx="7010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</a:rPr>
              <a:t>75</a:t>
            </a:r>
            <a:r>
              <a:rPr lang="en-US" altLang="en-US" sz="2800" dirty="0">
                <a:solidFill>
                  <a:srgbClr val="0000FF"/>
                </a:solidFill>
                <a:cs typeface="Arial" charset="0"/>
              </a:rPr>
              <a:t>°; Vertical Angles are congruent</a:t>
            </a:r>
            <a:endParaRPr lang="en-US" altLang="en-US" sz="2800" dirty="0">
              <a:solidFill>
                <a:srgbClr val="0000FF"/>
              </a:solidFill>
            </a:endParaRPr>
          </a:p>
        </p:txBody>
      </p:sp>
      <p:sp>
        <p:nvSpPr>
          <p:cNvPr id="12318" name="Text Box 55"/>
          <p:cNvSpPr txBox="1">
            <a:spLocks noChangeArrowheads="1"/>
          </p:cNvSpPr>
          <p:nvPr/>
        </p:nvSpPr>
        <p:spPr bwMode="auto">
          <a:xfrm>
            <a:off x="381000" y="519178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/>
              <a:t>d.</a:t>
            </a:r>
            <a:r>
              <a:rPr lang="en-US" altLang="en-US" sz="2800" dirty="0"/>
              <a:t> </a:t>
            </a:r>
            <a:r>
              <a:rPr lang="en-US" altLang="en-US" sz="2800" i="1" dirty="0"/>
              <a:t>m</a:t>
            </a:r>
            <a:r>
              <a:rPr lang="en-US" sz="2800" i="1" dirty="0"/>
              <a:t>∠</a:t>
            </a:r>
            <a:r>
              <a:rPr lang="en-US" altLang="en-US" sz="2800" dirty="0"/>
              <a:t> 4 </a:t>
            </a:r>
          </a:p>
        </p:txBody>
      </p:sp>
      <p:sp>
        <p:nvSpPr>
          <p:cNvPr id="44089" name="Text Box 57"/>
          <p:cNvSpPr txBox="1">
            <a:spLocks noChangeArrowheads="1"/>
          </p:cNvSpPr>
          <p:nvPr/>
        </p:nvSpPr>
        <p:spPr bwMode="auto">
          <a:xfrm>
            <a:off x="1981200" y="5191780"/>
            <a:ext cx="7010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</a:rPr>
              <a:t>75</a:t>
            </a:r>
            <a:r>
              <a:rPr lang="en-US" altLang="en-US" sz="2800" dirty="0">
                <a:solidFill>
                  <a:srgbClr val="0000FF"/>
                </a:solidFill>
                <a:cs typeface="Arial" charset="0"/>
              </a:rPr>
              <a:t>°; Vertical angles are congruent</a:t>
            </a:r>
          </a:p>
        </p:txBody>
      </p:sp>
    </p:spTree>
    <p:extLst>
      <p:ext uri="{BB962C8B-B14F-4D97-AF65-F5344CB8AC3E}">
        <p14:creationId xmlns:p14="http://schemas.microsoft.com/office/powerpoint/2010/main" val="4263527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40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40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40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40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40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40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40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40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40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40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40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40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74" grpId="0"/>
      <p:bldP spid="44077" grpId="0"/>
      <p:bldP spid="44082" grpId="0"/>
      <p:bldP spid="4408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0" name="Text Box 7"/>
          <p:cNvSpPr txBox="1">
            <a:spLocks noChangeArrowheads="1"/>
          </p:cNvSpPr>
          <p:nvPr/>
        </p:nvSpPr>
        <p:spPr bwMode="auto">
          <a:xfrm>
            <a:off x="304800" y="990600"/>
            <a:ext cx="4419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Use properties of parallel lines to find the value of </a:t>
            </a:r>
            <a:r>
              <a:rPr lang="en-US" altLang="en-US" sz="2800" i="1"/>
              <a:t>x</a:t>
            </a:r>
            <a:r>
              <a:rPr lang="en-US" altLang="en-US" sz="2800"/>
              <a:t>.  </a:t>
            </a:r>
          </a:p>
        </p:txBody>
      </p:sp>
      <p:sp>
        <p:nvSpPr>
          <p:cNvPr id="7181" name="Line 10"/>
          <p:cNvSpPr>
            <a:spLocks noChangeShapeType="1"/>
          </p:cNvSpPr>
          <p:nvPr/>
        </p:nvSpPr>
        <p:spPr bwMode="auto">
          <a:xfrm>
            <a:off x="5791200" y="1219200"/>
            <a:ext cx="25908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07" name="Text Box 23"/>
          <p:cNvSpPr txBox="1">
            <a:spLocks noChangeArrowheads="1"/>
          </p:cNvSpPr>
          <p:nvPr/>
        </p:nvSpPr>
        <p:spPr bwMode="auto">
          <a:xfrm>
            <a:off x="4343400" y="3559792"/>
            <a:ext cx="5029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Vertical angles are congruent</a:t>
            </a:r>
          </a:p>
        </p:txBody>
      </p:sp>
      <p:sp>
        <p:nvSpPr>
          <p:cNvPr id="7183" name="Line 42"/>
          <p:cNvSpPr>
            <a:spLocks noChangeShapeType="1"/>
          </p:cNvSpPr>
          <p:nvPr/>
        </p:nvSpPr>
        <p:spPr bwMode="auto">
          <a:xfrm>
            <a:off x="5105400" y="1981200"/>
            <a:ext cx="25908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4" name="Line 43"/>
          <p:cNvSpPr>
            <a:spLocks noChangeShapeType="1"/>
          </p:cNvSpPr>
          <p:nvPr/>
        </p:nvSpPr>
        <p:spPr bwMode="auto">
          <a:xfrm flipV="1">
            <a:off x="5410200" y="1066800"/>
            <a:ext cx="182880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Text Box 44"/>
          <p:cNvSpPr txBox="1">
            <a:spLocks noChangeArrowheads="1"/>
          </p:cNvSpPr>
          <p:nvPr/>
        </p:nvSpPr>
        <p:spPr bwMode="auto">
          <a:xfrm>
            <a:off x="6096000" y="19050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1</a:t>
            </a:r>
          </a:p>
        </p:txBody>
      </p:sp>
      <p:graphicFrame>
        <p:nvGraphicFramePr>
          <p:cNvPr id="7170" name="Object 45"/>
          <p:cNvGraphicFramePr>
            <a:graphicFrameLocks noChangeAspect="1"/>
          </p:cNvGraphicFramePr>
          <p:nvPr/>
        </p:nvGraphicFramePr>
        <p:xfrm>
          <a:off x="5181600" y="2057400"/>
          <a:ext cx="49212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38" name="Equation" r:id="rId4" imgW="253800" imgH="177480" progId="Equation.DSMT4">
                  <p:embed/>
                </p:oleObj>
              </mc:Choice>
              <mc:Fallback>
                <p:oleObj name="Equation" r:id="rId4" imgW="253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057400"/>
                        <a:ext cx="49212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46"/>
          <p:cNvGraphicFramePr>
            <a:graphicFrameLocks noChangeAspect="1"/>
          </p:cNvGraphicFramePr>
          <p:nvPr/>
        </p:nvGraphicFramePr>
        <p:xfrm>
          <a:off x="6477000" y="1524000"/>
          <a:ext cx="101123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39" name="Equation" r:id="rId6" imgW="520560" imgH="253800" progId="Equation.DSMT4">
                  <p:embed/>
                </p:oleObj>
              </mc:Choice>
              <mc:Fallback>
                <p:oleObj name="Equation" r:id="rId6" imgW="5205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1524000"/>
                        <a:ext cx="1011238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631" name="Object 47"/>
          <p:cNvGraphicFramePr>
            <a:graphicFrameLocks noChangeAspect="1"/>
          </p:cNvGraphicFramePr>
          <p:nvPr/>
        </p:nvGraphicFramePr>
        <p:xfrm>
          <a:off x="1066800" y="3505200"/>
          <a:ext cx="198913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0" name="Equation" r:id="rId8" imgW="685800" imgH="177480" progId="Equation.DSMT4">
                  <p:embed/>
                </p:oleObj>
              </mc:Choice>
              <mc:Fallback>
                <p:oleObj name="Equation" r:id="rId8" imgW="685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505200"/>
                        <a:ext cx="1989138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632" name="Object 48"/>
          <p:cNvGraphicFramePr>
            <a:graphicFrameLocks noChangeAspect="1"/>
          </p:cNvGraphicFramePr>
          <p:nvPr/>
        </p:nvGraphicFramePr>
        <p:xfrm>
          <a:off x="336550" y="4114800"/>
          <a:ext cx="3535363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1" name="Equation" r:id="rId10" imgW="1218960" imgH="253800" progId="Equation.DSMT4">
                  <p:embed/>
                </p:oleObj>
              </mc:Choice>
              <mc:Fallback>
                <p:oleObj name="Equation" r:id="rId10" imgW="12189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" y="4114800"/>
                        <a:ext cx="3535363" cy="735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633" name="Text Box 49"/>
          <p:cNvSpPr txBox="1">
            <a:spLocks noChangeArrowheads="1"/>
          </p:cNvSpPr>
          <p:nvPr/>
        </p:nvSpPr>
        <p:spPr bwMode="auto">
          <a:xfrm>
            <a:off x="4343400" y="4275386"/>
            <a:ext cx="5029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Same side Interior Angles Postulate</a:t>
            </a:r>
          </a:p>
        </p:txBody>
      </p:sp>
      <p:graphicFrame>
        <p:nvGraphicFramePr>
          <p:cNvPr id="67637" name="Object 53"/>
          <p:cNvGraphicFramePr>
            <a:graphicFrameLocks noChangeAspect="1"/>
          </p:cNvGraphicFramePr>
          <p:nvPr/>
        </p:nvGraphicFramePr>
        <p:xfrm>
          <a:off x="685800" y="4800600"/>
          <a:ext cx="3168650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2" name="Equation" r:id="rId12" imgW="1091880" imgH="253800" progId="Equation.DSMT4">
                  <p:embed/>
                </p:oleObj>
              </mc:Choice>
              <mc:Fallback>
                <p:oleObj name="Equation" r:id="rId12" imgW="10918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800600"/>
                        <a:ext cx="3168650" cy="735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638" name="Text Box 54"/>
          <p:cNvSpPr txBox="1">
            <a:spLocks noChangeArrowheads="1"/>
          </p:cNvSpPr>
          <p:nvPr/>
        </p:nvSpPr>
        <p:spPr bwMode="auto">
          <a:xfrm>
            <a:off x="4343400" y="4980296"/>
            <a:ext cx="2057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Substitute</a:t>
            </a:r>
          </a:p>
        </p:txBody>
      </p:sp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2365375" y="5562600"/>
            <a:ext cx="1600200" cy="533400"/>
            <a:chOff x="1490" y="3504"/>
            <a:chExt cx="1008" cy="336"/>
          </a:xfrm>
        </p:grpSpPr>
        <p:graphicFrame>
          <p:nvGraphicFramePr>
            <p:cNvPr id="7175" name="Object 55"/>
            <p:cNvGraphicFramePr>
              <a:graphicFrameLocks noChangeAspect="1"/>
            </p:cNvGraphicFramePr>
            <p:nvPr/>
          </p:nvGraphicFramePr>
          <p:xfrm>
            <a:off x="1536" y="3504"/>
            <a:ext cx="904" cy="3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643" name="Equation" r:id="rId14" imgW="495000" imgH="177480" progId="Equation.DSMT4">
                    <p:embed/>
                  </p:oleObj>
                </mc:Choice>
                <mc:Fallback>
                  <p:oleObj name="Equation" r:id="rId14" imgW="495000" imgH="177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36" y="3504"/>
                          <a:ext cx="904" cy="3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91" name="Rectangle 56"/>
            <p:cNvSpPr>
              <a:spLocks noChangeArrowheads="1"/>
            </p:cNvSpPr>
            <p:nvPr/>
          </p:nvSpPr>
          <p:spPr bwMode="auto">
            <a:xfrm>
              <a:off x="1490" y="3504"/>
              <a:ext cx="1008" cy="336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7189" name="AutoShape 57"/>
          <p:cNvSpPr>
            <a:spLocks noChangeArrowheads="1"/>
          </p:cNvSpPr>
          <p:nvPr/>
        </p:nvSpPr>
        <p:spPr bwMode="auto">
          <a:xfrm rot="6483628">
            <a:off x="7010400" y="2362200"/>
            <a:ext cx="152400" cy="15240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90" name="AutoShape 58"/>
          <p:cNvSpPr>
            <a:spLocks noChangeArrowheads="1"/>
          </p:cNvSpPr>
          <p:nvPr/>
        </p:nvSpPr>
        <p:spPr bwMode="auto">
          <a:xfrm rot="6483628">
            <a:off x="7696200" y="1600200"/>
            <a:ext cx="152400" cy="15240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" name="AutoShape 30"/>
          <p:cNvSpPr>
            <a:spLocks noChangeArrowheads="1"/>
          </p:cNvSpPr>
          <p:nvPr/>
        </p:nvSpPr>
        <p:spPr bwMode="auto">
          <a:xfrm>
            <a:off x="76200" y="76200"/>
            <a:ext cx="1828800" cy="5334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19050">
            <a:solidFill>
              <a:srgbClr val="0033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TRY THIS</a:t>
            </a:r>
          </a:p>
        </p:txBody>
      </p:sp>
    </p:spTree>
    <p:extLst>
      <p:ext uri="{BB962C8B-B14F-4D97-AF65-F5344CB8AC3E}">
        <p14:creationId xmlns:p14="http://schemas.microsoft.com/office/powerpoint/2010/main" val="3869778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7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7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7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7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07" grpId="0"/>
      <p:bldP spid="67633" grpId="0"/>
      <p:bldP spid="6763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3001</TotalTime>
  <Words>517</Words>
  <Application>Microsoft Office PowerPoint</Application>
  <PresentationFormat>On-screen Show (4:3)</PresentationFormat>
  <Paragraphs>169</Paragraphs>
  <Slides>12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Default Design</vt:lpstr>
      <vt:lpstr>Equation</vt:lpstr>
      <vt:lpstr>PowerPoint Presentation</vt:lpstr>
      <vt:lpstr>Transversal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Elk Grove Unified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EGUSD</dc:creator>
  <cp:lastModifiedBy>Jim Taylor</cp:lastModifiedBy>
  <cp:revision>156</cp:revision>
  <dcterms:created xsi:type="dcterms:W3CDTF">2007-01-19T17:21:11Z</dcterms:created>
  <dcterms:modified xsi:type="dcterms:W3CDTF">2016-10-11T02:33:52Z</dcterms:modified>
</cp:coreProperties>
</file>