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45" r:id="rId2"/>
    <p:sldId id="335" r:id="rId3"/>
    <p:sldId id="331" r:id="rId4"/>
    <p:sldId id="332" r:id="rId5"/>
    <p:sldId id="333" r:id="rId6"/>
    <p:sldId id="339" r:id="rId7"/>
    <p:sldId id="318" r:id="rId8"/>
    <p:sldId id="346" r:id="rId9"/>
    <p:sldId id="325" r:id="rId10"/>
    <p:sldId id="326" r:id="rId11"/>
    <p:sldId id="328" r:id="rId12"/>
    <p:sldId id="337" r:id="rId13"/>
    <p:sldId id="344" r:id="rId14"/>
    <p:sldId id="34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800080"/>
    <a:srgbClr val="990099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885" autoAdjust="0"/>
  </p:normalViewPr>
  <p:slideViewPr>
    <p:cSldViewPr>
      <p:cViewPr>
        <p:scale>
          <a:sx n="110" d="100"/>
          <a:sy n="110" d="100"/>
        </p:scale>
        <p:origin x="-1056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D3DFC-100E-4EF0-93A4-FE78ED668E75}" type="datetimeFigureOut">
              <a:rPr lang="en-US" smtClean="0"/>
              <a:t>10/12/2016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6AD87-384B-4B64-9D4B-41112DA3F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3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281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F41373-E197-45AA-82E9-415B08904BD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3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AE244D1-647E-4D56-B05E-1675592BFC04}" type="slidenum">
              <a:rPr lang="en-U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659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AE244D1-647E-4D56-B05E-1675592BFC04}" type="slidenum">
              <a:rPr lang="en-US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659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F4A1D4-5169-4583-8C49-7A8B08279AE0}" type="slidenum">
              <a:rPr lang="en-US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79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162081-C087-4955-BE30-35131FC6988C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725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95E44A-D6C2-4D22-B42D-F73A3C8C550C}" type="slidenum">
              <a:rPr lang="en-US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863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C9CCBC-E5D3-4F5B-9A11-86D7529A579C}" type="slidenum">
              <a:rPr lang="en-US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0986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91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091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E72F9D-A4FD-4667-BD3C-B68147F019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68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0C75F0-83EF-42AE-909E-DB8FE3303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4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3CE7E-45B4-435E-910A-E5CAEED60C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82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31DE8-134D-4139-851E-601C765851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151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D41E70-304B-4F58-B683-C5ACD41C64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1549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3ADAD6-CAD5-4D10-87E0-6FE74C9643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10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DF253-6EB1-401A-9802-D9828174D2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51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F9C608-6EE7-4BFF-8919-8C328CDEA2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68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FD78F-60FF-42B6-845D-6638ABB4BF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306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7FA17C-73B5-4FB4-9507-A72DF65CE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81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37677B-DAE2-4A64-BD52-DB0B06596A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0316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6C3D282-BF83-403E-8F89-E3F56026A7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oleObject" Target="../embeddings/oleObject29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7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oleObject" Target="../embeddings/oleObject19.bin"/><Relationship Id="rId18" Type="http://schemas.openxmlformats.org/officeDocument/2006/relationships/oleObject" Target="../embeddings/oleObject2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8.bin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oleObject" Target="../embeddings/oleObject20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0.wmf"/><Relationship Id="rId1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95400" y="3204286"/>
            <a:ext cx="5867400" cy="35013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four-footed mammals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2362200" y="4253381"/>
            <a:ext cx="3657600" cy="199501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dogs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009900" y="5063017"/>
            <a:ext cx="2362200" cy="95678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5"/>
                </a:solidFill>
              </a:rPr>
              <a:t>poodles</a:t>
            </a:r>
            <a:endParaRPr lang="en-US" sz="2800" dirty="0">
              <a:solidFill>
                <a:schemeClr val="accent5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040" y="152400"/>
            <a:ext cx="8204490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Using the diagram below, complete these sentences: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 _____________ are always ______________.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______________ are sometimes ________________.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b="1" dirty="0" smtClean="0"/>
              <a:t>_____________ are never ______________.</a:t>
            </a:r>
          </a:p>
          <a:p>
            <a:pPr>
              <a:lnSpc>
                <a:spcPct val="150000"/>
              </a:lnSpc>
            </a:pP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6477000" y="2725894"/>
            <a:ext cx="2362200" cy="95678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birds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96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76200" y="81951"/>
            <a:ext cx="1828800" cy="5334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19050">
            <a:solidFill>
              <a:srgbClr val="0033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76200" y="81951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Arial" panose="020B0604020202020204" pitchFamily="34" charset="0"/>
              </a:rPr>
              <a:t>TRY THIS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4419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Find the value of </a:t>
            </a:r>
            <a:r>
              <a:rPr lang="en-US" altLang="en-US" sz="2800" i="1">
                <a:latin typeface="Arial" panose="020B0604020202020204" pitchFamily="34" charset="0"/>
              </a:rPr>
              <a:t>x</a:t>
            </a:r>
            <a:r>
              <a:rPr lang="en-US" altLang="en-US" sz="2800">
                <a:latin typeface="Arial" panose="020B0604020202020204" pitchFamily="34" charset="0"/>
              </a:rPr>
              <a:t> that makes </a:t>
            </a:r>
            <a:r>
              <a:rPr lang="en-US" altLang="en-US" sz="2800" i="1">
                <a:latin typeface="Arial" panose="020B0604020202020204" pitchFamily="34" charset="0"/>
              </a:rPr>
              <a:t>a</a:t>
            </a:r>
            <a:r>
              <a:rPr lang="en-US" altLang="en-US" sz="2800">
                <a:latin typeface="Arial" panose="020B0604020202020204" pitchFamily="34" charset="0"/>
              </a:rPr>
              <a:t> || </a:t>
            </a:r>
            <a:r>
              <a:rPr lang="en-US" altLang="en-US" sz="2800" i="1">
                <a:latin typeface="Arial" panose="020B0604020202020204" pitchFamily="34" charset="0"/>
              </a:rPr>
              <a:t>b</a:t>
            </a:r>
            <a:r>
              <a:rPr lang="en-US" altLang="en-US" sz="2800">
                <a:latin typeface="Arial" panose="020B0604020202020204" pitchFamily="34" charset="0"/>
              </a:rPr>
              <a:t>.  </a:t>
            </a:r>
          </a:p>
        </p:txBody>
      </p:sp>
      <p:sp>
        <p:nvSpPr>
          <p:cNvPr id="13317" name="Text Box 13"/>
          <p:cNvSpPr txBox="1">
            <a:spLocks noChangeArrowheads="1"/>
          </p:cNvSpPr>
          <p:nvPr/>
        </p:nvSpPr>
        <p:spPr bwMode="auto">
          <a:xfrm>
            <a:off x="7162800" y="6096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13318" name="Text Box 14"/>
          <p:cNvSpPr txBox="1">
            <a:spLocks noChangeArrowheads="1"/>
          </p:cNvSpPr>
          <p:nvPr/>
        </p:nvSpPr>
        <p:spPr bwMode="auto">
          <a:xfrm>
            <a:off x="5867400" y="6096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13319" name="Line 44"/>
          <p:cNvSpPr>
            <a:spLocks noChangeShapeType="1"/>
          </p:cNvSpPr>
          <p:nvPr/>
        </p:nvSpPr>
        <p:spPr bwMode="auto">
          <a:xfrm>
            <a:off x="6172200" y="762000"/>
            <a:ext cx="30480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46"/>
          <p:cNvSpPr>
            <a:spLocks noChangeShapeType="1"/>
          </p:cNvSpPr>
          <p:nvPr/>
        </p:nvSpPr>
        <p:spPr bwMode="auto">
          <a:xfrm flipV="1">
            <a:off x="5562600" y="1371600"/>
            <a:ext cx="297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57"/>
          <p:cNvSpPr>
            <a:spLocks noChangeShapeType="1"/>
          </p:cNvSpPr>
          <p:nvPr/>
        </p:nvSpPr>
        <p:spPr bwMode="auto">
          <a:xfrm>
            <a:off x="7467600" y="762000"/>
            <a:ext cx="30480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322" name="Object 2"/>
          <p:cNvGraphicFramePr>
            <a:graphicFrameLocks noChangeAspect="1"/>
          </p:cNvGraphicFramePr>
          <p:nvPr/>
        </p:nvGraphicFramePr>
        <p:xfrm>
          <a:off x="7086600" y="1371600"/>
          <a:ext cx="49371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20" name="Equation" r:id="rId4" imgW="253670" imgH="177569" progId="Equation.DSMT4">
                  <p:embed/>
                </p:oleObj>
              </mc:Choice>
              <mc:Fallback>
                <p:oleObj name="Equation" r:id="rId4" imgW="253670" imgH="177569" progId="Equation.DSMT4">
                  <p:embed/>
                  <p:pic>
                    <p:nvPicPr>
                      <p:cNvPr id="133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371600"/>
                        <a:ext cx="493713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3"/>
          <p:cNvGraphicFramePr>
            <a:graphicFrameLocks noChangeAspect="1"/>
          </p:cNvGraphicFramePr>
          <p:nvPr/>
        </p:nvGraphicFramePr>
        <p:xfrm>
          <a:off x="6311900" y="1371600"/>
          <a:ext cx="51911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21" name="Equation" r:id="rId6" imgW="266353" imgH="177569" progId="Equation.DSMT4">
                  <p:embed/>
                </p:oleObj>
              </mc:Choice>
              <mc:Fallback>
                <p:oleObj name="Equation" r:id="rId6" imgW="266353" imgH="177569" progId="Equation.DSMT4">
                  <p:embed/>
                  <p:pic>
                    <p:nvPicPr>
                      <p:cNvPr id="133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1371600"/>
                        <a:ext cx="519113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24" name="Text Box 64"/>
          <p:cNvSpPr txBox="1">
            <a:spLocks noChangeArrowheads="1"/>
          </p:cNvSpPr>
          <p:nvPr/>
        </p:nvSpPr>
        <p:spPr bwMode="auto">
          <a:xfrm>
            <a:off x="4114800" y="3276600"/>
            <a:ext cx="480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Cons. Int. Angles Converse</a:t>
            </a:r>
          </a:p>
        </p:txBody>
      </p:sp>
      <p:graphicFrame>
        <p:nvGraphicFramePr>
          <p:cNvPr id="66625" name="Object 4"/>
          <p:cNvGraphicFramePr>
            <a:graphicFrameLocks noChangeAspect="1"/>
          </p:cNvGraphicFramePr>
          <p:nvPr/>
        </p:nvGraphicFramePr>
        <p:xfrm>
          <a:off x="685800" y="3200400"/>
          <a:ext cx="2697163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22" name="Equation" r:id="rId8" imgW="850531" imgH="177723" progId="Equation.DSMT4">
                  <p:embed/>
                </p:oleObj>
              </mc:Choice>
              <mc:Fallback>
                <p:oleObj name="Equation" r:id="rId8" imgW="850531" imgH="177723" progId="Equation.DSMT4">
                  <p:embed/>
                  <p:pic>
                    <p:nvPicPr>
                      <p:cNvPr id="6662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200400"/>
                        <a:ext cx="2697163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626" name="Object 5"/>
          <p:cNvGraphicFramePr>
            <a:graphicFrameLocks noChangeAspect="1"/>
          </p:cNvGraphicFramePr>
          <p:nvPr/>
        </p:nvGraphicFramePr>
        <p:xfrm>
          <a:off x="1600200" y="3810000"/>
          <a:ext cx="1770063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823" name="Equation" r:id="rId10" imgW="558558" imgH="177723" progId="Equation.DSMT4">
                  <p:embed/>
                </p:oleObj>
              </mc:Choice>
              <mc:Fallback>
                <p:oleObj name="Equation" r:id="rId10" imgW="558558" imgH="177723" progId="Equation.DSMT4">
                  <p:embed/>
                  <p:pic>
                    <p:nvPicPr>
                      <p:cNvPr id="666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810000"/>
                        <a:ext cx="1770063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1600200" y="4343400"/>
            <a:ext cx="1676400" cy="487363"/>
            <a:chOff x="912" y="2544"/>
            <a:chExt cx="1056" cy="307"/>
          </a:xfrm>
        </p:grpSpPr>
        <p:sp>
          <p:nvSpPr>
            <p:cNvPr id="13331" name="Line 67"/>
            <p:cNvSpPr>
              <a:spLocks noChangeShapeType="1"/>
            </p:cNvSpPr>
            <p:nvPr/>
          </p:nvSpPr>
          <p:spPr bwMode="auto">
            <a:xfrm>
              <a:off x="912" y="254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68"/>
            <p:cNvSpPr>
              <a:spLocks noChangeShapeType="1"/>
            </p:cNvSpPr>
            <p:nvPr/>
          </p:nvSpPr>
          <p:spPr bwMode="auto">
            <a:xfrm>
              <a:off x="1536" y="2544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3333" name="Object 7"/>
            <p:cNvGraphicFramePr>
              <a:graphicFrameLocks noChangeAspect="1"/>
            </p:cNvGraphicFramePr>
            <p:nvPr/>
          </p:nvGraphicFramePr>
          <p:xfrm>
            <a:off x="1008" y="2544"/>
            <a:ext cx="197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824" name="Equation" r:id="rId12" imgW="114102" imgH="177492" progId="Equation.DSMT4">
                    <p:embed/>
                  </p:oleObj>
                </mc:Choice>
                <mc:Fallback>
                  <p:oleObj name="Equation" r:id="rId12" imgW="114102" imgH="177492" progId="Equation.DSMT4">
                    <p:embed/>
                    <p:pic>
                      <p:nvPicPr>
                        <p:cNvPr id="13333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2544"/>
                          <a:ext cx="197" cy="3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334" name="Object 8"/>
            <p:cNvGraphicFramePr>
              <a:graphicFrameLocks noChangeAspect="1"/>
            </p:cNvGraphicFramePr>
            <p:nvPr/>
          </p:nvGraphicFramePr>
          <p:xfrm>
            <a:off x="1680" y="2544"/>
            <a:ext cx="197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825" name="Equation" r:id="rId14" imgW="114102" imgH="177492" progId="Equation.DSMT4">
                    <p:embed/>
                  </p:oleObj>
                </mc:Choice>
                <mc:Fallback>
                  <p:oleObj name="Equation" r:id="rId14" imgW="114102" imgH="177492" progId="Equation.DSMT4">
                    <p:embed/>
                    <p:pic>
                      <p:nvPicPr>
                        <p:cNvPr id="13334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80" y="2544"/>
                          <a:ext cx="197" cy="3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1828800" y="4953000"/>
            <a:ext cx="1371600" cy="609600"/>
            <a:chOff x="1056" y="2928"/>
            <a:chExt cx="864" cy="384"/>
          </a:xfrm>
        </p:grpSpPr>
        <p:graphicFrame>
          <p:nvGraphicFramePr>
            <p:cNvPr id="13329" name="Object 6"/>
            <p:cNvGraphicFramePr>
              <a:graphicFrameLocks noChangeAspect="1"/>
            </p:cNvGraphicFramePr>
            <p:nvPr/>
          </p:nvGraphicFramePr>
          <p:xfrm>
            <a:off x="1056" y="2928"/>
            <a:ext cx="862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826" name="Equation" r:id="rId15" imgW="431425" imgH="177646" progId="Equation.DSMT4">
                    <p:embed/>
                  </p:oleObj>
                </mc:Choice>
                <mc:Fallback>
                  <p:oleObj name="Equation" r:id="rId15" imgW="431425" imgH="177646" progId="Equation.DSMT4">
                    <p:embed/>
                    <p:pic>
                      <p:nvPicPr>
                        <p:cNvPr id="13329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2928"/>
                          <a:ext cx="862" cy="3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30" name="Rectangle 73"/>
            <p:cNvSpPr>
              <a:spLocks noChangeArrowheads="1"/>
            </p:cNvSpPr>
            <p:nvPr/>
          </p:nvSpPr>
          <p:spPr bwMode="auto">
            <a:xfrm>
              <a:off x="1056" y="2928"/>
              <a:ext cx="864" cy="384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9708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66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66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6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48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Arial Black" panose="020B0A04020102020204" pitchFamily="34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1447800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eaLnBrk="0" hangingPunct="0">
              <a:defRPr/>
            </a:pPr>
            <a:r>
              <a:rPr lang="en-US" sz="54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How can we </a:t>
            </a:r>
            <a:r>
              <a:rPr lang="en-US" sz="5400" b="1" i="1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charset="0"/>
              </a:rPr>
              <a:t>prove</a:t>
            </a:r>
            <a:r>
              <a:rPr lang="en-US" sz="54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 </a:t>
            </a:r>
          </a:p>
          <a:p>
            <a:pPr marL="228600" eaLnBrk="0" hangingPunct="0">
              <a:defRPr/>
            </a:pPr>
            <a:r>
              <a:rPr lang="en-US" sz="54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cs typeface="Arial" charset="0"/>
              </a:rPr>
              <a:t>two lines are parallel?</a:t>
            </a:r>
            <a:endParaRPr lang="en-US" sz="4800" i="1" dirty="0">
              <a:solidFill>
                <a:schemeClr val="accent6">
                  <a:lumMod val="60000"/>
                  <a:lumOff val="40000"/>
                </a:schemeClr>
              </a:solidFill>
              <a:latin typeface="+mj-lt"/>
              <a:cs typeface="Arial" charset="0"/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52400"/>
            <a:ext cx="8229600" cy="990600"/>
          </a:xfrm>
        </p:spPr>
        <p:txBody>
          <a:bodyPr/>
          <a:lstStyle/>
          <a:p>
            <a:pPr algn="l" eaLnBrk="1" hangingPunct="1"/>
            <a:r>
              <a:rPr lang="en-US" altLang="en-US" sz="4800" dirty="0"/>
              <a:t>14.3 key question: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838200" y="4038600"/>
            <a:ext cx="4495800" cy="1524000"/>
          </a:xfrm>
          <a:prstGeom prst="straightConnector1">
            <a:avLst/>
          </a:prstGeom>
          <a:ln w="571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733800" y="4343400"/>
            <a:ext cx="4495800" cy="1524000"/>
          </a:xfrm>
          <a:prstGeom prst="straightConnector1">
            <a:avLst/>
          </a:prstGeom>
          <a:ln w="5715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46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/>
              <a:t>pp. 705 </a:t>
            </a:r>
            <a:r>
              <a:rPr lang="en-US" b="1" dirty="0" smtClean="0"/>
              <a:t>#1, 3, 5-10 </a:t>
            </a:r>
            <a:r>
              <a:rPr lang="en-US" b="1" dirty="0"/>
              <a:t>all</a:t>
            </a:r>
          </a:p>
        </p:txBody>
      </p:sp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ASSIGNMENTS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5796" y="3429000"/>
            <a:ext cx="808960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highlight>
                  <a:srgbClr val="FFFF00"/>
                </a:highlight>
              </a:rPr>
              <a:t>Key Vocab: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/>
              <a:t>Parallel Lines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/>
              <a:t>Transversal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/>
              <a:t>Same Side Interior Angles Converse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/>
              <a:t>Corresponding Angles Converse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b="1" dirty="0"/>
              <a:t>Alternate Interior Angles Converse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49657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56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52966" y="914400"/>
            <a:ext cx="87386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Calibri" panose="020F0502020204030204" pitchFamily="34" charset="0"/>
              </a:rPr>
              <a:t>Suppose m∠6 = 83°. Find measure of all the other angles.</a:t>
            </a:r>
            <a:endParaRPr lang="en-US" altLang="en-US" sz="2800" dirty="0">
              <a:latin typeface="Calibri" panose="020F0502020204030204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295400" y="2382897"/>
            <a:ext cx="5486400" cy="1588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371600" y="3676710"/>
            <a:ext cx="5486400" cy="1587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743200" y="1773297"/>
            <a:ext cx="2667000" cy="2400965"/>
          </a:xfrm>
          <a:prstGeom prst="straightConnector1">
            <a:avLst/>
          </a:prstGeom>
          <a:ln w="28575"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78" name="TextBox 21"/>
          <p:cNvSpPr txBox="1">
            <a:spLocks noChangeArrowheads="1"/>
          </p:cNvSpPr>
          <p:nvPr/>
        </p:nvSpPr>
        <p:spPr bwMode="auto">
          <a:xfrm>
            <a:off x="3276600" y="1849497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" name="TextBox 21"/>
          <p:cNvSpPr txBox="1">
            <a:spLocks noChangeArrowheads="1"/>
          </p:cNvSpPr>
          <p:nvPr/>
        </p:nvSpPr>
        <p:spPr bwMode="auto">
          <a:xfrm>
            <a:off x="2590800" y="1895719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9" name="TextBox 21"/>
          <p:cNvSpPr txBox="1">
            <a:spLocks noChangeArrowheads="1"/>
          </p:cNvSpPr>
          <p:nvPr/>
        </p:nvSpPr>
        <p:spPr bwMode="auto">
          <a:xfrm>
            <a:off x="3810000" y="2354987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0" name="TextBox 21"/>
          <p:cNvSpPr txBox="1">
            <a:spLocks noChangeArrowheads="1"/>
          </p:cNvSpPr>
          <p:nvPr/>
        </p:nvSpPr>
        <p:spPr bwMode="auto">
          <a:xfrm>
            <a:off x="3156984" y="2354987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1" name="TextBox 21"/>
          <p:cNvSpPr txBox="1">
            <a:spLocks noChangeArrowheads="1"/>
          </p:cNvSpPr>
          <p:nvPr/>
        </p:nvSpPr>
        <p:spPr bwMode="auto">
          <a:xfrm>
            <a:off x="4724400" y="3144897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2" name="TextBox 21"/>
          <p:cNvSpPr txBox="1">
            <a:spLocks noChangeArrowheads="1"/>
          </p:cNvSpPr>
          <p:nvPr/>
        </p:nvSpPr>
        <p:spPr bwMode="auto">
          <a:xfrm>
            <a:off x="4038600" y="3191119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3" name="TextBox 21"/>
          <p:cNvSpPr txBox="1">
            <a:spLocks noChangeArrowheads="1"/>
          </p:cNvSpPr>
          <p:nvPr/>
        </p:nvSpPr>
        <p:spPr bwMode="auto">
          <a:xfrm>
            <a:off x="5257800" y="3650387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4604784" y="3650387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9" name="AutoShape 43"/>
          <p:cNvSpPr>
            <a:spLocks noChangeArrowheads="1"/>
          </p:cNvSpPr>
          <p:nvPr/>
        </p:nvSpPr>
        <p:spPr bwMode="auto">
          <a:xfrm>
            <a:off x="51392" y="76200"/>
            <a:ext cx="4292008" cy="533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0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 smtClean="0"/>
              <a:t>TICKET-OUT-THE-DOOR</a:t>
            </a:r>
            <a:endParaRPr lang="en-US" altLang="en-US" sz="2800" dirty="0"/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171450" y="4464784"/>
            <a:ext cx="8738634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dirty="0">
                <a:latin typeface="Calibri" panose="020F0502020204030204" pitchFamily="34" charset="0"/>
              </a:rPr>
              <a:t>What is the relationship between angles 1 and 7</a:t>
            </a:r>
            <a:r>
              <a:rPr lang="en-US" altLang="en-US" sz="2800" dirty="0" smtClean="0">
                <a:latin typeface="Calibri" panose="020F0502020204030204" pitchFamily="34" charset="0"/>
              </a:rPr>
              <a:t>?</a:t>
            </a:r>
          </a:p>
          <a:p>
            <a:pPr eaLnBrk="1" hangingPunct="1"/>
            <a:endParaRPr lang="en-US" altLang="en-US" sz="2800" dirty="0"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2800" dirty="0">
                <a:latin typeface="Calibri" panose="020F0502020204030204" pitchFamily="34" charset="0"/>
              </a:rPr>
              <a:t>What is the relationship between angles 4 and 8?</a:t>
            </a:r>
          </a:p>
          <a:p>
            <a:pPr eaLnBrk="1" hangingPunct="1"/>
            <a:endParaRPr lang="en-US" altLang="en-US" sz="2800" dirty="0">
              <a:latin typeface="Calibri" panose="020F0502020204030204" pitchFamily="34" charset="0"/>
            </a:endParaRPr>
          </a:p>
          <a:p>
            <a:pPr eaLnBrk="1" hangingPunct="1"/>
            <a:r>
              <a:rPr lang="en-US" altLang="en-US" sz="2800" dirty="0">
                <a:latin typeface="Calibri" panose="020F0502020204030204" pitchFamily="34" charset="0"/>
              </a:rPr>
              <a:t>What is the relationship between angles 3 and 8?</a:t>
            </a:r>
          </a:p>
        </p:txBody>
      </p:sp>
    </p:spTree>
    <p:extLst>
      <p:ext uri="{BB962C8B-B14F-4D97-AF65-F5344CB8AC3E}">
        <p14:creationId xmlns:p14="http://schemas.microsoft.com/office/powerpoint/2010/main" val="58224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81000" y="5604301"/>
            <a:ext cx="891540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G-CO.9 </a:t>
            </a:r>
            <a:r>
              <a:rPr lang="en-US" sz="2400" dirty="0">
                <a:latin typeface="Calibri" panose="020F0502020204030204" pitchFamily="34" charset="0"/>
              </a:rPr>
              <a:t>Prove theorems about lines and angles. </a:t>
            </a:r>
          </a:p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MP.3 </a:t>
            </a:r>
            <a:r>
              <a:rPr lang="en-US" sz="2400" dirty="0">
                <a:latin typeface="Calibri" panose="020F0502020204030204" pitchFamily="34" charset="0"/>
              </a:rPr>
              <a:t>Logic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228600" y="152400"/>
            <a:ext cx="86106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14.3: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Proving Lines are Parallel</a:t>
            </a: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4171012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>
                <a:latin typeface="Calibri" panose="020F0502020204030204" pitchFamily="34" charset="0"/>
              </a:rPr>
              <a:t>How can you prove that two lines are parallel?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89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5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Conditional </a:t>
            </a:r>
            <a:r>
              <a:rPr lang="en-US" sz="5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Statements</a:t>
            </a:r>
            <a:endParaRPr lang="en-US" sz="5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Venn Diagram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i="1" dirty="0">
              <a:ea typeface="Times New Roman" panose="02020603050405020304" pitchFamily="18" charset="0"/>
            </a:endParaRPr>
          </a:p>
          <a:p>
            <a:endParaRPr lang="en-US" b="1" dirty="0"/>
          </a:p>
          <a:p>
            <a:r>
              <a:rPr lang="en-US" b="1" dirty="0"/>
              <a:t>Read “if p then q”</a:t>
            </a:r>
          </a:p>
          <a:p>
            <a:r>
              <a:rPr lang="en-US" b="1" dirty="0">
                <a:ea typeface="Times New Roman" panose="02020603050405020304" pitchFamily="18" charset="0"/>
              </a:rPr>
              <a:t>Symbols:  p </a:t>
            </a:r>
            <a:r>
              <a:rPr lang="en-US" b="1" dirty="0"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b="1" dirty="0">
                <a:ea typeface="Times New Roman" panose="02020603050405020304" pitchFamily="18" charset="0"/>
              </a:rPr>
              <a:t> q</a:t>
            </a:r>
            <a:endParaRPr lang="en-US" sz="2400" dirty="0">
              <a:ea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Example</a:t>
            </a:r>
            <a:r>
              <a:rPr lang="en-US" dirty="0" smtClean="0"/>
              <a:t>: 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If parallel lines are cut by a transversal, then its alternate int. angles are congruent.</a:t>
            </a:r>
          </a:p>
          <a:p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33400" y="2514600"/>
            <a:ext cx="3657600" cy="260508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Conclusion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“q”</a:t>
            </a:r>
          </a:p>
        </p:txBody>
      </p:sp>
      <p:sp>
        <p:nvSpPr>
          <p:cNvPr id="8" name="Oval 7"/>
          <p:cNvSpPr/>
          <p:nvPr/>
        </p:nvSpPr>
        <p:spPr>
          <a:xfrm>
            <a:off x="1181100" y="3817143"/>
            <a:ext cx="2362200" cy="12493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Hypothesis</a:t>
            </a: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“p”</a:t>
            </a:r>
          </a:p>
        </p:txBody>
      </p:sp>
      <p:sp>
        <p:nvSpPr>
          <p:cNvPr id="9" name="Oval 8"/>
          <p:cNvSpPr/>
          <p:nvPr/>
        </p:nvSpPr>
        <p:spPr>
          <a:xfrm>
            <a:off x="4724400" y="3962400"/>
            <a:ext cx="3657600" cy="260508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Conclusion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“alt. int. angles congruent”</a:t>
            </a:r>
          </a:p>
        </p:txBody>
      </p:sp>
      <p:sp>
        <p:nvSpPr>
          <p:cNvPr id="10" name="Oval 9"/>
          <p:cNvSpPr/>
          <p:nvPr/>
        </p:nvSpPr>
        <p:spPr>
          <a:xfrm>
            <a:off x="5372100" y="5260824"/>
            <a:ext cx="2362200" cy="1249363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Hypothesis</a:t>
            </a:r>
          </a:p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“parallel lines°”</a:t>
            </a:r>
          </a:p>
        </p:txBody>
      </p:sp>
    </p:spTree>
    <p:extLst>
      <p:ext uri="{BB962C8B-B14F-4D97-AF65-F5344CB8AC3E}">
        <p14:creationId xmlns:p14="http://schemas.microsoft.com/office/powerpoint/2010/main" val="339914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uiExpand="1" build="p"/>
      <p:bldP spid="17" grpId="0" uiExpand="1" build="p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/>
          <a:lstStyle/>
          <a:p>
            <a:r>
              <a:rPr lang="en-US" sz="7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Converse</a:t>
            </a:r>
            <a:endParaRPr lang="en-US" sz="7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b="1" dirty="0"/>
              <a:t>Converse of a conditional statement is formed by switching the hypothesis and conclusion.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Conditional Statements:  if </a:t>
            </a:r>
            <a:r>
              <a:rPr lang="en-US" b="1" dirty="0"/>
              <a:t>“</a:t>
            </a:r>
            <a:r>
              <a:rPr lang="en-US" b="1" i="1" dirty="0"/>
              <a:t>p”</a:t>
            </a:r>
            <a:r>
              <a:rPr lang="en-US" b="1" dirty="0"/>
              <a:t> 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r>
              <a:rPr lang="en-US" b="1" dirty="0"/>
              <a:t> then “</a:t>
            </a:r>
            <a:r>
              <a:rPr lang="en-US" b="1" i="1" dirty="0"/>
              <a:t>q</a:t>
            </a:r>
            <a:r>
              <a:rPr lang="en-US" b="1" dirty="0"/>
              <a:t>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Converse:  if “</a:t>
            </a:r>
            <a:r>
              <a:rPr lang="en-US" b="1" i="1" dirty="0"/>
              <a:t>q”</a:t>
            </a:r>
            <a:r>
              <a:rPr lang="en-US" b="1" dirty="0"/>
              <a:t> 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r>
              <a:rPr lang="en-US" b="1" dirty="0"/>
              <a:t> then “p”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68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>
                <a:solidFill>
                  <a:srgbClr val="C00000"/>
                </a:solidFill>
              </a:rPr>
              <a:t>Write the </a:t>
            </a:r>
            <a:r>
              <a:rPr lang="en-US" sz="3600" b="1" u="sng" dirty="0">
                <a:solidFill>
                  <a:srgbClr val="C00000"/>
                </a:solidFill>
              </a:rPr>
              <a:t>converse</a:t>
            </a:r>
            <a:r>
              <a:rPr lang="en-US" sz="3600" b="1" dirty="0">
                <a:solidFill>
                  <a:srgbClr val="C00000"/>
                </a:solidFill>
              </a:rPr>
              <a:t> of the conditional statement </a:t>
            </a:r>
            <a:r>
              <a:rPr lang="en-US" sz="3600" dirty="0">
                <a:solidFill>
                  <a:srgbClr val="C00000"/>
                </a:solidFill>
              </a:rPr>
              <a:t/>
            </a:r>
            <a:br>
              <a:rPr lang="en-US" sz="3600" dirty="0">
                <a:solidFill>
                  <a:srgbClr val="C00000"/>
                </a:solidFill>
              </a:rPr>
            </a:b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Conditional Statement (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p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q)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/>
              <a:t>If parallel lines are cut by a transversal, then its alternate interior angles are congruent.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Converse (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q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</a:rPr>
              <a:t> p)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en-US" b="1" dirty="0"/>
              <a:t>If alternate interior angles are congruent, then the lines are parallel.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6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6" name="Group 3"/>
          <p:cNvGrpSpPr>
            <a:grpSpLocks/>
          </p:cNvGrpSpPr>
          <p:nvPr/>
        </p:nvGrpSpPr>
        <p:grpSpPr bwMode="auto">
          <a:xfrm rot="10279079">
            <a:off x="721694" y="3748971"/>
            <a:ext cx="3629359" cy="2740782"/>
            <a:chOff x="609600" y="3886200"/>
            <a:chExt cx="4876800" cy="2133600"/>
          </a:xfrm>
        </p:grpSpPr>
        <p:cxnSp>
          <p:nvCxnSpPr>
            <p:cNvPr id="16" name="Straight Arrow Connector 15"/>
            <p:cNvCxnSpPr/>
            <p:nvPr/>
          </p:nvCxnSpPr>
          <p:spPr>
            <a:xfrm flipV="1">
              <a:off x="990859" y="4496458"/>
              <a:ext cx="4495180" cy="15240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608499" y="3891188"/>
              <a:ext cx="4495180" cy="15240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Arrow Connector 22"/>
          <p:cNvCxnSpPr/>
          <p:nvPr/>
        </p:nvCxnSpPr>
        <p:spPr>
          <a:xfrm>
            <a:off x="1295400" y="4343400"/>
            <a:ext cx="1905000" cy="1143000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38" name="Group 26"/>
          <p:cNvGrpSpPr>
            <a:grpSpLocks/>
          </p:cNvGrpSpPr>
          <p:nvPr/>
        </p:nvGrpSpPr>
        <p:grpSpPr bwMode="auto">
          <a:xfrm rot="-7866199">
            <a:off x="4991100" y="3742914"/>
            <a:ext cx="3124200" cy="2133600"/>
            <a:chOff x="609600" y="3886200"/>
            <a:chExt cx="4876800" cy="2133600"/>
          </a:xfrm>
        </p:grpSpPr>
        <p:cxnSp>
          <p:nvCxnSpPr>
            <p:cNvPr id="28" name="Straight Arrow Connector 27"/>
            <p:cNvCxnSpPr/>
            <p:nvPr/>
          </p:nvCxnSpPr>
          <p:spPr>
            <a:xfrm flipV="1">
              <a:off x="994347" y="4495324"/>
              <a:ext cx="4495180" cy="15240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V="1">
              <a:off x="613226" y="3884130"/>
              <a:ext cx="4495180" cy="1524000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/>
          <p:nvPr/>
        </p:nvCxnSpPr>
        <p:spPr>
          <a:xfrm flipH="1">
            <a:off x="5943600" y="3810000"/>
            <a:ext cx="762000" cy="2036763"/>
          </a:xfrm>
          <a:prstGeom prst="straightConnector1">
            <a:avLst/>
          </a:prstGeom>
          <a:ln w="285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4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8264"/>
              </p:ext>
            </p:extLst>
          </p:nvPr>
        </p:nvGraphicFramePr>
        <p:xfrm>
          <a:off x="1975958" y="5039833"/>
          <a:ext cx="54927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8" name="Equation" r:id="rId4" imgW="317087" imgH="177569" progId="Equation.DSMT4">
                  <p:embed/>
                </p:oleObj>
              </mc:Choice>
              <mc:Fallback>
                <p:oleObj name="Equation" r:id="rId4" imgW="317087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5958" y="5039833"/>
                        <a:ext cx="54927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610678"/>
              </p:ext>
            </p:extLst>
          </p:nvPr>
        </p:nvGraphicFramePr>
        <p:xfrm>
          <a:off x="6333331" y="4786537"/>
          <a:ext cx="4397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9" name="Equation" r:id="rId6" imgW="253670" imgH="177569" progId="Equation.DSMT4">
                  <p:embed/>
                </p:oleObj>
              </mc:Choice>
              <mc:Fallback>
                <p:oleObj name="Equation" r:id="rId6" imgW="253670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3331" y="4786537"/>
                        <a:ext cx="4397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" name="Group 72"/>
          <p:cNvGrpSpPr>
            <a:grpSpLocks/>
          </p:cNvGrpSpPr>
          <p:nvPr/>
        </p:nvGrpSpPr>
        <p:grpSpPr bwMode="auto">
          <a:xfrm>
            <a:off x="357189" y="209550"/>
            <a:ext cx="8558214" cy="2914650"/>
            <a:chOff x="225" y="2256"/>
            <a:chExt cx="5391" cy="1836"/>
          </a:xfrm>
        </p:grpSpPr>
        <p:sp>
          <p:nvSpPr>
            <p:cNvPr id="47" name="Rectangle 56"/>
            <p:cNvSpPr>
              <a:spLocks noChangeArrowheads="1"/>
            </p:cNvSpPr>
            <p:nvPr/>
          </p:nvSpPr>
          <p:spPr bwMode="auto">
            <a:xfrm>
              <a:off x="240" y="2256"/>
              <a:ext cx="5280" cy="336"/>
            </a:xfrm>
            <a:prstGeom prst="rect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" name="Text Box 57"/>
            <p:cNvSpPr txBox="1">
              <a:spLocks noChangeArrowheads="1"/>
            </p:cNvSpPr>
            <p:nvPr/>
          </p:nvSpPr>
          <p:spPr bwMode="auto">
            <a:xfrm>
              <a:off x="225" y="2289"/>
              <a:ext cx="53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SAME SIDE INTERIOR ANGLES CONVERSE </a:t>
              </a:r>
              <a:r>
                <a:rPr lang="en-US" alt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POSTULATE</a:t>
              </a:r>
              <a:endPara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" name="Rectangle 58"/>
            <p:cNvSpPr>
              <a:spLocks noChangeArrowheads="1"/>
            </p:cNvSpPr>
            <p:nvPr/>
          </p:nvSpPr>
          <p:spPr bwMode="auto">
            <a:xfrm>
              <a:off x="240" y="2592"/>
              <a:ext cx="5280" cy="1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0" name="Text Box 59"/>
            <p:cNvSpPr txBox="1">
              <a:spLocks noChangeArrowheads="1"/>
            </p:cNvSpPr>
            <p:nvPr/>
          </p:nvSpPr>
          <p:spPr bwMode="auto">
            <a:xfrm>
              <a:off x="288" y="2688"/>
              <a:ext cx="3744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>
                  <a:latin typeface="Arial" panose="020B0604020202020204" pitchFamily="34" charset="0"/>
                </a:rPr>
                <a:t>If two lines are cut by a transversal so that consecutive interior angles are </a:t>
              </a:r>
              <a:r>
                <a:rPr lang="en-US" altLang="en-US" sz="2800" b="1">
                  <a:latin typeface="Arial" panose="020B0604020202020204" pitchFamily="34" charset="0"/>
                </a:rPr>
                <a:t>supplementary</a:t>
              </a:r>
              <a:r>
                <a:rPr lang="en-US" altLang="en-US" sz="2800">
                  <a:latin typeface="Arial" panose="020B0604020202020204" pitchFamily="34" charset="0"/>
                </a:rPr>
                <a:t>, then the lines are parallel.</a:t>
              </a:r>
            </a:p>
          </p:txBody>
        </p:sp>
        <p:sp>
          <p:nvSpPr>
            <p:cNvPr id="51" name="Line 61"/>
            <p:cNvSpPr>
              <a:spLocks noChangeShapeType="1"/>
            </p:cNvSpPr>
            <p:nvPr/>
          </p:nvSpPr>
          <p:spPr bwMode="auto">
            <a:xfrm flipV="1">
              <a:off x="4032" y="3360"/>
              <a:ext cx="13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62"/>
            <p:cNvSpPr>
              <a:spLocks noChangeShapeType="1"/>
            </p:cNvSpPr>
            <p:nvPr/>
          </p:nvSpPr>
          <p:spPr bwMode="auto">
            <a:xfrm flipV="1">
              <a:off x="4032" y="3024"/>
              <a:ext cx="13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63"/>
            <p:cNvSpPr>
              <a:spLocks noChangeShapeType="1"/>
            </p:cNvSpPr>
            <p:nvPr/>
          </p:nvSpPr>
          <p:spPr bwMode="auto">
            <a:xfrm flipV="1">
              <a:off x="4416" y="2736"/>
              <a:ext cx="768" cy="8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54" name="Object 2"/>
            <p:cNvGraphicFramePr>
              <a:graphicFrameLocks noChangeAspect="1"/>
            </p:cNvGraphicFramePr>
            <p:nvPr/>
          </p:nvGraphicFramePr>
          <p:xfrm>
            <a:off x="5280" y="2784"/>
            <a:ext cx="139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70" name="Equation" r:id="rId8" imgW="126890" imgH="190335" progId="Equation.DSMT4">
                    <p:embed/>
                  </p:oleObj>
                </mc:Choice>
                <mc:Fallback>
                  <p:oleObj name="Equation" r:id="rId8" imgW="126890" imgH="19033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2784"/>
                          <a:ext cx="139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5" name="Object 3"/>
            <p:cNvGraphicFramePr>
              <a:graphicFrameLocks noChangeAspect="1"/>
            </p:cNvGraphicFramePr>
            <p:nvPr/>
          </p:nvGraphicFramePr>
          <p:xfrm>
            <a:off x="5280" y="3168"/>
            <a:ext cx="139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71" name="Equation" r:id="rId10" imgW="126725" imgH="177415" progId="Equation.DSMT4">
                    <p:embed/>
                  </p:oleObj>
                </mc:Choice>
                <mc:Fallback>
                  <p:oleObj name="Equation" r:id="rId10" imgW="126725" imgH="17741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3168"/>
                          <a:ext cx="139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" name="Text Box 66"/>
            <p:cNvSpPr txBox="1">
              <a:spLocks noChangeArrowheads="1"/>
            </p:cNvSpPr>
            <p:nvPr/>
          </p:nvSpPr>
          <p:spPr bwMode="auto">
            <a:xfrm>
              <a:off x="3888" y="3600"/>
              <a:ext cx="17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If                              , </a:t>
              </a:r>
            </a:p>
          </p:txBody>
        </p:sp>
        <p:graphicFrame>
          <p:nvGraphicFramePr>
            <p:cNvPr id="57" name="Object 5"/>
            <p:cNvGraphicFramePr>
              <a:graphicFrameLocks noChangeAspect="1"/>
            </p:cNvGraphicFramePr>
            <p:nvPr/>
          </p:nvGraphicFramePr>
          <p:xfrm>
            <a:off x="4080" y="3648"/>
            <a:ext cx="1294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672" name="Equation" r:id="rId12" imgW="1180588" imgH="177723" progId="Equation.DSMT4">
                    <p:embed/>
                  </p:oleObj>
                </mc:Choice>
                <mc:Fallback>
                  <p:oleObj name="Equation" r:id="rId12" imgW="1180588" imgH="177723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0" y="3648"/>
                          <a:ext cx="1294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" name="Text Box 69"/>
            <p:cNvSpPr txBox="1">
              <a:spLocks noChangeArrowheads="1"/>
            </p:cNvSpPr>
            <p:nvPr/>
          </p:nvSpPr>
          <p:spPr bwMode="auto">
            <a:xfrm>
              <a:off x="4704" y="316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9" name="Text Box 70"/>
            <p:cNvSpPr txBox="1">
              <a:spLocks noChangeArrowheads="1"/>
            </p:cNvSpPr>
            <p:nvPr/>
          </p:nvSpPr>
          <p:spPr bwMode="auto">
            <a:xfrm>
              <a:off x="4896" y="2976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60" name="Text Box 71"/>
            <p:cNvSpPr txBox="1">
              <a:spLocks noChangeArrowheads="1"/>
            </p:cNvSpPr>
            <p:nvPr/>
          </p:nvSpPr>
          <p:spPr bwMode="auto">
            <a:xfrm>
              <a:off x="4128" y="3840"/>
              <a:ext cx="13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>
                  <a:latin typeface="Arial" panose="020B0604020202020204" pitchFamily="34" charset="0"/>
                </a:rPr>
                <a:t>then   </a:t>
              </a:r>
              <a:r>
                <a:rPr lang="en-US" altLang="en-US" sz="2000" b="1" i="1">
                  <a:latin typeface="Arial" panose="020B0604020202020204" pitchFamily="34" charset="0"/>
                </a:rPr>
                <a:t>j ‖ k</a:t>
              </a:r>
              <a:r>
                <a:rPr lang="en-US" altLang="en-US" sz="2000">
                  <a:latin typeface="Arial" panose="020B0604020202020204" pitchFamily="34" charset="0"/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822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501501" y="265261"/>
            <a:ext cx="8382000" cy="5334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533400" y="304800"/>
            <a:ext cx="8382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500" b="1" dirty="0">
                <a:solidFill>
                  <a:schemeClr val="bg1"/>
                </a:solidFill>
                <a:latin typeface="Arial" panose="020B0604020202020204" pitchFamily="34" charset="0"/>
              </a:rPr>
              <a:t>CORRESPONDING ANGLES CONVERSE THEOREM</a:t>
            </a:r>
          </a:p>
        </p:txBody>
      </p:sp>
      <p:sp>
        <p:nvSpPr>
          <p:cNvPr id="31" name="Rectangle 17"/>
          <p:cNvSpPr>
            <a:spLocks noChangeArrowheads="1"/>
          </p:cNvSpPr>
          <p:nvPr/>
        </p:nvSpPr>
        <p:spPr bwMode="auto">
          <a:xfrm>
            <a:off x="501501" y="798661"/>
            <a:ext cx="83820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2" name="Text Box 18"/>
          <p:cNvSpPr txBox="1">
            <a:spLocks noChangeArrowheads="1"/>
          </p:cNvSpPr>
          <p:nvPr/>
        </p:nvSpPr>
        <p:spPr bwMode="auto">
          <a:xfrm>
            <a:off x="577701" y="951061"/>
            <a:ext cx="5943600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If two lines are cut by a transversal so that corresponding angles are congruent, then the lines are parallel.</a:t>
            </a:r>
          </a:p>
        </p:txBody>
      </p:sp>
      <p:sp>
        <p:nvSpPr>
          <p:cNvPr id="33" name="Oval 38"/>
          <p:cNvSpPr>
            <a:spLocks noChangeArrowheads="1"/>
          </p:cNvSpPr>
          <p:nvPr/>
        </p:nvSpPr>
        <p:spPr bwMode="auto">
          <a:xfrm>
            <a:off x="7435701" y="1408261"/>
            <a:ext cx="457200" cy="4572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" name="Oval 39"/>
          <p:cNvSpPr>
            <a:spLocks noChangeArrowheads="1"/>
          </p:cNvSpPr>
          <p:nvPr/>
        </p:nvSpPr>
        <p:spPr bwMode="auto">
          <a:xfrm>
            <a:off x="7207101" y="1941661"/>
            <a:ext cx="457200" cy="4572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5" name="Freeform 40"/>
          <p:cNvSpPr>
            <a:spLocks/>
          </p:cNvSpPr>
          <p:nvPr/>
        </p:nvSpPr>
        <p:spPr bwMode="auto">
          <a:xfrm>
            <a:off x="7283301" y="1332061"/>
            <a:ext cx="762000" cy="609600"/>
          </a:xfrm>
          <a:custGeom>
            <a:avLst/>
            <a:gdLst>
              <a:gd name="T0" fmla="*/ 2147483647 w 480"/>
              <a:gd name="T1" fmla="*/ 0 h 384"/>
              <a:gd name="T2" fmla="*/ 2147483647 w 480"/>
              <a:gd name="T3" fmla="*/ 2147483647 h 384"/>
              <a:gd name="T4" fmla="*/ 2147483647 w 480"/>
              <a:gd name="T5" fmla="*/ 2147483647 h 384"/>
              <a:gd name="T6" fmla="*/ 2147483647 w 480"/>
              <a:gd name="T7" fmla="*/ 2147483647 h 384"/>
              <a:gd name="T8" fmla="*/ 0 w 480"/>
              <a:gd name="T9" fmla="*/ 2147483647 h 384"/>
              <a:gd name="T10" fmla="*/ 2147483647 w 480"/>
              <a:gd name="T11" fmla="*/ 0 h 384"/>
              <a:gd name="T12" fmla="*/ 2147483647 w 480"/>
              <a:gd name="T13" fmla="*/ 0 h 3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80"/>
              <a:gd name="T22" fmla="*/ 0 h 384"/>
              <a:gd name="T23" fmla="*/ 480 w 480"/>
              <a:gd name="T24" fmla="*/ 384 h 38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80" h="384">
                <a:moveTo>
                  <a:pt x="288" y="0"/>
                </a:moveTo>
                <a:lnTo>
                  <a:pt x="240" y="192"/>
                </a:lnTo>
                <a:lnTo>
                  <a:pt x="480" y="144"/>
                </a:lnTo>
                <a:lnTo>
                  <a:pt x="384" y="384"/>
                </a:lnTo>
                <a:lnTo>
                  <a:pt x="0" y="336"/>
                </a:lnTo>
                <a:lnTo>
                  <a:pt x="96" y="0"/>
                </a:lnTo>
                <a:lnTo>
                  <a:pt x="288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42"/>
          <p:cNvSpPr>
            <a:spLocks/>
          </p:cNvSpPr>
          <p:nvPr/>
        </p:nvSpPr>
        <p:spPr bwMode="auto">
          <a:xfrm>
            <a:off x="7054701" y="1789261"/>
            <a:ext cx="990600" cy="762000"/>
          </a:xfrm>
          <a:custGeom>
            <a:avLst/>
            <a:gdLst>
              <a:gd name="T0" fmla="*/ 2147483647 w 624"/>
              <a:gd name="T1" fmla="*/ 2147483647 h 480"/>
              <a:gd name="T2" fmla="*/ 2147483647 w 624"/>
              <a:gd name="T3" fmla="*/ 2147483647 h 480"/>
              <a:gd name="T4" fmla="*/ 2147483647 w 624"/>
              <a:gd name="T5" fmla="*/ 0 h 480"/>
              <a:gd name="T6" fmla="*/ 0 w 624"/>
              <a:gd name="T7" fmla="*/ 2147483647 h 480"/>
              <a:gd name="T8" fmla="*/ 0 w 624"/>
              <a:gd name="T9" fmla="*/ 2147483647 h 480"/>
              <a:gd name="T10" fmla="*/ 2147483647 w 624"/>
              <a:gd name="T11" fmla="*/ 2147483647 h 480"/>
              <a:gd name="T12" fmla="*/ 2147483647 w 624"/>
              <a:gd name="T13" fmla="*/ 2147483647 h 48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624"/>
              <a:gd name="T22" fmla="*/ 0 h 480"/>
              <a:gd name="T23" fmla="*/ 624 w 624"/>
              <a:gd name="T24" fmla="*/ 480 h 48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624" h="480">
                <a:moveTo>
                  <a:pt x="624" y="192"/>
                </a:moveTo>
                <a:lnTo>
                  <a:pt x="240" y="240"/>
                </a:lnTo>
                <a:lnTo>
                  <a:pt x="336" y="0"/>
                </a:lnTo>
                <a:lnTo>
                  <a:pt x="0" y="144"/>
                </a:lnTo>
                <a:lnTo>
                  <a:pt x="0" y="480"/>
                </a:lnTo>
                <a:lnTo>
                  <a:pt x="480" y="480"/>
                </a:lnTo>
                <a:lnTo>
                  <a:pt x="624" y="1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29"/>
          <p:cNvSpPr>
            <a:spLocks noChangeShapeType="1"/>
          </p:cNvSpPr>
          <p:nvPr/>
        </p:nvSpPr>
        <p:spPr bwMode="auto">
          <a:xfrm flipV="1">
            <a:off x="6368901" y="2017861"/>
            <a:ext cx="2286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V="1">
            <a:off x="6445101" y="1484461"/>
            <a:ext cx="228600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28"/>
          <p:cNvSpPr>
            <a:spLocks noChangeShapeType="1"/>
          </p:cNvSpPr>
          <p:nvPr/>
        </p:nvSpPr>
        <p:spPr bwMode="auto">
          <a:xfrm flipV="1">
            <a:off x="7207101" y="1027261"/>
            <a:ext cx="685800" cy="1752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4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8742253"/>
              </p:ext>
            </p:extLst>
          </p:nvPr>
        </p:nvGraphicFramePr>
        <p:xfrm>
          <a:off x="8502501" y="1179661"/>
          <a:ext cx="220663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8" name="Equation" r:id="rId4" imgW="126890" imgH="190335" progId="Equation.DSMT4">
                  <p:embed/>
                </p:oleObj>
              </mc:Choice>
              <mc:Fallback>
                <p:oleObj name="Equation" r:id="rId4" imgW="126890" imgH="19033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501" y="1179661"/>
                        <a:ext cx="220663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229896"/>
              </p:ext>
            </p:extLst>
          </p:nvPr>
        </p:nvGraphicFramePr>
        <p:xfrm>
          <a:off x="8426301" y="1724174"/>
          <a:ext cx="22066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9" name="Equation" r:id="rId6" imgW="126725" imgH="177415" progId="Equation.DSMT4">
                  <p:embed/>
                </p:oleObj>
              </mc:Choice>
              <mc:Fallback>
                <p:oleObj name="Equation" r:id="rId6" imgW="126725" imgH="17741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6301" y="1724174"/>
                        <a:ext cx="220663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36"/>
          <p:cNvSpPr>
            <a:spLocks noChangeArrowheads="1"/>
          </p:cNvSpPr>
          <p:nvPr/>
        </p:nvSpPr>
        <p:spPr bwMode="auto">
          <a:xfrm>
            <a:off x="7664301" y="2398861"/>
            <a:ext cx="7604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i="1">
                <a:latin typeface="Arial" panose="020B0604020202020204" pitchFamily="34" charset="0"/>
              </a:rPr>
              <a:t>j ‖ k</a:t>
            </a:r>
            <a:r>
              <a:rPr lang="en-US" altLang="en-US" sz="1800"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058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228600" y="228600"/>
            <a:ext cx="8610600" cy="2895600"/>
            <a:chOff x="240" y="2256"/>
            <a:chExt cx="5424" cy="1824"/>
          </a:xfrm>
        </p:grpSpPr>
        <p:sp>
          <p:nvSpPr>
            <p:cNvPr id="8213" name="Rectangle 45"/>
            <p:cNvSpPr>
              <a:spLocks noChangeArrowheads="1"/>
            </p:cNvSpPr>
            <p:nvPr/>
          </p:nvSpPr>
          <p:spPr bwMode="auto">
            <a:xfrm>
              <a:off x="240" y="2256"/>
              <a:ext cx="5280" cy="336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214" name="Text Box 46"/>
            <p:cNvSpPr txBox="1">
              <a:spLocks noChangeArrowheads="1"/>
            </p:cNvSpPr>
            <p:nvPr/>
          </p:nvSpPr>
          <p:spPr bwMode="auto">
            <a:xfrm>
              <a:off x="240" y="2284"/>
              <a:ext cx="54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ALTERNATE INTERIOR ANGLES CONVERSE THEOREM</a:t>
              </a:r>
            </a:p>
          </p:txBody>
        </p:sp>
        <p:sp>
          <p:nvSpPr>
            <p:cNvPr id="8215" name="Rectangle 47"/>
            <p:cNvSpPr>
              <a:spLocks noChangeArrowheads="1"/>
            </p:cNvSpPr>
            <p:nvPr/>
          </p:nvSpPr>
          <p:spPr bwMode="auto">
            <a:xfrm>
              <a:off x="240" y="2592"/>
              <a:ext cx="5280" cy="14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216" name="Text Box 48"/>
            <p:cNvSpPr txBox="1">
              <a:spLocks noChangeArrowheads="1"/>
            </p:cNvSpPr>
            <p:nvPr/>
          </p:nvSpPr>
          <p:spPr bwMode="auto">
            <a:xfrm>
              <a:off x="288" y="2688"/>
              <a:ext cx="3744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Arial" panose="020B0604020202020204" pitchFamily="34" charset="0"/>
                </a:rPr>
                <a:t>If two lines are cut by a transversal so that alternate interior angles are congruent, then the lines are parallel.</a:t>
              </a:r>
            </a:p>
          </p:txBody>
        </p:sp>
        <p:sp>
          <p:nvSpPr>
            <p:cNvPr id="8217" name="Oval 51"/>
            <p:cNvSpPr>
              <a:spLocks noChangeArrowheads="1"/>
            </p:cNvSpPr>
            <p:nvPr/>
          </p:nvSpPr>
          <p:spPr bwMode="auto">
            <a:xfrm>
              <a:off x="4464" y="3264"/>
              <a:ext cx="288" cy="288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8218" name="Oval 52"/>
            <p:cNvSpPr>
              <a:spLocks noChangeArrowheads="1"/>
            </p:cNvSpPr>
            <p:nvPr/>
          </p:nvSpPr>
          <p:spPr bwMode="auto">
            <a:xfrm>
              <a:off x="4800" y="2880"/>
              <a:ext cx="288" cy="288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graphicFrame>
          <p:nvGraphicFramePr>
            <p:cNvPr id="8219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1210037"/>
                </p:ext>
              </p:extLst>
            </p:nvPr>
          </p:nvGraphicFramePr>
          <p:xfrm>
            <a:off x="5280" y="2784"/>
            <a:ext cx="139" cy="2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08" name="Equation" r:id="rId4" imgW="126890" imgH="190335" progId="Equation.DSMT4">
                    <p:embed/>
                  </p:oleObj>
                </mc:Choice>
                <mc:Fallback>
                  <p:oleObj name="Equation" r:id="rId4" imgW="126890" imgH="19033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2784"/>
                          <a:ext cx="139" cy="2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20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50809625"/>
                </p:ext>
              </p:extLst>
            </p:nvPr>
          </p:nvGraphicFramePr>
          <p:xfrm>
            <a:off x="5280" y="3216"/>
            <a:ext cx="139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09" name="Equation" r:id="rId6" imgW="126725" imgH="177415" progId="Equation.DSMT4">
                    <p:embed/>
                  </p:oleObj>
                </mc:Choice>
                <mc:Fallback>
                  <p:oleObj name="Equation" r:id="rId6" imgW="126725" imgH="17741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0" y="3216"/>
                          <a:ext cx="139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21" name="Text Box 62"/>
            <p:cNvSpPr txBox="1">
              <a:spLocks noChangeArrowheads="1"/>
            </p:cNvSpPr>
            <p:nvPr/>
          </p:nvSpPr>
          <p:spPr bwMode="auto">
            <a:xfrm>
              <a:off x="3894" y="3774"/>
              <a:ext cx="163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If               , then </a:t>
              </a:r>
              <a:r>
                <a:rPr lang="en-US" altLang="en-US" sz="1800" b="1" i="1" dirty="0">
                  <a:latin typeface="Arial" panose="020B0604020202020204" pitchFamily="34" charset="0"/>
                </a:rPr>
                <a:t>j ‖ k</a:t>
              </a:r>
              <a:endParaRPr lang="en-US" altLang="en-US" sz="1800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8222" name="Object 8"/>
            <p:cNvGraphicFramePr>
              <a:graphicFrameLocks noChangeAspect="1"/>
            </p:cNvGraphicFramePr>
            <p:nvPr/>
          </p:nvGraphicFramePr>
          <p:xfrm>
            <a:off x="4032" y="3789"/>
            <a:ext cx="598" cy="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0" name="Equation" r:id="rId8" imgW="545626" imgH="177646" progId="Equation.DSMT4">
                    <p:embed/>
                  </p:oleObj>
                </mc:Choice>
                <mc:Fallback>
                  <p:oleObj name="Equation" r:id="rId8" imgW="545626" imgH="177646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2" y="3789"/>
                          <a:ext cx="598" cy="1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23" name="Freeform 65"/>
            <p:cNvSpPr>
              <a:spLocks/>
            </p:cNvSpPr>
            <p:nvPr/>
          </p:nvSpPr>
          <p:spPr bwMode="auto">
            <a:xfrm>
              <a:off x="4416" y="3216"/>
              <a:ext cx="480" cy="384"/>
            </a:xfrm>
            <a:custGeom>
              <a:avLst/>
              <a:gdLst>
                <a:gd name="T0" fmla="*/ 480 w 480"/>
                <a:gd name="T1" fmla="*/ 192 h 384"/>
                <a:gd name="T2" fmla="*/ 192 w 480"/>
                <a:gd name="T3" fmla="*/ 192 h 384"/>
                <a:gd name="T4" fmla="*/ 336 w 480"/>
                <a:gd name="T5" fmla="*/ 0 h 384"/>
                <a:gd name="T6" fmla="*/ 48 w 480"/>
                <a:gd name="T7" fmla="*/ 0 h 384"/>
                <a:gd name="T8" fmla="*/ 0 w 480"/>
                <a:gd name="T9" fmla="*/ 336 h 384"/>
                <a:gd name="T10" fmla="*/ 288 w 480"/>
                <a:gd name="T11" fmla="*/ 384 h 384"/>
                <a:gd name="T12" fmla="*/ 480 w 480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0"/>
                <a:gd name="T22" fmla="*/ 0 h 384"/>
                <a:gd name="T23" fmla="*/ 480 w 480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0" h="384">
                  <a:moveTo>
                    <a:pt x="480" y="192"/>
                  </a:moveTo>
                  <a:lnTo>
                    <a:pt x="192" y="192"/>
                  </a:lnTo>
                  <a:lnTo>
                    <a:pt x="336" y="0"/>
                  </a:lnTo>
                  <a:lnTo>
                    <a:pt x="48" y="0"/>
                  </a:lnTo>
                  <a:lnTo>
                    <a:pt x="0" y="336"/>
                  </a:lnTo>
                  <a:lnTo>
                    <a:pt x="288" y="384"/>
                  </a:lnTo>
                  <a:lnTo>
                    <a:pt x="480" y="1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4" name="Freeform 68"/>
            <p:cNvSpPr>
              <a:spLocks/>
            </p:cNvSpPr>
            <p:nvPr/>
          </p:nvSpPr>
          <p:spPr bwMode="auto">
            <a:xfrm>
              <a:off x="4704" y="2736"/>
              <a:ext cx="432" cy="528"/>
            </a:xfrm>
            <a:custGeom>
              <a:avLst/>
              <a:gdLst>
                <a:gd name="T0" fmla="*/ 0 w 432"/>
                <a:gd name="T1" fmla="*/ 288 h 528"/>
                <a:gd name="T2" fmla="*/ 240 w 432"/>
                <a:gd name="T3" fmla="*/ 288 h 528"/>
                <a:gd name="T4" fmla="*/ 48 w 432"/>
                <a:gd name="T5" fmla="*/ 528 h 528"/>
                <a:gd name="T6" fmla="*/ 432 w 432"/>
                <a:gd name="T7" fmla="*/ 432 h 528"/>
                <a:gd name="T8" fmla="*/ 384 w 432"/>
                <a:gd name="T9" fmla="*/ 0 h 528"/>
                <a:gd name="T10" fmla="*/ 96 w 432"/>
                <a:gd name="T11" fmla="*/ 96 h 528"/>
                <a:gd name="T12" fmla="*/ 0 w 432"/>
                <a:gd name="T13" fmla="*/ 288 h 5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32"/>
                <a:gd name="T22" fmla="*/ 0 h 528"/>
                <a:gd name="T23" fmla="*/ 432 w 432"/>
                <a:gd name="T24" fmla="*/ 528 h 52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32" h="528">
                  <a:moveTo>
                    <a:pt x="0" y="288"/>
                  </a:moveTo>
                  <a:lnTo>
                    <a:pt x="240" y="288"/>
                  </a:lnTo>
                  <a:lnTo>
                    <a:pt x="48" y="528"/>
                  </a:lnTo>
                  <a:lnTo>
                    <a:pt x="432" y="432"/>
                  </a:lnTo>
                  <a:lnTo>
                    <a:pt x="384" y="0"/>
                  </a:lnTo>
                  <a:lnTo>
                    <a:pt x="96" y="96"/>
                  </a:lnTo>
                  <a:lnTo>
                    <a:pt x="0" y="28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5" name="Line 55"/>
            <p:cNvSpPr>
              <a:spLocks noChangeShapeType="1"/>
            </p:cNvSpPr>
            <p:nvPr/>
          </p:nvSpPr>
          <p:spPr bwMode="auto">
            <a:xfrm flipV="1">
              <a:off x="4032" y="3408"/>
              <a:ext cx="13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6" name="Line 56"/>
            <p:cNvSpPr>
              <a:spLocks noChangeShapeType="1"/>
            </p:cNvSpPr>
            <p:nvPr/>
          </p:nvSpPr>
          <p:spPr bwMode="auto">
            <a:xfrm flipV="1">
              <a:off x="4032" y="3024"/>
              <a:ext cx="13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Line 57"/>
            <p:cNvSpPr>
              <a:spLocks noChangeShapeType="1"/>
            </p:cNvSpPr>
            <p:nvPr/>
          </p:nvSpPr>
          <p:spPr bwMode="auto">
            <a:xfrm flipV="1">
              <a:off x="4320" y="2736"/>
              <a:ext cx="864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8" name="Text Box 69"/>
            <p:cNvSpPr txBox="1">
              <a:spLocks noChangeArrowheads="1"/>
            </p:cNvSpPr>
            <p:nvPr/>
          </p:nvSpPr>
          <p:spPr bwMode="auto">
            <a:xfrm>
              <a:off x="4704" y="316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8229" name="Text Box 70"/>
            <p:cNvSpPr txBox="1">
              <a:spLocks noChangeArrowheads="1"/>
            </p:cNvSpPr>
            <p:nvPr/>
          </p:nvSpPr>
          <p:spPr bwMode="auto">
            <a:xfrm>
              <a:off x="4608" y="2976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b="1">
                  <a:solidFill>
                    <a:srgbClr val="FF0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65045" y="3529053"/>
            <a:ext cx="8458200" cy="2590800"/>
            <a:chOff x="265045" y="3529053"/>
            <a:chExt cx="8458200" cy="2590800"/>
          </a:xfrm>
        </p:grpSpPr>
        <p:sp>
          <p:nvSpPr>
            <p:cNvPr id="78" name="Rectangle 2"/>
            <p:cNvSpPr>
              <a:spLocks noChangeArrowheads="1"/>
            </p:cNvSpPr>
            <p:nvPr/>
          </p:nvSpPr>
          <p:spPr bwMode="auto">
            <a:xfrm>
              <a:off x="265045" y="3529053"/>
              <a:ext cx="8382000" cy="533400"/>
            </a:xfrm>
            <a:prstGeom prst="rect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9" name="Text Box 3"/>
            <p:cNvSpPr txBox="1">
              <a:spLocks noChangeArrowheads="1"/>
            </p:cNvSpPr>
            <p:nvPr/>
          </p:nvSpPr>
          <p:spPr bwMode="auto">
            <a:xfrm>
              <a:off x="341245" y="3529053"/>
              <a:ext cx="838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ALTERNATE </a:t>
              </a:r>
              <a:r>
                <a:rPr lang="en-US" alt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EXTERIOR </a:t>
              </a:r>
              <a:r>
                <a:rPr lang="en-US" altLang="en-US" sz="24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ANGLES </a:t>
              </a:r>
              <a:r>
                <a:rPr lang="en-US" alt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</a:rPr>
                <a:t>CONVERSE THEOREM</a:t>
              </a:r>
              <a:endParaRPr lang="en-US" altLang="en-US" sz="24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80" name="Rectangle 4"/>
            <p:cNvSpPr>
              <a:spLocks noChangeArrowheads="1"/>
            </p:cNvSpPr>
            <p:nvPr/>
          </p:nvSpPr>
          <p:spPr bwMode="auto">
            <a:xfrm>
              <a:off x="265045" y="4062453"/>
              <a:ext cx="8382000" cy="2057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1" name="Line 7"/>
            <p:cNvSpPr>
              <a:spLocks noChangeShapeType="1"/>
            </p:cNvSpPr>
            <p:nvPr/>
          </p:nvSpPr>
          <p:spPr bwMode="auto">
            <a:xfrm>
              <a:off x="6132445" y="4672053"/>
              <a:ext cx="2057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82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30679829"/>
                </p:ext>
              </p:extLst>
            </p:nvPr>
          </p:nvGraphicFramePr>
          <p:xfrm>
            <a:off x="6114189" y="5715000"/>
            <a:ext cx="950912" cy="307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1" name="Equation" r:id="rId10" imgW="545760" imgH="177480" progId="Equation.DSMT4">
                    <p:embed/>
                  </p:oleObj>
                </mc:Choice>
                <mc:Fallback>
                  <p:oleObj name="Equation" r:id="rId10" imgW="545760" imgH="1774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4189" y="5715000"/>
                          <a:ext cx="950912" cy="307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" name="Text Box 12"/>
            <p:cNvSpPr txBox="1">
              <a:spLocks noChangeArrowheads="1"/>
            </p:cNvSpPr>
            <p:nvPr/>
          </p:nvSpPr>
          <p:spPr bwMode="auto">
            <a:xfrm>
              <a:off x="7116740" y="4254705"/>
              <a:ext cx="381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smtClean="0">
                  <a:solidFill>
                    <a:srgbClr val="FF0000"/>
                  </a:solidFill>
                </a:rPr>
                <a:t>1</a:t>
              </a:r>
              <a:endParaRPr lang="en-US" alt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84" name="Text Box 13"/>
            <p:cNvSpPr txBox="1">
              <a:spLocks noChangeArrowheads="1"/>
            </p:cNvSpPr>
            <p:nvPr/>
          </p:nvSpPr>
          <p:spPr bwMode="auto">
            <a:xfrm>
              <a:off x="6858000" y="5241925"/>
              <a:ext cx="3810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smtClean="0">
                  <a:solidFill>
                    <a:srgbClr val="FF0000"/>
                  </a:solidFill>
                </a:rPr>
                <a:t>8</a:t>
              </a:r>
              <a:endParaRPr lang="en-US" alt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85" name="Text Box 17"/>
            <p:cNvSpPr txBox="1">
              <a:spLocks noChangeArrowheads="1"/>
            </p:cNvSpPr>
            <p:nvPr/>
          </p:nvSpPr>
          <p:spPr bwMode="auto">
            <a:xfrm>
              <a:off x="341245" y="4214853"/>
              <a:ext cx="5257800" cy="1815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>
                  <a:latin typeface="Arial" panose="020B0604020202020204" pitchFamily="34" charset="0"/>
                </a:rPr>
                <a:t>If two lines are cut by a transversal so that alternate </a:t>
              </a:r>
              <a:r>
                <a:rPr lang="en-US" altLang="en-US" sz="2800" dirty="0" smtClean="0">
                  <a:latin typeface="Arial" panose="020B0604020202020204" pitchFamily="34" charset="0"/>
                </a:rPr>
                <a:t>exterior </a:t>
              </a:r>
              <a:r>
                <a:rPr lang="en-US" altLang="en-US" sz="2800" dirty="0">
                  <a:latin typeface="Arial" panose="020B0604020202020204" pitchFamily="34" charset="0"/>
                </a:rPr>
                <a:t>angles are congruent, then the lines are parallel.</a:t>
              </a:r>
            </a:p>
          </p:txBody>
        </p:sp>
        <p:sp>
          <p:nvSpPr>
            <p:cNvPr id="86" name="Line 28"/>
            <p:cNvSpPr>
              <a:spLocks noChangeShapeType="1"/>
            </p:cNvSpPr>
            <p:nvPr/>
          </p:nvSpPr>
          <p:spPr bwMode="auto">
            <a:xfrm>
              <a:off x="6132445" y="5281653"/>
              <a:ext cx="2057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29"/>
            <p:cNvSpPr>
              <a:spLocks noChangeShapeType="1"/>
            </p:cNvSpPr>
            <p:nvPr/>
          </p:nvSpPr>
          <p:spPr bwMode="auto">
            <a:xfrm flipV="1">
              <a:off x="6513445" y="4367253"/>
              <a:ext cx="1143000" cy="1295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30"/>
            <p:cNvSpPr>
              <a:spLocks noChangeShapeType="1"/>
            </p:cNvSpPr>
            <p:nvPr/>
          </p:nvSpPr>
          <p:spPr bwMode="auto">
            <a:xfrm>
              <a:off x="6208645" y="5281653"/>
              <a:ext cx="381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Line 31"/>
            <p:cNvSpPr>
              <a:spLocks noChangeShapeType="1"/>
            </p:cNvSpPr>
            <p:nvPr/>
          </p:nvSpPr>
          <p:spPr bwMode="auto">
            <a:xfrm>
              <a:off x="6284845" y="4672053"/>
              <a:ext cx="3810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" name="Arc 2"/>
            <p:cNvSpPr/>
            <p:nvPr/>
          </p:nvSpPr>
          <p:spPr>
            <a:xfrm flipH="1">
              <a:off x="7268691" y="4565273"/>
              <a:ext cx="388856" cy="213559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Arc 89"/>
            <p:cNvSpPr/>
            <p:nvPr/>
          </p:nvSpPr>
          <p:spPr>
            <a:xfrm rot="10800000" flipH="1">
              <a:off x="6564451" y="5174873"/>
              <a:ext cx="388856" cy="213559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 Box 62"/>
            <p:cNvSpPr txBox="1">
              <a:spLocks noChangeArrowheads="1"/>
            </p:cNvSpPr>
            <p:nvPr/>
          </p:nvSpPr>
          <p:spPr bwMode="auto">
            <a:xfrm>
              <a:off x="5886086" y="5701668"/>
              <a:ext cx="25908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If               , then </a:t>
              </a:r>
              <a:r>
                <a:rPr lang="en-US" altLang="en-US" sz="1800" b="1" i="1" dirty="0">
                  <a:latin typeface="Arial" panose="020B0604020202020204" pitchFamily="34" charset="0"/>
                </a:rPr>
                <a:t>j ‖ k</a:t>
              </a:r>
              <a:endParaRPr lang="en-US" altLang="en-US" sz="1800" dirty="0">
                <a:latin typeface="Arial" panose="020B0604020202020204" pitchFamily="34" charset="0"/>
              </a:endParaRPr>
            </a:p>
          </p:txBody>
        </p:sp>
        <p:graphicFrame>
          <p:nvGraphicFramePr>
            <p:cNvPr id="92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35457526"/>
                </p:ext>
              </p:extLst>
            </p:nvPr>
          </p:nvGraphicFramePr>
          <p:xfrm>
            <a:off x="8079513" y="4282022"/>
            <a:ext cx="220663" cy="3317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2" name="Equation" r:id="rId12" imgW="126890" imgH="190335" progId="Equation.DSMT4">
                    <p:embed/>
                  </p:oleObj>
                </mc:Choice>
                <mc:Fallback>
                  <p:oleObj name="Equation" r:id="rId12" imgW="126890" imgH="19033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79513" y="4282022"/>
                          <a:ext cx="220663" cy="3317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67658533"/>
                </p:ext>
              </p:extLst>
            </p:nvPr>
          </p:nvGraphicFramePr>
          <p:xfrm>
            <a:off x="8079513" y="4967822"/>
            <a:ext cx="220663" cy="3095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13" name="Equation" r:id="rId13" imgW="126725" imgH="177415" progId="Equation.DSMT4">
                    <p:embed/>
                  </p:oleObj>
                </mc:Choice>
                <mc:Fallback>
                  <p:oleObj name="Equation" r:id="rId13" imgW="126725" imgH="177415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79513" y="4967822"/>
                          <a:ext cx="220663" cy="3095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70202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381000" y="228600"/>
            <a:ext cx="2133600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81000" y="2286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  <a:latin typeface="Arial" panose="020B0604020202020204" pitchFamily="34" charset="0"/>
              </a:rPr>
              <a:t>EXAMPLE 1</a:t>
            </a:r>
          </a:p>
        </p:txBody>
      </p:sp>
      <p:sp>
        <p:nvSpPr>
          <p:cNvPr id="12292" name="Line 5"/>
          <p:cNvSpPr>
            <a:spLocks noChangeShapeType="1"/>
          </p:cNvSpPr>
          <p:nvPr/>
        </p:nvSpPr>
        <p:spPr bwMode="auto">
          <a:xfrm>
            <a:off x="2819400" y="838200"/>
            <a:ext cx="6172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12"/>
          <p:cNvSpPr txBox="1">
            <a:spLocks noChangeArrowheads="1"/>
          </p:cNvSpPr>
          <p:nvPr/>
        </p:nvSpPr>
        <p:spPr bwMode="auto">
          <a:xfrm>
            <a:off x="381000" y="914400"/>
            <a:ext cx="3962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Find the value of </a:t>
            </a:r>
            <a:r>
              <a:rPr lang="en-US" altLang="en-US" sz="2800" i="1">
                <a:latin typeface="Arial" panose="020B0604020202020204" pitchFamily="34" charset="0"/>
              </a:rPr>
              <a:t>x</a:t>
            </a:r>
            <a:r>
              <a:rPr lang="en-US" altLang="en-US" sz="2800">
                <a:latin typeface="Arial" panose="020B0604020202020204" pitchFamily="34" charset="0"/>
              </a:rPr>
              <a:t> that make </a:t>
            </a:r>
            <a:r>
              <a:rPr lang="en-US" altLang="en-US" sz="2800" i="1">
                <a:latin typeface="Arial" panose="020B0604020202020204" pitchFamily="34" charset="0"/>
              </a:rPr>
              <a:t>m</a:t>
            </a:r>
            <a:r>
              <a:rPr lang="en-US" altLang="en-US" sz="2800">
                <a:latin typeface="Arial" panose="020B0604020202020204" pitchFamily="34" charset="0"/>
              </a:rPr>
              <a:t> || </a:t>
            </a:r>
            <a:r>
              <a:rPr lang="en-US" altLang="en-US" sz="2800" i="1">
                <a:latin typeface="Arial" panose="020B0604020202020204" pitchFamily="34" charset="0"/>
              </a:rPr>
              <a:t>n</a:t>
            </a:r>
            <a:r>
              <a:rPr lang="en-US" altLang="en-US" sz="2800">
                <a:latin typeface="Arial" panose="020B0604020202020204" pitchFamily="34" charset="0"/>
              </a:rPr>
              <a:t>.  </a:t>
            </a:r>
          </a:p>
        </p:txBody>
      </p:sp>
      <p:sp>
        <p:nvSpPr>
          <p:cNvPr id="12294" name="Line 16"/>
          <p:cNvSpPr>
            <a:spLocks noChangeShapeType="1"/>
          </p:cNvSpPr>
          <p:nvPr/>
        </p:nvSpPr>
        <p:spPr bwMode="auto">
          <a:xfrm flipH="1">
            <a:off x="5791200" y="9906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5" name="Line 17"/>
          <p:cNvSpPr>
            <a:spLocks noChangeShapeType="1"/>
          </p:cNvSpPr>
          <p:nvPr/>
        </p:nvSpPr>
        <p:spPr bwMode="auto">
          <a:xfrm flipV="1">
            <a:off x="7543800" y="990600"/>
            <a:ext cx="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6" name="Line 18"/>
          <p:cNvSpPr>
            <a:spLocks noChangeShapeType="1"/>
          </p:cNvSpPr>
          <p:nvPr/>
        </p:nvSpPr>
        <p:spPr bwMode="auto">
          <a:xfrm flipV="1">
            <a:off x="5334000" y="1371600"/>
            <a:ext cx="28194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Text Box 42"/>
          <p:cNvSpPr txBox="1">
            <a:spLocks noChangeArrowheads="1"/>
          </p:cNvSpPr>
          <p:nvPr/>
        </p:nvSpPr>
        <p:spPr bwMode="auto">
          <a:xfrm>
            <a:off x="4038600" y="3352800"/>
            <a:ext cx="426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Arial" panose="020B0604020202020204" pitchFamily="34" charset="0"/>
              </a:rPr>
              <a:t>Alt. Int. Angles Converse</a:t>
            </a:r>
          </a:p>
        </p:txBody>
      </p:sp>
      <p:sp>
        <p:nvSpPr>
          <p:cNvPr id="12298" name="Text Box 62"/>
          <p:cNvSpPr txBox="1">
            <a:spLocks noChangeArrowheads="1"/>
          </p:cNvSpPr>
          <p:nvPr/>
        </p:nvSpPr>
        <p:spPr bwMode="auto">
          <a:xfrm>
            <a:off x="5791200" y="838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m</a:t>
            </a:r>
          </a:p>
        </p:txBody>
      </p:sp>
      <p:sp>
        <p:nvSpPr>
          <p:cNvPr id="12299" name="Text Box 63"/>
          <p:cNvSpPr txBox="1">
            <a:spLocks noChangeArrowheads="1"/>
          </p:cNvSpPr>
          <p:nvPr/>
        </p:nvSpPr>
        <p:spPr bwMode="auto">
          <a:xfrm>
            <a:off x="7543800" y="838200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</a:p>
        </p:txBody>
      </p:sp>
      <p:graphicFrame>
        <p:nvGraphicFramePr>
          <p:cNvPr id="12300" name="Object 2"/>
          <p:cNvGraphicFramePr>
            <a:graphicFrameLocks noChangeAspect="1"/>
          </p:cNvGraphicFramePr>
          <p:nvPr/>
        </p:nvGraphicFramePr>
        <p:xfrm>
          <a:off x="5791200" y="1600200"/>
          <a:ext cx="10668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72" name="Equation" r:id="rId4" imgW="583947" imgH="253890" progId="Equation.DSMT4">
                  <p:embed/>
                </p:oleObj>
              </mc:Choice>
              <mc:Fallback>
                <p:oleObj name="Equation" r:id="rId4" imgW="583947" imgH="253890" progId="Equation.DSMT4">
                  <p:embed/>
                  <p:pic>
                    <p:nvPicPr>
                      <p:cNvPr id="1230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600200"/>
                        <a:ext cx="10668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3"/>
          <p:cNvGraphicFramePr>
            <a:graphicFrameLocks noChangeAspect="1"/>
          </p:cNvGraphicFramePr>
          <p:nvPr/>
        </p:nvGraphicFramePr>
        <p:xfrm>
          <a:off x="6526213" y="2020888"/>
          <a:ext cx="10668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73" name="Equation" r:id="rId6" imgW="583947" imgH="253890" progId="Equation.DSMT4">
                  <p:embed/>
                </p:oleObj>
              </mc:Choice>
              <mc:Fallback>
                <p:oleObj name="Equation" r:id="rId6" imgW="583947" imgH="253890" progId="Equation.DSMT4">
                  <p:embed/>
                  <p:pic>
                    <p:nvPicPr>
                      <p:cNvPr id="1230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6213" y="2020888"/>
                        <a:ext cx="10668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98" name="Object 4"/>
          <p:cNvGraphicFramePr>
            <a:graphicFrameLocks noChangeAspect="1"/>
          </p:cNvGraphicFramePr>
          <p:nvPr/>
        </p:nvGraphicFramePr>
        <p:xfrm>
          <a:off x="609600" y="3352800"/>
          <a:ext cx="28194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74" name="Equation" r:id="rId8" imgW="888614" imgH="177723" progId="Equation.DSMT4">
                  <p:embed/>
                </p:oleObj>
              </mc:Choice>
              <mc:Fallback>
                <p:oleObj name="Equation" r:id="rId8" imgW="888614" imgH="177723" progId="Equation.DSMT4">
                  <p:embed/>
                  <p:pic>
                    <p:nvPicPr>
                      <p:cNvPr id="440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352800"/>
                        <a:ext cx="28194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77"/>
          <p:cNvGrpSpPr>
            <a:grpSpLocks/>
          </p:cNvGrpSpPr>
          <p:nvPr/>
        </p:nvGrpSpPr>
        <p:grpSpPr bwMode="auto">
          <a:xfrm>
            <a:off x="381000" y="3810000"/>
            <a:ext cx="2971800" cy="1020763"/>
            <a:chOff x="192" y="2448"/>
            <a:chExt cx="1872" cy="643"/>
          </a:xfrm>
        </p:grpSpPr>
        <p:graphicFrame>
          <p:nvGraphicFramePr>
            <p:cNvPr id="12310" name="Object 8"/>
            <p:cNvGraphicFramePr>
              <a:graphicFrameLocks noChangeAspect="1"/>
            </p:cNvGraphicFramePr>
            <p:nvPr/>
          </p:nvGraphicFramePr>
          <p:xfrm>
            <a:off x="192" y="2448"/>
            <a:ext cx="508" cy="3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75" name="Equation" r:id="rId10" imgW="291847" imgH="177646" progId="Equation.DSMT4">
                    <p:embed/>
                  </p:oleObj>
                </mc:Choice>
                <mc:Fallback>
                  <p:oleObj name="Equation" r:id="rId10" imgW="291847" imgH="177646" progId="Equation.DSMT4">
                    <p:embed/>
                    <p:pic>
                      <p:nvPicPr>
                        <p:cNvPr id="1231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" y="2448"/>
                          <a:ext cx="508" cy="3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11" name="Object 9"/>
            <p:cNvGraphicFramePr>
              <a:graphicFrameLocks noChangeAspect="1"/>
            </p:cNvGraphicFramePr>
            <p:nvPr/>
          </p:nvGraphicFramePr>
          <p:xfrm>
            <a:off x="1200" y="2448"/>
            <a:ext cx="508" cy="3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76" name="Equation" r:id="rId12" imgW="291847" imgH="177646" progId="Equation.DSMT4">
                    <p:embed/>
                  </p:oleObj>
                </mc:Choice>
                <mc:Fallback>
                  <p:oleObj name="Equation" r:id="rId12" imgW="291847" imgH="177646" progId="Equation.DSMT4">
                    <p:embed/>
                    <p:pic>
                      <p:nvPicPr>
                        <p:cNvPr id="12311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2448"/>
                          <a:ext cx="508" cy="3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12" name="Line 69"/>
            <p:cNvSpPr>
              <a:spLocks noChangeShapeType="1"/>
            </p:cNvSpPr>
            <p:nvPr/>
          </p:nvSpPr>
          <p:spPr bwMode="auto">
            <a:xfrm>
              <a:off x="192" y="2736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13" name="Object 10"/>
            <p:cNvGraphicFramePr>
              <a:graphicFrameLocks noChangeAspect="1"/>
            </p:cNvGraphicFramePr>
            <p:nvPr/>
          </p:nvGraphicFramePr>
          <p:xfrm>
            <a:off x="912" y="2736"/>
            <a:ext cx="1066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77" name="Equation" r:id="rId13" imgW="532937" imgH="177646" progId="Equation.DSMT4">
                    <p:embed/>
                  </p:oleObj>
                </mc:Choice>
                <mc:Fallback>
                  <p:oleObj name="Equation" r:id="rId13" imgW="532937" imgH="177646" progId="Equation.DSMT4">
                    <p:embed/>
                    <p:pic>
                      <p:nvPicPr>
                        <p:cNvPr id="12313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2736"/>
                          <a:ext cx="1066" cy="3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78"/>
          <p:cNvGrpSpPr>
            <a:grpSpLocks/>
          </p:cNvGrpSpPr>
          <p:nvPr/>
        </p:nvGrpSpPr>
        <p:grpSpPr bwMode="auto">
          <a:xfrm>
            <a:off x="1143000" y="4724400"/>
            <a:ext cx="2057400" cy="1219200"/>
            <a:chOff x="672" y="3024"/>
            <a:chExt cx="1296" cy="768"/>
          </a:xfrm>
        </p:grpSpPr>
        <p:graphicFrame>
          <p:nvGraphicFramePr>
            <p:cNvPr id="12305" name="Object 5"/>
            <p:cNvGraphicFramePr>
              <a:graphicFrameLocks noChangeAspect="1"/>
            </p:cNvGraphicFramePr>
            <p:nvPr/>
          </p:nvGraphicFramePr>
          <p:xfrm>
            <a:off x="768" y="3024"/>
            <a:ext cx="353" cy="3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78" name="Equation" r:id="rId15" imgW="202936" imgH="177569" progId="Equation.DSMT4">
                    <p:embed/>
                  </p:oleObj>
                </mc:Choice>
                <mc:Fallback>
                  <p:oleObj name="Equation" r:id="rId15" imgW="202936" imgH="177569" progId="Equation.DSMT4">
                    <p:embed/>
                    <p:pic>
                      <p:nvPicPr>
                        <p:cNvPr id="12305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3024"/>
                          <a:ext cx="353" cy="3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06" name="Object 6"/>
            <p:cNvGraphicFramePr>
              <a:graphicFrameLocks noChangeAspect="1"/>
            </p:cNvGraphicFramePr>
            <p:nvPr/>
          </p:nvGraphicFramePr>
          <p:xfrm>
            <a:off x="1584" y="3024"/>
            <a:ext cx="353" cy="3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79" name="Equation" r:id="rId17" imgW="202936" imgH="177569" progId="Equation.DSMT4">
                    <p:embed/>
                  </p:oleObj>
                </mc:Choice>
                <mc:Fallback>
                  <p:oleObj name="Equation" r:id="rId17" imgW="202936" imgH="177569" progId="Equation.DSMT4">
                    <p:embed/>
                    <p:pic>
                      <p:nvPicPr>
                        <p:cNvPr id="12306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4" y="3024"/>
                          <a:ext cx="353" cy="3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7" name="Line 73"/>
            <p:cNvSpPr>
              <a:spLocks noChangeShapeType="1"/>
            </p:cNvSpPr>
            <p:nvPr/>
          </p:nvSpPr>
          <p:spPr bwMode="auto">
            <a:xfrm>
              <a:off x="672" y="3360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12308" name="Object 7"/>
            <p:cNvGraphicFramePr>
              <a:graphicFrameLocks noChangeAspect="1"/>
            </p:cNvGraphicFramePr>
            <p:nvPr/>
          </p:nvGraphicFramePr>
          <p:xfrm>
            <a:off x="864" y="3408"/>
            <a:ext cx="711" cy="3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880" name="Equation" r:id="rId18" imgW="355138" imgH="177569" progId="Equation.DSMT4">
                    <p:embed/>
                  </p:oleObj>
                </mc:Choice>
                <mc:Fallback>
                  <p:oleObj name="Equation" r:id="rId18" imgW="355138" imgH="177569" progId="Equation.DSMT4">
                    <p:embed/>
                    <p:pic>
                      <p:nvPicPr>
                        <p:cNvPr id="12308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3408"/>
                          <a:ext cx="711" cy="35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09" name="Rectangle 76"/>
            <p:cNvSpPr>
              <a:spLocks noChangeArrowheads="1"/>
            </p:cNvSpPr>
            <p:nvPr/>
          </p:nvSpPr>
          <p:spPr bwMode="auto">
            <a:xfrm>
              <a:off x="768" y="3408"/>
              <a:ext cx="864" cy="384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4252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4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7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3002</TotalTime>
  <Words>467</Words>
  <Application>Microsoft Office PowerPoint</Application>
  <PresentationFormat>On-screen Show (4:3)</PresentationFormat>
  <Paragraphs>110</Paragraphs>
  <Slides>14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Equation</vt:lpstr>
      <vt:lpstr>PowerPoint Presentation</vt:lpstr>
      <vt:lpstr>PowerPoint Presentation</vt:lpstr>
      <vt:lpstr>Conditional Statements</vt:lpstr>
      <vt:lpstr>Converse</vt:lpstr>
      <vt:lpstr> Write the converse of the conditional statement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14.3 key question:</vt:lpstr>
      <vt:lpstr>PowerPoint Presentation</vt:lpstr>
      <vt:lpstr>PowerPoint Presentation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EGUSD</cp:lastModifiedBy>
  <cp:revision>158</cp:revision>
  <dcterms:created xsi:type="dcterms:W3CDTF">2007-01-19T17:21:11Z</dcterms:created>
  <dcterms:modified xsi:type="dcterms:W3CDTF">2016-10-12T19:03:14Z</dcterms:modified>
</cp:coreProperties>
</file>