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33" r:id="rId2"/>
    <p:sldId id="335" r:id="rId3"/>
    <p:sldId id="379" r:id="rId4"/>
    <p:sldId id="381" r:id="rId5"/>
    <p:sldId id="382" r:id="rId6"/>
    <p:sldId id="383" r:id="rId7"/>
    <p:sldId id="364" r:id="rId8"/>
    <p:sldId id="396" r:id="rId9"/>
    <p:sldId id="371" r:id="rId10"/>
    <p:sldId id="372" r:id="rId11"/>
    <p:sldId id="386" r:id="rId12"/>
    <p:sldId id="387" r:id="rId13"/>
    <p:sldId id="373" r:id="rId14"/>
    <p:sldId id="370" r:id="rId15"/>
    <p:sldId id="374" r:id="rId16"/>
    <p:sldId id="375" r:id="rId17"/>
    <p:sldId id="389" r:id="rId18"/>
    <p:sldId id="388" r:id="rId19"/>
    <p:sldId id="390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FF9933"/>
    <a:srgbClr val="2C72D8"/>
    <a:srgbClr val="FF6699"/>
    <a:srgbClr val="FF93B7"/>
    <a:srgbClr val="660066"/>
    <a:srgbClr val="CCFFCC"/>
    <a:srgbClr val="0099FF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10" autoAdjust="0"/>
    <p:restoredTop sz="94660"/>
  </p:normalViewPr>
  <p:slideViewPr>
    <p:cSldViewPr>
      <p:cViewPr>
        <p:scale>
          <a:sx n="60" d="100"/>
          <a:sy n="60" d="100"/>
        </p:scale>
        <p:origin x="-3120" y="-10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8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2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12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9942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9751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8240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4147A21-FBC7-4944-AADC-77560ABD8D2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1386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2486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0923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7068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0670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014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449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129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797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538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483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591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014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33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35.png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7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gif"/><Relationship Id="rId11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24.wmf"/><Relationship Id="rId3" Type="http://schemas.openxmlformats.org/officeDocument/2006/relationships/notesSlide" Target="../notesSlides/notesSlide9.xml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27.png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81000" y="5604301"/>
            <a:ext cx="891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CASS: G-CO.10 </a:t>
            </a:r>
            <a:r>
              <a:rPr lang="en-US" sz="2400" dirty="0">
                <a:latin typeface="Calibri" panose="020F0502020204030204" pitchFamily="34" charset="0"/>
              </a:rPr>
              <a:t>Prove theorems about triangles. </a:t>
            </a:r>
            <a:r>
              <a:rPr lang="en-US" sz="2400" b="1" dirty="0" smtClean="0">
                <a:latin typeface="Calibri" panose="020F0502020204030204" pitchFamily="34" charset="0"/>
              </a:rPr>
              <a:t>MP.8 </a:t>
            </a:r>
            <a:r>
              <a:rPr lang="en-US" sz="2400" dirty="0">
                <a:latin typeface="Calibri" panose="020F0502020204030204" pitchFamily="34" charset="0"/>
              </a:rPr>
              <a:t>Patterns</a:t>
            </a: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</a:rPr>
              <a:t>Mod </a:t>
            </a:r>
            <a:r>
              <a:rPr lang="en-US" altLang="en-US" sz="8000" b="1" dirty="0" smtClean="0">
                <a:solidFill>
                  <a:srgbClr val="00B0F0"/>
                </a:solidFill>
                <a:latin typeface="Calibri" pitchFamily="34" charset="0"/>
              </a:rPr>
              <a:t>15.1:</a:t>
            </a:r>
            <a:endParaRPr lang="en-US" altLang="en-US" sz="8000" b="1" dirty="0">
              <a:solidFill>
                <a:srgbClr val="00B0F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B0F0"/>
                </a:solidFill>
                <a:latin typeface="Calibri" pitchFamily="34" charset="0"/>
              </a:rPr>
              <a:t>Interior and Exterior Angles</a:t>
            </a: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3665538"/>
            <a:ext cx="8458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</a:rPr>
              <a:t>Essential Question: </a:t>
            </a:r>
            <a:r>
              <a:rPr lang="en-US" sz="2400" dirty="0">
                <a:latin typeface="Calibri" panose="020F0502020204030204" pitchFamily="34" charset="0"/>
              </a:rPr>
              <a:t>What can you say about the interior and exterior angles of a triangle and other polygons?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43"/>
          <p:cNvSpPr>
            <a:spLocks noChangeArrowheads="1"/>
          </p:cNvSpPr>
          <p:nvPr/>
        </p:nvSpPr>
        <p:spPr bwMode="auto">
          <a:xfrm>
            <a:off x="51392" y="76200"/>
            <a:ext cx="23870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7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1B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0"/>
            <a:ext cx="8856689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549767"/>
              </p:ext>
            </p:extLst>
          </p:nvPr>
        </p:nvGraphicFramePr>
        <p:xfrm>
          <a:off x="685800" y="2359025"/>
          <a:ext cx="18827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34" name="Equation" r:id="rId5" imgW="710891" imgH="203112" progId="Equation.DSMT4">
                  <p:embed/>
                </p:oleObj>
              </mc:Choice>
              <mc:Fallback>
                <p:oleObj name="Equation" r:id="rId5" imgW="710891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359025"/>
                        <a:ext cx="188277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545645"/>
              </p:ext>
            </p:extLst>
          </p:nvPr>
        </p:nvGraphicFramePr>
        <p:xfrm>
          <a:off x="1171575" y="1733550"/>
          <a:ext cx="9080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35" name="Equation" r:id="rId7" imgW="342720" imgH="177480" progId="Equation.DSMT4">
                  <p:embed/>
                </p:oleObj>
              </mc:Choice>
              <mc:Fallback>
                <p:oleObj name="Equation" r:id="rId7" imgW="34272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1733550"/>
                        <a:ext cx="908050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763959"/>
              </p:ext>
            </p:extLst>
          </p:nvPr>
        </p:nvGraphicFramePr>
        <p:xfrm>
          <a:off x="701675" y="3051175"/>
          <a:ext cx="1849438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36" name="Equation" r:id="rId9" imgW="698400" imgH="203040" progId="Equation.DSMT4">
                  <p:embed/>
                </p:oleObj>
              </mc:Choice>
              <mc:Fallback>
                <p:oleObj name="Equation" r:id="rId9" imgW="69840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3051175"/>
                        <a:ext cx="1849438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699034"/>
              </p:ext>
            </p:extLst>
          </p:nvPr>
        </p:nvGraphicFramePr>
        <p:xfrm>
          <a:off x="969963" y="3743325"/>
          <a:ext cx="13112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37" name="Equation" r:id="rId11" imgW="495000" imgH="203040" progId="Equation.DSMT4">
                  <p:embed/>
                </p:oleObj>
              </mc:Choice>
              <mc:Fallback>
                <p:oleObj name="Equation" r:id="rId11" imgW="49500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3743325"/>
                        <a:ext cx="131127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065142"/>
              </p:ext>
            </p:extLst>
          </p:nvPr>
        </p:nvGraphicFramePr>
        <p:xfrm>
          <a:off x="1106488" y="4433888"/>
          <a:ext cx="10414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38" name="Equation" r:id="rId13" imgW="393480" imgH="177480" progId="Equation.DSMT4">
                  <p:embed/>
                </p:oleObj>
              </mc:Choice>
              <mc:Fallback>
                <p:oleObj name="Equation" r:id="rId13" imgW="39348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4433888"/>
                        <a:ext cx="1041400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916998"/>
              </p:ext>
            </p:extLst>
          </p:nvPr>
        </p:nvGraphicFramePr>
        <p:xfrm>
          <a:off x="4805363" y="2362200"/>
          <a:ext cx="23796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39" name="Equation" r:id="rId15" imgW="927000" imgH="177480" progId="Equation.DSMT4">
                  <p:embed/>
                </p:oleObj>
              </mc:Choice>
              <mc:Fallback>
                <p:oleObj name="Equation" r:id="rId15" imgW="92700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363" y="2362200"/>
                        <a:ext cx="237966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712193"/>
              </p:ext>
            </p:extLst>
          </p:nvPr>
        </p:nvGraphicFramePr>
        <p:xfrm>
          <a:off x="5007934" y="2962936"/>
          <a:ext cx="1270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40" name="Equation" r:id="rId17" imgW="495000" imgH="177480" progId="Equation.DSMT4">
                  <p:embed/>
                </p:oleObj>
              </mc:Choice>
              <mc:Fallback>
                <p:oleObj name="Equation" r:id="rId17" imgW="49500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7934" y="2962936"/>
                        <a:ext cx="1270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456722"/>
              </p:ext>
            </p:extLst>
          </p:nvPr>
        </p:nvGraphicFramePr>
        <p:xfrm>
          <a:off x="5486400" y="4114800"/>
          <a:ext cx="13573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41" name="Equation" r:id="rId19" imgW="317160" imgH="177480" progId="Equation.DSMT4">
                  <p:embed/>
                </p:oleObj>
              </mc:Choice>
              <mc:Fallback>
                <p:oleObj name="Equation" r:id="rId19" imgW="317160" imgH="177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114800"/>
                        <a:ext cx="13573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525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981200" y="90487"/>
            <a:ext cx="6781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/>
              <a:t>Exploring Interior Angles in Polygons</a:t>
            </a:r>
            <a:r>
              <a:rPr lang="en-US" altLang="en-US" sz="2800" b="1" dirty="0" smtClean="0">
                <a:solidFill>
                  <a:srgbClr val="FFFFFF"/>
                </a:solidFill>
              </a:rPr>
              <a:t>1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90599"/>
            <a:ext cx="7467600" cy="319315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4183758"/>
            <a:ext cx="3710066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20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209800" y="90487"/>
            <a:ext cx="6858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/>
              <a:t>Exploring Interior Angles in Polygons</a:t>
            </a:r>
            <a:r>
              <a:rPr lang="en-US" altLang="en-US" sz="2800" b="1" dirty="0" smtClean="0">
                <a:solidFill>
                  <a:srgbClr val="FFFFFF"/>
                </a:solidFill>
              </a:rPr>
              <a:t>1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81025" y="1847849"/>
            <a:ext cx="4163678" cy="1076325"/>
          </a:xfrm>
          <a:prstGeom prst="rect">
            <a:avLst/>
          </a:prstGeo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876800" y="1981200"/>
            <a:ext cx="3886582" cy="94297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81025" y="3137505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 = 4 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Sum </a:t>
            </a:r>
            <a:r>
              <a:rPr lang="en-US" b="1" dirty="0">
                <a:solidFill>
                  <a:srgbClr val="FF0000"/>
                </a:solidFill>
              </a:rPr>
              <a:t>= (4 - 2)180° = 2(180°) = </a:t>
            </a:r>
            <a:r>
              <a:rPr lang="en-US" b="1" dirty="0" smtClean="0">
                <a:solidFill>
                  <a:srgbClr val="FF0000"/>
                </a:solidFill>
              </a:rPr>
              <a:t>360°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89 + 80 + 104 + x = </a:t>
            </a:r>
            <a:r>
              <a:rPr lang="en-US" b="1" dirty="0" smtClean="0">
                <a:solidFill>
                  <a:srgbClr val="FF0000"/>
                </a:solidFill>
              </a:rPr>
              <a:t>360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 = 87 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The </a:t>
            </a:r>
            <a:r>
              <a:rPr lang="en-US" b="1" dirty="0">
                <a:solidFill>
                  <a:srgbClr val="FF0000"/>
                </a:solidFill>
              </a:rPr>
              <a:t>unknown angle measure is 87°.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76800" y="2924174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 = 6 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Sum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= (6 - 2)180° = (4)180° = 720° 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b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+ 2b + 69 + 108 + 135 + 204 = 720 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b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= 68 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2b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= 136 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two unknown angle measures are 68° and 136°.</a:t>
            </a:r>
          </a:p>
        </p:txBody>
      </p:sp>
    </p:spTree>
    <p:extLst>
      <p:ext uri="{BB962C8B-B14F-4D97-AF65-F5344CB8AC3E}">
        <p14:creationId xmlns:p14="http://schemas.microsoft.com/office/powerpoint/2010/main" val="2482178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4871926" y="196152"/>
            <a:ext cx="4000500" cy="3347931"/>
            <a:chOff x="2784" y="1680"/>
            <a:chExt cx="2064" cy="1764"/>
          </a:xfrm>
        </p:grpSpPr>
        <p:sp>
          <p:nvSpPr>
            <p:cNvPr id="6" name="Freeform 32"/>
            <p:cNvSpPr>
              <a:spLocks/>
            </p:cNvSpPr>
            <p:nvPr/>
          </p:nvSpPr>
          <p:spPr bwMode="auto">
            <a:xfrm>
              <a:off x="3130" y="2240"/>
              <a:ext cx="634" cy="380"/>
            </a:xfrm>
            <a:custGeom>
              <a:avLst/>
              <a:gdLst>
                <a:gd name="T0" fmla="*/ 618 w 634"/>
                <a:gd name="T1" fmla="*/ 119 h 380"/>
                <a:gd name="T2" fmla="*/ 539 w 634"/>
                <a:gd name="T3" fmla="*/ 56 h 380"/>
                <a:gd name="T4" fmla="*/ 452 w 634"/>
                <a:gd name="T5" fmla="*/ 1 h 380"/>
                <a:gd name="T6" fmla="*/ 318 w 634"/>
                <a:gd name="T7" fmla="*/ 9 h 380"/>
                <a:gd name="T8" fmla="*/ 271 w 634"/>
                <a:gd name="T9" fmla="*/ 40 h 380"/>
                <a:gd name="T10" fmla="*/ 192 w 634"/>
                <a:gd name="T11" fmla="*/ 72 h 380"/>
                <a:gd name="T12" fmla="*/ 137 w 634"/>
                <a:gd name="T13" fmla="*/ 135 h 380"/>
                <a:gd name="T14" fmla="*/ 81 w 634"/>
                <a:gd name="T15" fmla="*/ 174 h 380"/>
                <a:gd name="T16" fmla="*/ 58 w 634"/>
                <a:gd name="T17" fmla="*/ 190 h 380"/>
                <a:gd name="T18" fmla="*/ 42 w 634"/>
                <a:gd name="T19" fmla="*/ 214 h 380"/>
                <a:gd name="T20" fmla="*/ 18 w 634"/>
                <a:gd name="T21" fmla="*/ 230 h 380"/>
                <a:gd name="T22" fmla="*/ 184 w 634"/>
                <a:gd name="T23" fmla="*/ 380 h 380"/>
                <a:gd name="T24" fmla="*/ 405 w 634"/>
                <a:gd name="T25" fmla="*/ 372 h 380"/>
                <a:gd name="T26" fmla="*/ 452 w 634"/>
                <a:gd name="T27" fmla="*/ 356 h 380"/>
                <a:gd name="T28" fmla="*/ 476 w 634"/>
                <a:gd name="T29" fmla="*/ 348 h 380"/>
                <a:gd name="T30" fmla="*/ 571 w 634"/>
                <a:gd name="T31" fmla="*/ 277 h 380"/>
                <a:gd name="T32" fmla="*/ 618 w 634"/>
                <a:gd name="T33" fmla="*/ 159 h 380"/>
                <a:gd name="T34" fmla="*/ 618 w 634"/>
                <a:gd name="T35" fmla="*/ 119 h 38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34"/>
                <a:gd name="T55" fmla="*/ 0 h 380"/>
                <a:gd name="T56" fmla="*/ 634 w 634"/>
                <a:gd name="T57" fmla="*/ 380 h 38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34" h="380">
                  <a:moveTo>
                    <a:pt x="618" y="119"/>
                  </a:moveTo>
                  <a:cubicBezTo>
                    <a:pt x="605" y="81"/>
                    <a:pt x="574" y="68"/>
                    <a:pt x="539" y="56"/>
                  </a:cubicBezTo>
                  <a:cubicBezTo>
                    <a:pt x="519" y="27"/>
                    <a:pt x="486" y="12"/>
                    <a:pt x="452" y="1"/>
                  </a:cubicBezTo>
                  <a:cubicBezTo>
                    <a:pt x="407" y="4"/>
                    <a:pt x="362" y="0"/>
                    <a:pt x="318" y="9"/>
                  </a:cubicBezTo>
                  <a:cubicBezTo>
                    <a:pt x="300" y="13"/>
                    <a:pt x="289" y="34"/>
                    <a:pt x="271" y="40"/>
                  </a:cubicBezTo>
                  <a:cubicBezTo>
                    <a:pt x="242" y="50"/>
                    <a:pt x="222" y="64"/>
                    <a:pt x="192" y="72"/>
                  </a:cubicBezTo>
                  <a:cubicBezTo>
                    <a:pt x="164" y="91"/>
                    <a:pt x="160" y="114"/>
                    <a:pt x="137" y="135"/>
                  </a:cubicBezTo>
                  <a:cubicBezTo>
                    <a:pt x="120" y="150"/>
                    <a:pt x="100" y="161"/>
                    <a:pt x="81" y="174"/>
                  </a:cubicBezTo>
                  <a:cubicBezTo>
                    <a:pt x="73" y="179"/>
                    <a:pt x="58" y="190"/>
                    <a:pt x="58" y="190"/>
                  </a:cubicBezTo>
                  <a:cubicBezTo>
                    <a:pt x="53" y="198"/>
                    <a:pt x="49" y="207"/>
                    <a:pt x="42" y="214"/>
                  </a:cubicBezTo>
                  <a:cubicBezTo>
                    <a:pt x="35" y="221"/>
                    <a:pt x="20" y="221"/>
                    <a:pt x="18" y="230"/>
                  </a:cubicBezTo>
                  <a:cubicBezTo>
                    <a:pt x="0" y="338"/>
                    <a:pt x="103" y="363"/>
                    <a:pt x="184" y="380"/>
                  </a:cubicBezTo>
                  <a:cubicBezTo>
                    <a:pt x="258" y="377"/>
                    <a:pt x="332" y="379"/>
                    <a:pt x="405" y="372"/>
                  </a:cubicBezTo>
                  <a:cubicBezTo>
                    <a:pt x="421" y="371"/>
                    <a:pt x="436" y="361"/>
                    <a:pt x="452" y="356"/>
                  </a:cubicBezTo>
                  <a:cubicBezTo>
                    <a:pt x="460" y="353"/>
                    <a:pt x="476" y="348"/>
                    <a:pt x="476" y="348"/>
                  </a:cubicBezTo>
                  <a:cubicBezTo>
                    <a:pt x="503" y="321"/>
                    <a:pt x="535" y="289"/>
                    <a:pt x="571" y="277"/>
                  </a:cubicBezTo>
                  <a:cubicBezTo>
                    <a:pt x="598" y="234"/>
                    <a:pt x="608" y="210"/>
                    <a:pt x="618" y="159"/>
                  </a:cubicBezTo>
                  <a:cubicBezTo>
                    <a:pt x="626" y="122"/>
                    <a:pt x="634" y="135"/>
                    <a:pt x="618" y="119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34"/>
            <p:cNvSpPr>
              <a:spLocks/>
            </p:cNvSpPr>
            <p:nvPr/>
          </p:nvSpPr>
          <p:spPr bwMode="auto">
            <a:xfrm>
              <a:off x="2976" y="2304"/>
              <a:ext cx="864" cy="384"/>
            </a:xfrm>
            <a:custGeom>
              <a:avLst/>
              <a:gdLst>
                <a:gd name="T0" fmla="*/ 0 w 864"/>
                <a:gd name="T1" fmla="*/ 144 h 384"/>
                <a:gd name="T2" fmla="*/ 480 w 864"/>
                <a:gd name="T3" fmla="*/ 240 h 384"/>
                <a:gd name="T4" fmla="*/ 864 w 864"/>
                <a:gd name="T5" fmla="*/ 0 h 384"/>
                <a:gd name="T6" fmla="*/ 720 w 864"/>
                <a:gd name="T7" fmla="*/ 336 h 384"/>
                <a:gd name="T8" fmla="*/ 288 w 864"/>
                <a:gd name="T9" fmla="*/ 384 h 384"/>
                <a:gd name="T10" fmla="*/ 0 w 864"/>
                <a:gd name="T11" fmla="*/ 144 h 3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64"/>
                <a:gd name="T19" fmla="*/ 0 h 384"/>
                <a:gd name="T20" fmla="*/ 864 w 864"/>
                <a:gd name="T21" fmla="*/ 384 h 3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64" h="384">
                  <a:moveTo>
                    <a:pt x="0" y="144"/>
                  </a:moveTo>
                  <a:lnTo>
                    <a:pt x="480" y="240"/>
                  </a:lnTo>
                  <a:lnTo>
                    <a:pt x="864" y="0"/>
                  </a:lnTo>
                  <a:lnTo>
                    <a:pt x="720" y="336"/>
                  </a:lnTo>
                  <a:lnTo>
                    <a:pt x="288" y="38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3312" y="2544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A</a:t>
              </a:r>
            </a:p>
          </p:txBody>
        </p:sp>
        <p:sp>
          <p:nvSpPr>
            <p:cNvPr id="9" name="Freeform 35"/>
            <p:cNvSpPr>
              <a:spLocks/>
            </p:cNvSpPr>
            <p:nvPr/>
          </p:nvSpPr>
          <p:spPr bwMode="auto">
            <a:xfrm>
              <a:off x="4232" y="1834"/>
              <a:ext cx="337" cy="442"/>
            </a:xfrm>
            <a:custGeom>
              <a:avLst/>
              <a:gdLst>
                <a:gd name="T0" fmla="*/ 258 w 337"/>
                <a:gd name="T1" fmla="*/ 44 h 442"/>
                <a:gd name="T2" fmla="*/ 313 w 337"/>
                <a:gd name="T3" fmla="*/ 99 h 442"/>
                <a:gd name="T4" fmla="*/ 337 w 337"/>
                <a:gd name="T5" fmla="*/ 218 h 442"/>
                <a:gd name="T6" fmla="*/ 329 w 337"/>
                <a:gd name="T7" fmla="*/ 249 h 442"/>
                <a:gd name="T8" fmla="*/ 281 w 337"/>
                <a:gd name="T9" fmla="*/ 281 h 442"/>
                <a:gd name="T10" fmla="*/ 242 w 337"/>
                <a:gd name="T11" fmla="*/ 367 h 442"/>
                <a:gd name="T12" fmla="*/ 226 w 337"/>
                <a:gd name="T13" fmla="*/ 415 h 442"/>
                <a:gd name="T14" fmla="*/ 155 w 337"/>
                <a:gd name="T15" fmla="*/ 438 h 442"/>
                <a:gd name="T16" fmla="*/ 92 w 337"/>
                <a:gd name="T17" fmla="*/ 431 h 442"/>
                <a:gd name="T18" fmla="*/ 60 w 337"/>
                <a:gd name="T19" fmla="*/ 383 h 442"/>
                <a:gd name="T20" fmla="*/ 21 w 337"/>
                <a:gd name="T21" fmla="*/ 296 h 442"/>
                <a:gd name="T22" fmla="*/ 100 w 337"/>
                <a:gd name="T23" fmla="*/ 68 h 442"/>
                <a:gd name="T24" fmla="*/ 163 w 337"/>
                <a:gd name="T25" fmla="*/ 28 h 442"/>
                <a:gd name="T26" fmla="*/ 210 w 337"/>
                <a:gd name="T27" fmla="*/ 12 h 442"/>
                <a:gd name="T28" fmla="*/ 234 w 337"/>
                <a:gd name="T29" fmla="*/ 4 h 442"/>
                <a:gd name="T30" fmla="*/ 258 w 337"/>
                <a:gd name="T31" fmla="*/ 44 h 44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37"/>
                <a:gd name="T49" fmla="*/ 0 h 442"/>
                <a:gd name="T50" fmla="*/ 337 w 337"/>
                <a:gd name="T51" fmla="*/ 442 h 44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37" h="442">
                  <a:moveTo>
                    <a:pt x="258" y="44"/>
                  </a:moveTo>
                  <a:cubicBezTo>
                    <a:pt x="296" y="54"/>
                    <a:pt x="301" y="63"/>
                    <a:pt x="313" y="99"/>
                  </a:cubicBezTo>
                  <a:cubicBezTo>
                    <a:pt x="301" y="147"/>
                    <a:pt x="301" y="182"/>
                    <a:pt x="337" y="218"/>
                  </a:cubicBezTo>
                  <a:cubicBezTo>
                    <a:pt x="334" y="228"/>
                    <a:pt x="336" y="241"/>
                    <a:pt x="329" y="249"/>
                  </a:cubicBezTo>
                  <a:cubicBezTo>
                    <a:pt x="316" y="263"/>
                    <a:pt x="281" y="281"/>
                    <a:pt x="281" y="281"/>
                  </a:cubicBezTo>
                  <a:cubicBezTo>
                    <a:pt x="267" y="322"/>
                    <a:pt x="275" y="335"/>
                    <a:pt x="242" y="367"/>
                  </a:cubicBezTo>
                  <a:cubicBezTo>
                    <a:pt x="237" y="383"/>
                    <a:pt x="231" y="399"/>
                    <a:pt x="226" y="415"/>
                  </a:cubicBezTo>
                  <a:cubicBezTo>
                    <a:pt x="225" y="418"/>
                    <a:pt x="168" y="434"/>
                    <a:pt x="155" y="438"/>
                  </a:cubicBezTo>
                  <a:cubicBezTo>
                    <a:pt x="134" y="436"/>
                    <a:pt x="110" y="442"/>
                    <a:pt x="92" y="431"/>
                  </a:cubicBezTo>
                  <a:cubicBezTo>
                    <a:pt x="75" y="421"/>
                    <a:pt x="60" y="383"/>
                    <a:pt x="60" y="383"/>
                  </a:cubicBezTo>
                  <a:cubicBezTo>
                    <a:pt x="52" y="339"/>
                    <a:pt x="57" y="320"/>
                    <a:pt x="21" y="296"/>
                  </a:cubicBezTo>
                  <a:cubicBezTo>
                    <a:pt x="0" y="237"/>
                    <a:pt x="45" y="108"/>
                    <a:pt x="100" y="68"/>
                  </a:cubicBezTo>
                  <a:cubicBezTo>
                    <a:pt x="120" y="53"/>
                    <a:pt x="139" y="36"/>
                    <a:pt x="163" y="28"/>
                  </a:cubicBezTo>
                  <a:cubicBezTo>
                    <a:pt x="179" y="23"/>
                    <a:pt x="194" y="17"/>
                    <a:pt x="210" y="12"/>
                  </a:cubicBezTo>
                  <a:cubicBezTo>
                    <a:pt x="218" y="9"/>
                    <a:pt x="234" y="4"/>
                    <a:pt x="234" y="4"/>
                  </a:cubicBezTo>
                  <a:cubicBezTo>
                    <a:pt x="285" y="14"/>
                    <a:pt x="279" y="0"/>
                    <a:pt x="258" y="4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38"/>
            <p:cNvSpPr>
              <a:spLocks/>
            </p:cNvSpPr>
            <p:nvPr/>
          </p:nvSpPr>
          <p:spPr bwMode="auto">
            <a:xfrm>
              <a:off x="4032" y="1728"/>
              <a:ext cx="672" cy="720"/>
            </a:xfrm>
            <a:custGeom>
              <a:avLst/>
              <a:gdLst>
                <a:gd name="T0" fmla="*/ 240 w 672"/>
                <a:gd name="T1" fmla="*/ 288 h 720"/>
                <a:gd name="T2" fmla="*/ 672 w 672"/>
                <a:gd name="T3" fmla="*/ 0 h 720"/>
                <a:gd name="T4" fmla="*/ 0 w 672"/>
                <a:gd name="T5" fmla="*/ 144 h 720"/>
                <a:gd name="T6" fmla="*/ 240 w 672"/>
                <a:gd name="T7" fmla="*/ 624 h 720"/>
                <a:gd name="T8" fmla="*/ 432 w 672"/>
                <a:gd name="T9" fmla="*/ 720 h 720"/>
                <a:gd name="T10" fmla="*/ 240 w 672"/>
                <a:gd name="T11" fmla="*/ 288 h 7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2"/>
                <a:gd name="T19" fmla="*/ 0 h 720"/>
                <a:gd name="T20" fmla="*/ 672 w 672"/>
                <a:gd name="T21" fmla="*/ 720 h 7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2" h="720">
                  <a:moveTo>
                    <a:pt x="240" y="288"/>
                  </a:moveTo>
                  <a:lnTo>
                    <a:pt x="672" y="0"/>
                  </a:lnTo>
                  <a:lnTo>
                    <a:pt x="0" y="144"/>
                  </a:lnTo>
                  <a:lnTo>
                    <a:pt x="240" y="624"/>
                  </a:lnTo>
                  <a:lnTo>
                    <a:pt x="432" y="720"/>
                  </a:lnTo>
                  <a:lnTo>
                    <a:pt x="240" y="2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4080" y="1824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B</a:t>
              </a:r>
            </a:p>
          </p:txBody>
        </p:sp>
        <p:sp>
          <p:nvSpPr>
            <p:cNvPr id="12" name="Freeform 39"/>
            <p:cNvSpPr>
              <a:spLocks/>
            </p:cNvSpPr>
            <p:nvPr/>
          </p:nvSpPr>
          <p:spPr bwMode="auto">
            <a:xfrm>
              <a:off x="4291" y="2714"/>
              <a:ext cx="458" cy="417"/>
            </a:xfrm>
            <a:custGeom>
              <a:avLst/>
              <a:gdLst>
                <a:gd name="T0" fmla="*/ 420 w 458"/>
                <a:gd name="T1" fmla="*/ 332 h 417"/>
                <a:gd name="T2" fmla="*/ 270 w 458"/>
                <a:gd name="T3" fmla="*/ 411 h 417"/>
                <a:gd name="T4" fmla="*/ 199 w 458"/>
                <a:gd name="T5" fmla="*/ 379 h 417"/>
                <a:gd name="T6" fmla="*/ 191 w 458"/>
                <a:gd name="T7" fmla="*/ 340 h 417"/>
                <a:gd name="T8" fmla="*/ 72 w 458"/>
                <a:gd name="T9" fmla="*/ 300 h 417"/>
                <a:gd name="T10" fmla="*/ 57 w 458"/>
                <a:gd name="T11" fmla="*/ 229 h 417"/>
                <a:gd name="T12" fmla="*/ 9 w 458"/>
                <a:gd name="T13" fmla="*/ 198 h 417"/>
                <a:gd name="T14" fmla="*/ 1 w 458"/>
                <a:gd name="T15" fmla="*/ 174 h 417"/>
                <a:gd name="T16" fmla="*/ 88 w 458"/>
                <a:gd name="T17" fmla="*/ 95 h 417"/>
                <a:gd name="T18" fmla="*/ 112 w 458"/>
                <a:gd name="T19" fmla="*/ 24 h 417"/>
                <a:gd name="T20" fmla="*/ 199 w 458"/>
                <a:gd name="T21" fmla="*/ 0 h 417"/>
                <a:gd name="T22" fmla="*/ 301 w 458"/>
                <a:gd name="T23" fmla="*/ 8 h 417"/>
                <a:gd name="T24" fmla="*/ 380 w 458"/>
                <a:gd name="T25" fmla="*/ 119 h 417"/>
                <a:gd name="T26" fmla="*/ 412 w 458"/>
                <a:gd name="T27" fmla="*/ 166 h 417"/>
                <a:gd name="T28" fmla="*/ 443 w 458"/>
                <a:gd name="T29" fmla="*/ 245 h 417"/>
                <a:gd name="T30" fmla="*/ 420 w 458"/>
                <a:gd name="T31" fmla="*/ 332 h 4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58"/>
                <a:gd name="T49" fmla="*/ 0 h 417"/>
                <a:gd name="T50" fmla="*/ 458 w 458"/>
                <a:gd name="T51" fmla="*/ 417 h 41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58" h="417">
                  <a:moveTo>
                    <a:pt x="420" y="332"/>
                  </a:moveTo>
                  <a:cubicBezTo>
                    <a:pt x="371" y="364"/>
                    <a:pt x="326" y="396"/>
                    <a:pt x="270" y="411"/>
                  </a:cubicBezTo>
                  <a:cubicBezTo>
                    <a:pt x="227" y="405"/>
                    <a:pt x="213" y="417"/>
                    <a:pt x="199" y="379"/>
                  </a:cubicBezTo>
                  <a:cubicBezTo>
                    <a:pt x="194" y="367"/>
                    <a:pt x="199" y="350"/>
                    <a:pt x="191" y="340"/>
                  </a:cubicBezTo>
                  <a:cubicBezTo>
                    <a:pt x="158" y="299"/>
                    <a:pt x="118" y="305"/>
                    <a:pt x="72" y="300"/>
                  </a:cubicBezTo>
                  <a:cubicBezTo>
                    <a:pt x="65" y="277"/>
                    <a:pt x="71" y="249"/>
                    <a:pt x="57" y="229"/>
                  </a:cubicBezTo>
                  <a:cubicBezTo>
                    <a:pt x="46" y="214"/>
                    <a:pt x="9" y="198"/>
                    <a:pt x="9" y="198"/>
                  </a:cubicBezTo>
                  <a:cubicBezTo>
                    <a:pt x="6" y="190"/>
                    <a:pt x="0" y="182"/>
                    <a:pt x="1" y="174"/>
                  </a:cubicBezTo>
                  <a:cubicBezTo>
                    <a:pt x="4" y="153"/>
                    <a:pt x="70" y="107"/>
                    <a:pt x="88" y="95"/>
                  </a:cubicBezTo>
                  <a:cubicBezTo>
                    <a:pt x="96" y="71"/>
                    <a:pt x="88" y="32"/>
                    <a:pt x="112" y="24"/>
                  </a:cubicBezTo>
                  <a:cubicBezTo>
                    <a:pt x="172" y="4"/>
                    <a:pt x="143" y="11"/>
                    <a:pt x="199" y="0"/>
                  </a:cubicBezTo>
                  <a:cubicBezTo>
                    <a:pt x="233" y="3"/>
                    <a:pt x="267" y="2"/>
                    <a:pt x="301" y="8"/>
                  </a:cubicBezTo>
                  <a:cubicBezTo>
                    <a:pt x="347" y="17"/>
                    <a:pt x="368" y="84"/>
                    <a:pt x="380" y="119"/>
                  </a:cubicBezTo>
                  <a:cubicBezTo>
                    <a:pt x="386" y="137"/>
                    <a:pt x="402" y="150"/>
                    <a:pt x="412" y="166"/>
                  </a:cubicBezTo>
                  <a:cubicBezTo>
                    <a:pt x="429" y="192"/>
                    <a:pt x="435" y="214"/>
                    <a:pt x="443" y="245"/>
                  </a:cubicBezTo>
                  <a:cubicBezTo>
                    <a:pt x="434" y="330"/>
                    <a:pt x="458" y="312"/>
                    <a:pt x="420" y="332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41"/>
            <p:cNvSpPr>
              <a:spLocks/>
            </p:cNvSpPr>
            <p:nvPr/>
          </p:nvSpPr>
          <p:spPr bwMode="auto">
            <a:xfrm>
              <a:off x="4176" y="2688"/>
              <a:ext cx="624" cy="528"/>
            </a:xfrm>
            <a:custGeom>
              <a:avLst/>
              <a:gdLst>
                <a:gd name="T0" fmla="*/ 432 w 624"/>
                <a:gd name="T1" fmla="*/ 96 h 528"/>
                <a:gd name="T2" fmla="*/ 0 w 624"/>
                <a:gd name="T3" fmla="*/ 0 h 528"/>
                <a:gd name="T4" fmla="*/ 528 w 624"/>
                <a:gd name="T5" fmla="*/ 0 h 528"/>
                <a:gd name="T6" fmla="*/ 624 w 624"/>
                <a:gd name="T7" fmla="*/ 528 h 528"/>
                <a:gd name="T8" fmla="*/ 432 w 624"/>
                <a:gd name="T9" fmla="*/ 96 h 5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4"/>
                <a:gd name="T16" fmla="*/ 0 h 528"/>
                <a:gd name="T17" fmla="*/ 624 w 624"/>
                <a:gd name="T18" fmla="*/ 528 h 5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4" h="528">
                  <a:moveTo>
                    <a:pt x="432" y="96"/>
                  </a:moveTo>
                  <a:lnTo>
                    <a:pt x="0" y="0"/>
                  </a:lnTo>
                  <a:lnTo>
                    <a:pt x="528" y="0"/>
                  </a:lnTo>
                  <a:lnTo>
                    <a:pt x="624" y="528"/>
                  </a:lnTo>
                  <a:lnTo>
                    <a:pt x="432" y="9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26"/>
            <p:cNvSpPr txBox="1">
              <a:spLocks noChangeArrowheads="1"/>
            </p:cNvSpPr>
            <p:nvPr/>
          </p:nvSpPr>
          <p:spPr bwMode="auto">
            <a:xfrm>
              <a:off x="4608" y="2640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C</a:t>
              </a:r>
            </a:p>
          </p:txBody>
        </p:sp>
        <p:sp>
          <p:nvSpPr>
            <p:cNvPr id="15" name="Line 29"/>
            <p:cNvSpPr>
              <a:spLocks noChangeShapeType="1"/>
            </p:cNvSpPr>
            <p:nvPr/>
          </p:nvSpPr>
          <p:spPr bwMode="auto">
            <a:xfrm flipV="1">
              <a:off x="3456" y="1680"/>
              <a:ext cx="1344" cy="8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2784" y="2400"/>
              <a:ext cx="1824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8"/>
            <p:cNvSpPr>
              <a:spLocks noChangeShapeType="1"/>
            </p:cNvSpPr>
            <p:nvPr/>
          </p:nvSpPr>
          <p:spPr bwMode="auto">
            <a:xfrm flipH="1" flipV="1">
              <a:off x="4272" y="2016"/>
              <a:ext cx="576" cy="1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 Box 42"/>
            <p:cNvSpPr txBox="1">
              <a:spLocks noChangeArrowheads="1"/>
            </p:cNvSpPr>
            <p:nvPr/>
          </p:nvSpPr>
          <p:spPr bwMode="auto">
            <a:xfrm>
              <a:off x="3120" y="3168"/>
              <a:ext cx="1488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2C72D8"/>
                  </a:solidFill>
                  <a:latin typeface="Calibri" panose="020F0502020204030204" pitchFamily="34" charset="0"/>
                </a:rPr>
                <a:t>exterior angles</a:t>
              </a:r>
            </a:p>
          </p:txBody>
        </p:sp>
      </p:grpSp>
      <p:sp>
        <p:nvSpPr>
          <p:cNvPr id="21" name="AutoShape 43"/>
          <p:cNvSpPr>
            <a:spLocks noChangeArrowheads="1"/>
          </p:cNvSpPr>
          <p:nvPr/>
        </p:nvSpPr>
        <p:spPr bwMode="auto">
          <a:xfrm>
            <a:off x="120502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2" name="Text Box 44"/>
          <p:cNvSpPr txBox="1">
            <a:spLocks noChangeArrowheads="1"/>
          </p:cNvSpPr>
          <p:nvPr/>
        </p:nvSpPr>
        <p:spPr bwMode="auto">
          <a:xfrm>
            <a:off x="152400" y="762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2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23" name="TextBox 19"/>
          <p:cNvSpPr txBox="1">
            <a:spLocks noChangeArrowheads="1"/>
          </p:cNvSpPr>
          <p:nvPr/>
        </p:nvSpPr>
        <p:spPr bwMode="auto">
          <a:xfrm>
            <a:off x="6521301" y="1487339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50º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19"/>
          <p:cNvSpPr txBox="1">
            <a:spLocks noChangeArrowheads="1"/>
          </p:cNvSpPr>
          <p:nvPr/>
        </p:nvSpPr>
        <p:spPr bwMode="auto">
          <a:xfrm>
            <a:off x="7359501" y="935666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70º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19"/>
          <p:cNvSpPr txBox="1">
            <a:spLocks noChangeArrowheads="1"/>
          </p:cNvSpPr>
          <p:nvPr/>
        </p:nvSpPr>
        <p:spPr bwMode="auto">
          <a:xfrm>
            <a:off x="7641266" y="1676400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)º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19"/>
          <p:cNvSpPr txBox="1">
            <a:spLocks noChangeArrowheads="1"/>
          </p:cNvSpPr>
          <p:nvPr/>
        </p:nvSpPr>
        <p:spPr bwMode="auto">
          <a:xfrm>
            <a:off x="7924800" y="2286000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)º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304800" y="990600"/>
            <a:ext cx="320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 + 70 + 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180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838200" y="1714776"/>
            <a:ext cx="320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 + 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180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1752600" y="2448580"/>
            <a:ext cx="320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60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1208567" y="3615416"/>
            <a:ext cx="320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+ y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180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90600" y="4280403"/>
            <a:ext cx="320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y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180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1796901" y="4963180"/>
            <a:ext cx="320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120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373718" y="4973586"/>
            <a:ext cx="674282" cy="512814"/>
          </a:xfrm>
          <a:prstGeom prst="ellipse">
            <a:avLst/>
          </a:prstGeom>
          <a:noFill/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850161" y="1744854"/>
            <a:ext cx="674282" cy="512814"/>
          </a:xfrm>
          <a:prstGeom prst="ellipse">
            <a:avLst/>
          </a:prstGeom>
          <a:noFill/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1360967" y="2257668"/>
            <a:ext cx="1219200" cy="2737184"/>
          </a:xfrm>
          <a:prstGeom prst="straightConnector1">
            <a:avLst/>
          </a:prstGeom>
          <a:ln w="38100">
            <a:solidFill>
              <a:srgbClr val="FF66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43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  <p:bldP spid="2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381000" y="381000"/>
            <a:ext cx="8382000" cy="5334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+mj-lt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457200" y="359734"/>
            <a:ext cx="838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  <a:latin typeface="+mj-lt"/>
                <a:cs typeface="Arial" charset="0"/>
              </a:rPr>
              <a:t>Exterior Angle </a:t>
            </a:r>
            <a:r>
              <a:rPr lang="en-US" altLang="en-US" b="1" dirty="0">
                <a:solidFill>
                  <a:schemeClr val="bg1"/>
                </a:solidFill>
                <a:latin typeface="+mj-lt"/>
                <a:cs typeface="Arial" charset="0"/>
              </a:rPr>
              <a:t>Theorem</a:t>
            </a:r>
            <a:endParaRPr lang="en-US" alt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457200" y="1066800"/>
            <a:ext cx="58674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latin typeface="+mj-lt"/>
              </a:rPr>
              <a:t>The measure of an exterior angle of a triangle is equal to the sum of the measures of its remote interior angles.</a:t>
            </a:r>
            <a:endParaRPr lang="en-US" altLang="en-US" sz="2800" b="1" dirty="0">
              <a:latin typeface="+mj-lt"/>
              <a:cs typeface="Arial" charset="0"/>
            </a:endParaRP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381000" y="914400"/>
            <a:ext cx="83820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+mj-lt"/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5715000" y="21336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>
                <a:latin typeface="+mj-lt"/>
              </a:rPr>
              <a:t>A</a:t>
            </a: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6324600" y="9906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>
                <a:latin typeface="+mj-lt"/>
              </a:rPr>
              <a:t>B</a:t>
            </a: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7620000" y="22860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>
                <a:latin typeface="+mj-lt"/>
              </a:rPr>
              <a:t>C</a:t>
            </a:r>
          </a:p>
        </p:txBody>
      </p:sp>
      <p:sp>
        <p:nvSpPr>
          <p:cNvPr id="23" name="Freeform 12"/>
          <p:cNvSpPr>
            <a:spLocks/>
          </p:cNvSpPr>
          <p:nvPr/>
        </p:nvSpPr>
        <p:spPr bwMode="auto">
          <a:xfrm>
            <a:off x="6019800" y="1295400"/>
            <a:ext cx="2286000" cy="1066800"/>
          </a:xfrm>
          <a:custGeom>
            <a:avLst/>
            <a:gdLst>
              <a:gd name="T0" fmla="*/ 2147483647 w 1440"/>
              <a:gd name="T1" fmla="*/ 2147483647 h 672"/>
              <a:gd name="T2" fmla="*/ 0 w 1440"/>
              <a:gd name="T3" fmla="*/ 2147483647 h 672"/>
              <a:gd name="T4" fmla="*/ 2147483647 w 1440"/>
              <a:gd name="T5" fmla="*/ 0 h 672"/>
              <a:gd name="T6" fmla="*/ 2147483647 w 1440"/>
              <a:gd name="T7" fmla="*/ 2147483647 h 672"/>
              <a:gd name="T8" fmla="*/ 0 60000 65536"/>
              <a:gd name="T9" fmla="*/ 0 60000 65536"/>
              <a:gd name="T10" fmla="*/ 0 60000 65536"/>
              <a:gd name="T11" fmla="*/ 0 60000 65536"/>
              <a:gd name="T12" fmla="*/ 0 w 1440"/>
              <a:gd name="T13" fmla="*/ 0 h 672"/>
              <a:gd name="T14" fmla="*/ 1440 w 1440"/>
              <a:gd name="T15" fmla="*/ 672 h 6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0" h="672">
                <a:moveTo>
                  <a:pt x="1440" y="672"/>
                </a:moveTo>
                <a:lnTo>
                  <a:pt x="0" y="672"/>
                </a:lnTo>
                <a:lnTo>
                  <a:pt x="384" y="0"/>
                </a:lnTo>
                <a:lnTo>
                  <a:pt x="1104" y="672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7696200" y="19812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+mj-lt"/>
              </a:rPr>
              <a:t>3</a:t>
            </a:r>
            <a:endParaRPr lang="en-US" altLang="en-US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6138532" y="199183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+mj-lt"/>
              </a:rPr>
              <a:t>1</a:t>
            </a:r>
            <a:endParaRPr lang="en-US" altLang="en-US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6477000" y="13716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+mj-lt"/>
              </a:rPr>
              <a:t>2</a:t>
            </a:r>
            <a:endParaRPr lang="en-US" altLang="en-US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5534247" y="2761234"/>
            <a:ext cx="2743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smtClean="0">
                <a:solidFill>
                  <a:srgbClr val="FF0000"/>
                </a:solidFill>
                <a:latin typeface="+mj-lt"/>
              </a:rPr>
              <a:t>1 + 2 = 3</a:t>
            </a:r>
            <a:endParaRPr lang="en-US" altLang="en-US" sz="24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666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2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880841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59466" y="2441204"/>
            <a:ext cx="3429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000" b="1" dirty="0" smtClean="0">
                <a:solidFill>
                  <a:srgbClr val="C00000"/>
                </a:solidFill>
                <a:latin typeface="Calibri" pitchFamily="34" charset="0"/>
              </a:rPr>
              <a:t>Triangle Sum Theorem</a:t>
            </a:r>
            <a:endParaRPr lang="en-US" altLang="en-US" sz="20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121198" y="2904464"/>
            <a:ext cx="698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000" b="1" dirty="0" smtClean="0">
                <a:solidFill>
                  <a:srgbClr val="C00000"/>
                </a:solidFill>
                <a:latin typeface="Calibri" pitchFamily="34" charset="0"/>
              </a:rPr>
              <a:t>180</a:t>
            </a:r>
            <a:r>
              <a:rPr lang="en-US" altLang="en-US" sz="2000" b="1" dirty="0" smtClean="0">
                <a:solidFill>
                  <a:srgbClr val="C00000"/>
                </a:solidFill>
                <a:latin typeface="Calibri"/>
              </a:rPr>
              <a:t>˚</a:t>
            </a:r>
            <a:endParaRPr lang="en-US" altLang="en-US" sz="20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6553200" y="3336473"/>
            <a:ext cx="3491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000" b="1" dirty="0" smtClean="0">
                <a:solidFill>
                  <a:srgbClr val="C00000"/>
                </a:solidFill>
                <a:latin typeface="Calibri" pitchFamily="34" charset="0"/>
              </a:rPr>
              <a:t>3</a:t>
            </a:r>
            <a:endParaRPr lang="en-US" altLang="en-US" sz="20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7566835" y="3335905"/>
            <a:ext cx="3491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000" b="1" smtClean="0">
                <a:solidFill>
                  <a:srgbClr val="C00000"/>
                </a:solidFill>
                <a:latin typeface="Calibri" pitchFamily="34" charset="0"/>
              </a:rPr>
              <a:t>4</a:t>
            </a:r>
            <a:endParaRPr lang="en-US" altLang="en-US" sz="20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4800600" y="3765699"/>
            <a:ext cx="3429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000" b="1" dirty="0" smtClean="0">
                <a:solidFill>
                  <a:srgbClr val="C00000"/>
                </a:solidFill>
                <a:latin typeface="Calibri" pitchFamily="34" charset="0"/>
              </a:rPr>
              <a:t>m</a:t>
            </a:r>
            <a:r>
              <a:rPr lang="en-US" sz="20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∠</a:t>
            </a:r>
            <a:r>
              <a:rPr lang="en-US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 1 +</a:t>
            </a:r>
            <a:r>
              <a:rPr lang="en-US" sz="20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000" b="1" i="1" dirty="0">
                <a:solidFill>
                  <a:srgbClr val="C00000"/>
                </a:solidFill>
                <a:latin typeface="Calibri" pitchFamily="34" charset="0"/>
              </a:rPr>
              <a:t>m</a:t>
            </a: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</a:rPr>
              <a:t>∠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2 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Calibri" pitchFamily="34" charset="0"/>
              </a:rPr>
              <a:t>= </a:t>
            </a:r>
            <a:r>
              <a:rPr lang="en-US" altLang="en-US" sz="2000" b="1" i="1" dirty="0">
                <a:solidFill>
                  <a:srgbClr val="C00000"/>
                </a:solidFill>
                <a:latin typeface="Calibri" pitchFamily="34" charset="0"/>
              </a:rPr>
              <a:t>m</a:t>
            </a: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</a:rPr>
              <a:t>∠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4</a:t>
            </a:r>
            <a:endParaRPr lang="en-US" altLang="en-US" sz="2000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15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1066800" y="191178"/>
            <a:ext cx="7239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44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Exterior Angle Theorem </a:t>
            </a:r>
            <a:endParaRPr lang="en-US" alt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 Box 44"/>
          <p:cNvSpPr txBox="1">
            <a:spLocks noChangeArrowheads="1"/>
          </p:cNvSpPr>
          <p:nvPr/>
        </p:nvSpPr>
        <p:spPr bwMode="auto">
          <a:xfrm>
            <a:off x="457200" y="1143000"/>
            <a:ext cx="7696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b="1" dirty="0" smtClean="0">
                <a:solidFill>
                  <a:srgbClr val="FF0000"/>
                </a:solidFill>
                <a:cs typeface="Arial" charset="0"/>
              </a:rPr>
              <a:t>Your Turn: 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WS 15.1 problems # 9 - </a:t>
            </a:r>
            <a:r>
              <a:rPr lang="en-US" altLang="en-US" b="1" dirty="0" smtClean="0">
                <a:solidFill>
                  <a:srgbClr val="FF0000"/>
                </a:solidFill>
                <a:cs typeface="Arial" charset="0"/>
              </a:rPr>
              <a:t>12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9" y="2327782"/>
            <a:ext cx="7049373" cy="18632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450" y="4191000"/>
            <a:ext cx="6658708" cy="1828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24543" y="6318451"/>
            <a:ext cx="81349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TimesNewRomanRegular"/>
              </a:rPr>
              <a:t>Answers:  9</a:t>
            </a:r>
            <a:r>
              <a:rPr lang="en-US" sz="2800" b="1" dirty="0">
                <a:solidFill>
                  <a:srgbClr val="00B050"/>
                </a:solidFill>
                <a:latin typeface="TimesNewRomanRegular"/>
              </a:rPr>
              <a:t>) </a:t>
            </a:r>
            <a:r>
              <a:rPr lang="en-US" sz="2800" b="1" dirty="0">
                <a:solidFill>
                  <a:srgbClr val="00B050"/>
                </a:solidFill>
                <a:latin typeface="SymbolRegular"/>
              </a:rPr>
              <a:t>78</a:t>
            </a:r>
            <a:r>
              <a:rPr lang="en-US" sz="2800" b="1" dirty="0" smtClean="0">
                <a:solidFill>
                  <a:srgbClr val="00B050"/>
                </a:solidFill>
                <a:latin typeface="TimesNewRomanRegular"/>
              </a:rPr>
              <a:t>°     </a:t>
            </a:r>
            <a:r>
              <a:rPr lang="en-US" sz="2800" b="1" dirty="0">
                <a:solidFill>
                  <a:srgbClr val="00B050"/>
                </a:solidFill>
                <a:latin typeface="TimesNewRomanRegular"/>
              </a:rPr>
              <a:t>10) </a:t>
            </a:r>
            <a:r>
              <a:rPr lang="en-US" sz="2800" b="1" dirty="0">
                <a:solidFill>
                  <a:srgbClr val="00B050"/>
                </a:solidFill>
                <a:latin typeface="SymbolRegular"/>
              </a:rPr>
              <a:t>26</a:t>
            </a:r>
            <a:r>
              <a:rPr lang="en-US" sz="2800" b="1" dirty="0">
                <a:solidFill>
                  <a:srgbClr val="00B050"/>
                </a:solidFill>
                <a:latin typeface="TimesNewRomanRegular"/>
              </a:rPr>
              <a:t>° </a:t>
            </a:r>
            <a:r>
              <a:rPr lang="en-US" sz="2800" b="1" dirty="0" smtClean="0">
                <a:solidFill>
                  <a:srgbClr val="00B050"/>
                </a:solidFill>
                <a:latin typeface="TimesNewRomanRegular"/>
              </a:rPr>
              <a:t>    11</a:t>
            </a:r>
            <a:r>
              <a:rPr lang="en-US" sz="2800" b="1" dirty="0">
                <a:solidFill>
                  <a:srgbClr val="00B050"/>
                </a:solidFill>
                <a:latin typeface="TimesNewRomanRegular"/>
              </a:rPr>
              <a:t>) </a:t>
            </a:r>
            <a:r>
              <a:rPr lang="en-US" sz="2800" b="1" dirty="0">
                <a:solidFill>
                  <a:srgbClr val="00B050"/>
                </a:solidFill>
                <a:latin typeface="SymbolRegular"/>
              </a:rPr>
              <a:t>86</a:t>
            </a:r>
            <a:r>
              <a:rPr lang="en-US" sz="2800" b="1" dirty="0">
                <a:solidFill>
                  <a:srgbClr val="00B050"/>
                </a:solidFill>
                <a:latin typeface="TimesNewRomanRegular"/>
              </a:rPr>
              <a:t>° </a:t>
            </a:r>
            <a:r>
              <a:rPr lang="en-US" sz="2800" b="1" dirty="0" smtClean="0">
                <a:solidFill>
                  <a:srgbClr val="00B050"/>
                </a:solidFill>
                <a:latin typeface="TimesNewRomanRegular"/>
              </a:rPr>
              <a:t>    12</a:t>
            </a:r>
            <a:r>
              <a:rPr lang="en-US" sz="2800" b="1" dirty="0">
                <a:solidFill>
                  <a:srgbClr val="00B050"/>
                </a:solidFill>
                <a:latin typeface="TimesNewRomanRegular"/>
              </a:rPr>
              <a:t>) </a:t>
            </a:r>
            <a:r>
              <a:rPr lang="en-US" sz="2800" b="1" dirty="0">
                <a:solidFill>
                  <a:srgbClr val="00B050"/>
                </a:solidFill>
                <a:latin typeface="SymbolRegular"/>
              </a:rPr>
              <a:t>154</a:t>
            </a:r>
            <a:r>
              <a:rPr lang="en-US" sz="2800" b="1" dirty="0">
                <a:solidFill>
                  <a:srgbClr val="00B050"/>
                </a:solidFill>
                <a:latin typeface="TimesNewRomanRegular"/>
              </a:rPr>
              <a:t>°</a:t>
            </a:r>
            <a:endParaRPr lang="en-US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34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3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9" y="707768"/>
            <a:ext cx="4191001" cy="237961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707768"/>
            <a:ext cx="3940193" cy="2532014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533400" y="3185550"/>
            <a:ext cx="1980029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145 = 2z + 5z - 2 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l-PL" b="1" dirty="0" smtClean="0">
                <a:solidFill>
                  <a:schemeClr val="accent6">
                    <a:lumMod val="75000"/>
                  </a:schemeClr>
                </a:solidFill>
              </a:rPr>
              <a:t>145 </a:t>
            </a:r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= 7z - 2 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l-PL" b="1" dirty="0" smtClean="0">
                <a:solidFill>
                  <a:schemeClr val="accent6">
                    <a:lumMod val="75000"/>
                  </a:schemeClr>
                </a:solidFill>
              </a:rPr>
              <a:t>z </a:t>
            </a:r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= 21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3401" y="4761047"/>
            <a:ext cx="228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C00000"/>
                </a:solidFill>
              </a:rPr>
              <a:t>m∠B = (5z - 2)° 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       </a:t>
            </a:r>
            <a:r>
              <a:rPr lang="pl-PL" b="1" dirty="0" smtClean="0">
                <a:solidFill>
                  <a:srgbClr val="C00000"/>
                </a:solidFill>
              </a:rPr>
              <a:t>= </a:t>
            </a:r>
            <a:r>
              <a:rPr lang="pl-PL" b="1" dirty="0">
                <a:solidFill>
                  <a:srgbClr val="C00000"/>
                </a:solidFill>
              </a:rPr>
              <a:t>(5(21) - 2)° 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       </a:t>
            </a:r>
            <a:r>
              <a:rPr lang="pl-PL" b="1" dirty="0" smtClean="0">
                <a:solidFill>
                  <a:srgbClr val="C00000"/>
                </a:solidFill>
              </a:rPr>
              <a:t>= </a:t>
            </a:r>
            <a:r>
              <a:rPr lang="pl-PL" b="1" dirty="0">
                <a:solidFill>
                  <a:srgbClr val="C00000"/>
                </a:solidFill>
              </a:rPr>
              <a:t>(105 - 2)° 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       </a:t>
            </a:r>
            <a:r>
              <a:rPr lang="pl-PL" b="1" dirty="0" smtClean="0">
                <a:solidFill>
                  <a:srgbClr val="C00000"/>
                </a:solidFill>
              </a:rPr>
              <a:t>= </a:t>
            </a:r>
            <a:r>
              <a:rPr lang="pl-PL" b="1" dirty="0">
                <a:solidFill>
                  <a:srgbClr val="C00000"/>
                </a:solidFill>
              </a:rPr>
              <a:t>103°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08568" y="3239782"/>
            <a:ext cx="8322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x = 50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867400" y="3935100"/>
            <a:ext cx="17443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m∠PRS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= </a:t>
            </a:r>
            <a:r>
              <a:rPr lang="en-US" b="1" dirty="0">
                <a:solidFill>
                  <a:srgbClr val="C00000"/>
                </a:solidFill>
              </a:rPr>
              <a:t>142°</a:t>
            </a:r>
          </a:p>
        </p:txBody>
      </p:sp>
    </p:spTree>
    <p:extLst>
      <p:ext uri="{BB962C8B-B14F-4D97-AF65-F5344CB8AC3E}">
        <p14:creationId xmlns:p14="http://schemas.microsoft.com/office/powerpoint/2010/main" val="44366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0060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3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457200" y="1115437"/>
            <a:ext cx="457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+ 6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72 + (3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+ 6)</a:t>
            </a:r>
            <a:endParaRPr lang="en-US" alt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09600"/>
            <a:ext cx="319087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457200" y="1752600"/>
            <a:ext cx="457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+ 6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78 + 3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alt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57200" y="2209800"/>
            <a:ext cx="457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–3</a:t>
            </a:r>
            <a:r>
              <a:rPr lang="en-US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6    – 6 – 3</a:t>
            </a:r>
            <a:r>
              <a:rPr lang="en-US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2790825"/>
            <a:ext cx="3352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990600" y="2895600"/>
            <a:ext cx="457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72</a:t>
            </a:r>
            <a:endParaRPr lang="en-US" alt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66800" y="3429000"/>
            <a:ext cx="68580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133600" y="3429000"/>
            <a:ext cx="68580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1066800" y="3363433"/>
            <a:ext cx="457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12      12</a:t>
            </a:r>
            <a:endParaRPr lang="en-US" altLang="en-US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1295400" y="4231735"/>
            <a:ext cx="106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endParaRPr lang="en-US" alt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26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/>
      <p:bldP spid="16" grpId="0"/>
      <p:bldP spid="17" grpId="0"/>
      <p:bldP spid="21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1066800" y="191178"/>
            <a:ext cx="7239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44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Exterior Angle Theorem </a:t>
            </a:r>
            <a:endParaRPr lang="en-US" alt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 Box 44"/>
          <p:cNvSpPr txBox="1">
            <a:spLocks noChangeArrowheads="1"/>
          </p:cNvSpPr>
          <p:nvPr/>
        </p:nvSpPr>
        <p:spPr bwMode="auto">
          <a:xfrm>
            <a:off x="457200" y="1524000"/>
            <a:ext cx="7696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Your Turn: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WS 15.1 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complete # 13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- 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18</a:t>
            </a:r>
            <a:endParaRPr lang="en-US" alt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0800" y="3124200"/>
            <a:ext cx="1007007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arenR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arenR" startAt="13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</a:p>
          <a:p>
            <a:pPr marL="342900" indent="-342900">
              <a:buFont typeface="+mj-lt"/>
              <a:buAutoNum type="arabicParenR" startAt="13"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arenR" startAt="13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arenR" startAt="13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arenR" startAt="13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100º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arenR" startAt="13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65º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arenR" startAt="13"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21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dirty="0" smtClean="0"/>
              <a:t>Exploring </a:t>
            </a:r>
            <a:r>
              <a:rPr lang="en-US" sz="2400" dirty="0"/>
              <a:t>Interior Angles </a:t>
            </a:r>
            <a:r>
              <a:rPr lang="en-US" sz="2400" dirty="0" smtClean="0"/>
              <a:t>in Triangles</a:t>
            </a:r>
            <a:r>
              <a:rPr lang="en-US" altLang="en-US" sz="2400" dirty="0" smtClean="0">
                <a:solidFill>
                  <a:schemeClr val="bg1"/>
                </a:solidFill>
              </a:rPr>
              <a:t>PLORE </a:t>
            </a:r>
            <a:r>
              <a:rPr lang="en-US" altLang="en-US" sz="2800" dirty="0" smtClean="0">
                <a:solidFill>
                  <a:schemeClr val="bg1"/>
                </a:solidFill>
              </a:rPr>
              <a:t>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06756" y="1447800"/>
            <a:ext cx="4197118" cy="411480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953000" y="2176158"/>
            <a:ext cx="3505200" cy="36150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12332" name="Picture 4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91567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4717475" y="3048000"/>
            <a:ext cx="3429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dirty="0" smtClean="0">
                <a:solidFill>
                  <a:srgbClr val="C00000"/>
                </a:solidFill>
                <a:latin typeface="Calibri" pitchFamily="34" charset="0"/>
              </a:rPr>
              <a:t>Alternate Interior Angles Theorem</a:t>
            </a:r>
            <a:endParaRPr lang="en-US" alt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1600200" y="3038519"/>
            <a:ext cx="381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dirty="0" smtClean="0">
                <a:solidFill>
                  <a:srgbClr val="C00000"/>
                </a:solidFill>
                <a:latin typeface="Calibri" pitchFamily="34" charset="0"/>
              </a:rPr>
              <a:t>4</a:t>
            </a:r>
            <a:endParaRPr lang="en-US" alt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3429000" y="3048000"/>
            <a:ext cx="381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dirty="0" smtClean="0">
                <a:solidFill>
                  <a:srgbClr val="C00000"/>
                </a:solidFill>
                <a:latin typeface="Calibri" pitchFamily="34" charset="0"/>
              </a:rPr>
              <a:t>5</a:t>
            </a:r>
            <a:endParaRPr lang="en-US" altLang="en-US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1507" y="409105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US" altLang="en-US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707575" y="4083135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rgbClr val="C00000"/>
                </a:solidFill>
                <a:latin typeface="Calibri" pitchFamily="34" charset="0"/>
              </a:rPr>
              <a:t>3</a:t>
            </a:r>
            <a:endParaRPr lang="en-US" altLang="en-US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4749143" y="4095010"/>
            <a:ext cx="3429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dirty="0" smtClean="0">
                <a:solidFill>
                  <a:srgbClr val="C00000"/>
                </a:solidFill>
                <a:latin typeface="Calibri" pitchFamily="34" charset="0"/>
              </a:rPr>
              <a:t>Substitution Property of Equality</a:t>
            </a:r>
            <a:endParaRPr lang="en-US" altLang="en-US" sz="18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62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EXPLORE 2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299648" y="104135"/>
            <a:ext cx="6858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/>
              <a:t>Exploring Interior Angles in Polygons</a:t>
            </a:r>
            <a:r>
              <a:rPr lang="en-US" altLang="en-US" sz="2800" b="1" dirty="0" smtClean="0">
                <a:solidFill>
                  <a:srgbClr val="FFFFFF"/>
                </a:solidFill>
              </a:rPr>
              <a:t>1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143000"/>
            <a:ext cx="7935268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86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EXPLORE 2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1" y="914400"/>
            <a:ext cx="7543800" cy="3962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87" y="5334000"/>
            <a:ext cx="7668491" cy="1066800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821811"/>
              </p:ext>
            </p:extLst>
          </p:nvPr>
        </p:nvGraphicFramePr>
        <p:xfrm>
          <a:off x="6781800" y="5867400"/>
          <a:ext cx="762000" cy="348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3" name="Equation" r:id="rId6" imgW="444240" imgH="203040" progId="Equation.DSMT4">
                  <p:embed/>
                </p:oleObj>
              </mc:Choice>
              <mc:Fallback>
                <p:oleObj name="Equation" r:id="rId6" imgW="4442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781800" y="5867400"/>
                        <a:ext cx="762000" cy="3483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299648" y="104135"/>
            <a:ext cx="6858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/>
              <a:t>Exploring Interior Angles in Polygons</a:t>
            </a:r>
            <a:r>
              <a:rPr lang="en-US" altLang="en-US" sz="2800" b="1" dirty="0" smtClean="0">
                <a:solidFill>
                  <a:srgbClr val="FFFFFF"/>
                </a:solidFill>
              </a:rPr>
              <a:t>1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73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EXPLORE 2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1143000"/>
            <a:ext cx="8164576" cy="1066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716" y="3450770"/>
            <a:ext cx="7765143" cy="1295400"/>
          </a:xfrm>
          <a:prstGeom prst="rect">
            <a:avLst/>
          </a:prstGeom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76200" y="3045767"/>
            <a:ext cx="13716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dirty="0" smtClean="0"/>
              <a:t>Reflect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graphicFrame>
        <p:nvGraphicFramePr>
          <p:cNvPr id="12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2058341"/>
              </p:ext>
            </p:extLst>
          </p:nvPr>
        </p:nvGraphicFramePr>
        <p:xfrm>
          <a:off x="3521900" y="1585595"/>
          <a:ext cx="1650620" cy="471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2" name="Equation" r:id="rId6" imgW="711000" imgH="203040" progId="Equation.DSMT4">
                  <p:embed/>
                </p:oleObj>
              </mc:Choice>
              <mc:Fallback>
                <p:oleObj name="Equation" r:id="rId6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900" y="1585595"/>
                        <a:ext cx="1650620" cy="4718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364120"/>
              </p:ext>
            </p:extLst>
          </p:nvPr>
        </p:nvGraphicFramePr>
        <p:xfrm>
          <a:off x="1882017" y="3962400"/>
          <a:ext cx="3279766" cy="570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3" name="Equation" r:id="rId8" imgW="1168200" imgH="203040" progId="Equation.DSMT4">
                  <p:embed/>
                </p:oleObj>
              </mc:Choice>
              <mc:Fallback>
                <p:oleObj name="Equation" r:id="rId8" imgW="11682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82017" y="3962400"/>
                        <a:ext cx="3279766" cy="5703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2299648" y="104135"/>
            <a:ext cx="6858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/>
              <a:t>Exploring Interior Angles in Polygons</a:t>
            </a:r>
            <a:r>
              <a:rPr lang="en-US" altLang="en-US" sz="2800" b="1" dirty="0" smtClean="0">
                <a:solidFill>
                  <a:srgbClr val="FFFFFF"/>
                </a:solidFill>
              </a:rPr>
              <a:t>1</a:t>
            </a:r>
            <a:endParaRPr lang="en-US" altLang="en-US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8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9" name="Group 54"/>
          <p:cNvGrpSpPr>
            <a:grpSpLocks/>
          </p:cNvGrpSpPr>
          <p:nvPr/>
        </p:nvGrpSpPr>
        <p:grpSpPr bwMode="auto">
          <a:xfrm>
            <a:off x="76200" y="76200"/>
            <a:ext cx="8458200" cy="1981200"/>
            <a:chOff x="240" y="864"/>
            <a:chExt cx="5328" cy="1248"/>
          </a:xfrm>
        </p:grpSpPr>
        <p:sp>
          <p:nvSpPr>
            <p:cNvPr id="4103" name="Rectangle 28"/>
            <p:cNvSpPr>
              <a:spLocks noChangeArrowheads="1"/>
            </p:cNvSpPr>
            <p:nvPr/>
          </p:nvSpPr>
          <p:spPr bwMode="auto">
            <a:xfrm>
              <a:off x="240" y="864"/>
              <a:ext cx="5280" cy="336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4104" name="Text Box 29"/>
            <p:cNvSpPr txBox="1">
              <a:spLocks noChangeArrowheads="1"/>
            </p:cNvSpPr>
            <p:nvPr/>
          </p:nvSpPr>
          <p:spPr bwMode="auto">
            <a:xfrm>
              <a:off x="288" y="864"/>
              <a:ext cx="52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 dirty="0">
                  <a:solidFill>
                    <a:schemeClr val="bg1"/>
                  </a:solidFill>
                  <a:cs typeface="Arial" charset="0"/>
                </a:rPr>
                <a:t>Polygon </a:t>
              </a:r>
              <a:r>
                <a:rPr lang="en-US" altLang="en-US" sz="2800" b="1" dirty="0" smtClean="0">
                  <a:solidFill>
                    <a:schemeClr val="bg1"/>
                  </a:solidFill>
                  <a:cs typeface="Arial" charset="0"/>
                </a:rPr>
                <a:t>Angle Sum </a:t>
              </a:r>
              <a:r>
                <a:rPr lang="en-US" altLang="en-US" sz="2800" b="1" dirty="0">
                  <a:solidFill>
                    <a:schemeClr val="bg1"/>
                  </a:solidFill>
                  <a:cs typeface="Arial" charset="0"/>
                </a:rPr>
                <a:t>Theorem</a:t>
              </a:r>
              <a:endParaRPr lang="en-US" alt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105" name="Text Box 31"/>
            <p:cNvSpPr txBox="1">
              <a:spLocks noChangeArrowheads="1"/>
            </p:cNvSpPr>
            <p:nvPr/>
          </p:nvSpPr>
          <p:spPr bwMode="auto">
            <a:xfrm>
              <a:off x="288" y="1296"/>
              <a:ext cx="5136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The sum of the measures of the interior angles of </a:t>
              </a:r>
              <a:r>
                <a:rPr lang="en-US" altLang="en-US" sz="2800" dirty="0" smtClean="0"/>
                <a:t>a convex polygon with </a:t>
              </a:r>
              <a:r>
                <a:rPr lang="en-US" altLang="en-US" sz="2800" i="1" dirty="0" smtClean="0"/>
                <a:t>n</a:t>
              </a:r>
              <a:r>
                <a:rPr lang="en-US" altLang="en-US" sz="2800" dirty="0" smtClean="0"/>
                <a:t> sides is </a:t>
              </a:r>
              <a:endParaRPr lang="en-US" altLang="en-US" sz="2800" dirty="0"/>
            </a:p>
          </p:txBody>
        </p:sp>
        <p:sp>
          <p:nvSpPr>
            <p:cNvPr id="4106" name="Rectangle 32"/>
            <p:cNvSpPr>
              <a:spLocks noChangeArrowheads="1"/>
            </p:cNvSpPr>
            <p:nvPr/>
          </p:nvSpPr>
          <p:spPr bwMode="auto">
            <a:xfrm>
              <a:off x="240" y="1200"/>
              <a:ext cx="5280" cy="9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graphicFrame>
          <p:nvGraphicFramePr>
            <p:cNvPr id="4107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0726850"/>
                </p:ext>
              </p:extLst>
            </p:nvPr>
          </p:nvGraphicFramePr>
          <p:xfrm>
            <a:off x="3600" y="1589"/>
            <a:ext cx="1186" cy="3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47" name="Equation" r:id="rId4" imgW="711000" imgH="203040" progId="Equation.DSMT4">
                    <p:embed/>
                  </p:oleObj>
                </mc:Choice>
                <mc:Fallback>
                  <p:oleObj name="Equation" r:id="rId4" imgW="71100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0" y="1589"/>
                          <a:ext cx="1186" cy="3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AutoShape 43"/>
          <p:cNvSpPr>
            <a:spLocks noChangeArrowheads="1"/>
          </p:cNvSpPr>
          <p:nvPr/>
        </p:nvSpPr>
        <p:spPr bwMode="auto">
          <a:xfrm>
            <a:off x="76200" y="22098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FF93B7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7" name="Text Box 44"/>
          <p:cNvSpPr txBox="1">
            <a:spLocks noChangeArrowheads="1"/>
          </p:cNvSpPr>
          <p:nvPr/>
        </p:nvSpPr>
        <p:spPr bwMode="auto">
          <a:xfrm>
            <a:off x="108098" y="2209800"/>
            <a:ext cx="275853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EXPLAIN </a:t>
            </a:r>
            <a:r>
              <a:rPr lang="en-US" altLang="en-US" sz="28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20486" name="Picture 6" descr="http://www.math-salamanders.com/image-files/polygon-shapes-regular-nonagon-col.gif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49" b="19240"/>
          <a:stretch/>
        </p:blipFill>
        <p:spPr bwMode="auto">
          <a:xfrm>
            <a:off x="-19493" y="3581400"/>
            <a:ext cx="3562456" cy="3144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877235"/>
              </p:ext>
            </p:extLst>
          </p:nvPr>
        </p:nvGraphicFramePr>
        <p:xfrm>
          <a:off x="3375025" y="4082653"/>
          <a:ext cx="18827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8" name="Equation" r:id="rId7" imgW="710891" imgH="203112" progId="Equation.DSMT4">
                  <p:embed/>
                </p:oleObj>
              </mc:Choice>
              <mc:Fallback>
                <p:oleObj name="Equation" r:id="rId7" imgW="710891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4082653"/>
                        <a:ext cx="188277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509687"/>
              </p:ext>
            </p:extLst>
          </p:nvPr>
        </p:nvGraphicFramePr>
        <p:xfrm>
          <a:off x="3845718" y="3457575"/>
          <a:ext cx="941388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9"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5718" y="3457575"/>
                        <a:ext cx="941388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896019"/>
              </p:ext>
            </p:extLst>
          </p:nvPr>
        </p:nvGraphicFramePr>
        <p:xfrm>
          <a:off x="3375025" y="4774407"/>
          <a:ext cx="18827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0" name="Equation" r:id="rId11" imgW="711000" imgH="203040" progId="Equation.DSMT4">
                  <p:embed/>
                </p:oleObj>
              </mc:Choice>
              <mc:Fallback>
                <p:oleObj name="Equation" r:id="rId11" imgW="711000" imgH="20304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4774407"/>
                        <a:ext cx="188277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4736494"/>
              </p:ext>
            </p:extLst>
          </p:nvPr>
        </p:nvGraphicFramePr>
        <p:xfrm>
          <a:off x="3375025" y="5466161"/>
          <a:ext cx="1344613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1" name="Equation" r:id="rId13" imgW="507960" imgH="203040" progId="Equation.DSMT4">
                  <p:embed/>
                </p:oleObj>
              </mc:Choice>
              <mc:Fallback>
                <p:oleObj name="Equation" r:id="rId13" imgW="50796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5466161"/>
                        <a:ext cx="1344613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333190"/>
              </p:ext>
            </p:extLst>
          </p:nvPr>
        </p:nvGraphicFramePr>
        <p:xfrm>
          <a:off x="3375025" y="6157913"/>
          <a:ext cx="10414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2" name="Equation" r:id="rId15" imgW="393480" imgH="177480" progId="Equation.DSMT4">
                  <p:embed/>
                </p:oleObj>
              </mc:Choice>
              <mc:Fallback>
                <p:oleObj name="Equation" r:id="rId15" imgW="39348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6157913"/>
                        <a:ext cx="1041400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438400" y="2209800"/>
            <a:ext cx="678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+mj-lt"/>
              </a:rPr>
              <a:t>Given a </a:t>
            </a:r>
            <a:r>
              <a:rPr lang="en-US" altLang="en-US" sz="2400" dirty="0" smtClean="0">
                <a:latin typeface="+mj-lt"/>
              </a:rPr>
              <a:t>nonagon, </a:t>
            </a:r>
            <a:r>
              <a:rPr lang="en-US" altLang="en-US" sz="2400" dirty="0">
                <a:latin typeface="+mj-lt"/>
              </a:rPr>
              <a:t>find the sum of measures of its interior angles</a:t>
            </a:r>
            <a:r>
              <a:rPr lang="en-US" altLang="en-US" sz="2400" dirty="0" smtClean="0">
                <a:latin typeface="+mj-lt"/>
              </a:rPr>
              <a:t>. Then find the measure of each angle.</a:t>
            </a:r>
            <a:endParaRPr lang="en-US" altLang="en-US" sz="2400" dirty="0">
              <a:latin typeface="+mj-lt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234329"/>
              </p:ext>
            </p:extLst>
          </p:nvPr>
        </p:nvGraphicFramePr>
        <p:xfrm>
          <a:off x="5638800" y="3222625"/>
          <a:ext cx="2084388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3" name="Equation" r:id="rId17" imgW="787320" imgH="393480" progId="Equation.DSMT4">
                  <p:embed/>
                </p:oleObj>
              </mc:Choice>
              <mc:Fallback>
                <p:oleObj name="Equation" r:id="rId17" imgW="787320" imgH="39348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222625"/>
                        <a:ext cx="2084388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029200" y="5505271"/>
            <a:ext cx="411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latin typeface="+mj-lt"/>
              </a:rPr>
              <a:t>So the </a:t>
            </a:r>
            <a:r>
              <a:rPr lang="en-US" altLang="en-US" sz="2400" b="1" dirty="0" smtClean="0">
                <a:latin typeface="+mj-lt"/>
              </a:rPr>
              <a:t>total</a:t>
            </a:r>
            <a:r>
              <a:rPr lang="en-US" altLang="en-US" sz="2400" dirty="0" smtClean="0">
                <a:latin typeface="+mj-lt"/>
              </a:rPr>
              <a:t> of the interior angle measures is 1260</a:t>
            </a:r>
            <a:r>
              <a:rPr lang="en-US" altLang="en-US" sz="2400" dirty="0" smtClean="0">
                <a:latin typeface="Calibri"/>
              </a:rPr>
              <a:t>⁰</a:t>
            </a:r>
            <a:r>
              <a:rPr lang="en-US" altLang="en-US" sz="2400" dirty="0" smtClean="0">
                <a:latin typeface="+mj-lt"/>
              </a:rPr>
              <a:t>. </a:t>
            </a:r>
            <a:r>
              <a:rPr lang="en-US" altLang="en-US" sz="2400" b="1" dirty="0" smtClean="0">
                <a:latin typeface="+mj-lt"/>
              </a:rPr>
              <a:t>Each</a:t>
            </a:r>
            <a:r>
              <a:rPr lang="en-US" altLang="en-US" sz="2400" dirty="0" smtClean="0">
                <a:latin typeface="+mj-lt"/>
              </a:rPr>
              <a:t> angle measures 140</a:t>
            </a:r>
            <a:r>
              <a:rPr lang="en-US" altLang="en-US" sz="2400" dirty="0" smtClean="0">
                <a:latin typeface="Calibri"/>
              </a:rPr>
              <a:t>⁰</a:t>
            </a:r>
            <a:r>
              <a:rPr lang="en-US" altLang="en-US" sz="2400" dirty="0" smtClean="0">
                <a:latin typeface="+mj-lt"/>
              </a:rPr>
              <a:t>.</a:t>
            </a:r>
            <a:endParaRPr lang="en-US" alt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974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33400" y="68759"/>
            <a:ext cx="8534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44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Polygon Angle Sum Theorem </a:t>
            </a:r>
            <a:endParaRPr lang="en-US" alt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 Box 44"/>
          <p:cNvSpPr txBox="1">
            <a:spLocks noChangeArrowheads="1"/>
          </p:cNvSpPr>
          <p:nvPr/>
        </p:nvSpPr>
        <p:spPr bwMode="auto">
          <a:xfrm>
            <a:off x="457200" y="1524000"/>
            <a:ext cx="845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Your Turn: On WS 15.1, complete # 1-8c</a:t>
            </a:r>
            <a:endParaRPr lang="en-US" alt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274320" y="2755880"/>
            <a:ext cx="3745480" cy="3416320"/>
            <a:chOff x="533400" y="2286000"/>
            <a:chExt cx="3745480" cy="3416320"/>
          </a:xfrm>
        </p:grpSpPr>
        <p:sp>
          <p:nvSpPr>
            <p:cNvPr id="2" name="Rectangle 1"/>
            <p:cNvSpPr/>
            <p:nvPr/>
          </p:nvSpPr>
          <p:spPr>
            <a:xfrm>
              <a:off x="533400" y="4773304"/>
              <a:ext cx="140294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8b) 6 sides</a:t>
              </a:r>
            </a:p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8c)  52 sides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33400" y="2286000"/>
              <a:ext cx="1835759" cy="286232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buFont typeface="+mj-lt"/>
                <a:buAutoNum type="arabicParenR"/>
              </a:pPr>
              <a:endPara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1260º; 140º </a:t>
              </a:r>
            </a:p>
            <a:p>
              <a:pPr marL="342900" indent="-342900">
                <a:buFont typeface="+mj-lt"/>
                <a:buAutoNum type="arabicParenR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540º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108º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1800º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150º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900º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128.6º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60º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90º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2520º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157.5º </a:t>
              </a:r>
              <a:endPara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1440º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144º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720º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120º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/>
              </a:pP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214165" y="2286000"/>
              <a:ext cx="1064715" cy="34163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buFont typeface="+mj-lt"/>
                <a:buAutoNum type="arabicParenR"/>
              </a:pPr>
              <a:endPara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 startAt="9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78º </a:t>
              </a:r>
            </a:p>
            <a:p>
              <a:pPr marL="342900" indent="-342900">
                <a:buFont typeface="+mj-lt"/>
                <a:buAutoNum type="arabicParenR" startAt="9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26º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 startAt="9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86º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 startAt="9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154º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 startAt="9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6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 startAt="9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9 </a:t>
              </a:r>
              <a:endPara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 startAt="9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6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arenR" startAt="9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11</a:t>
              </a:r>
            </a:p>
            <a:p>
              <a:pPr marL="342900" indent="-342900">
                <a:buFont typeface="+mj-lt"/>
                <a:buAutoNum type="arabicParenR" startAt="9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100º </a:t>
              </a:r>
            </a:p>
            <a:p>
              <a:pPr marL="342900" indent="-342900">
                <a:buFont typeface="+mj-lt"/>
                <a:buAutoNum type="arabicParenR" startAt="9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65º </a:t>
              </a:r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445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853" t="32312" b="10195"/>
          <a:stretch/>
        </p:blipFill>
        <p:spPr bwMode="auto">
          <a:xfrm>
            <a:off x="5410200" y="1066800"/>
            <a:ext cx="3560134" cy="3049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139" b="88540"/>
          <a:stretch/>
        </p:blipFill>
        <p:spPr bwMode="auto">
          <a:xfrm>
            <a:off x="228600" y="762000"/>
            <a:ext cx="7070651" cy="529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3870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1A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734134"/>
              </p:ext>
            </p:extLst>
          </p:nvPr>
        </p:nvGraphicFramePr>
        <p:xfrm>
          <a:off x="685800" y="2053538"/>
          <a:ext cx="18827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78" name="Equation" r:id="rId5" imgW="710891" imgH="203112" progId="Equation.DSMT4">
                  <p:embed/>
                </p:oleObj>
              </mc:Choice>
              <mc:Fallback>
                <p:oleObj name="Equation" r:id="rId5" imgW="710891" imgH="203112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053538"/>
                        <a:ext cx="188277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059749"/>
              </p:ext>
            </p:extLst>
          </p:nvPr>
        </p:nvGraphicFramePr>
        <p:xfrm>
          <a:off x="1155700" y="1428063"/>
          <a:ext cx="94138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79" name="Equation" r:id="rId7" imgW="355320" imgH="177480" progId="Equation.DSMT4">
                  <p:embed/>
                </p:oleObj>
              </mc:Choice>
              <mc:Fallback>
                <p:oleObj name="Equation" r:id="rId7" imgW="355320" imgH="17748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1428063"/>
                        <a:ext cx="941388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266397"/>
              </p:ext>
            </p:extLst>
          </p:nvPr>
        </p:nvGraphicFramePr>
        <p:xfrm>
          <a:off x="685800" y="2745688"/>
          <a:ext cx="18827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80" name="Equation" r:id="rId9" imgW="711000" imgH="203040" progId="Equation.DSMT4">
                  <p:embed/>
                </p:oleObj>
              </mc:Choice>
              <mc:Fallback>
                <p:oleObj name="Equation" r:id="rId9" imgW="71100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745688"/>
                        <a:ext cx="188277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938461"/>
              </p:ext>
            </p:extLst>
          </p:nvPr>
        </p:nvGraphicFramePr>
        <p:xfrm>
          <a:off x="954088" y="3437838"/>
          <a:ext cx="134461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81" name="Equation" r:id="rId11" imgW="507960" imgH="203040" progId="Equation.DSMT4">
                  <p:embed/>
                </p:oleObj>
              </mc:Choice>
              <mc:Fallback>
                <p:oleObj name="Equation" r:id="rId11" imgW="50796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3437838"/>
                        <a:ext cx="1344612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73553"/>
              </p:ext>
            </p:extLst>
          </p:nvPr>
        </p:nvGraphicFramePr>
        <p:xfrm>
          <a:off x="1106488" y="4128401"/>
          <a:ext cx="10414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82" name="Equation" r:id="rId13" imgW="393480" imgH="177480" progId="Equation.DSMT4">
                  <p:embed/>
                </p:oleObj>
              </mc:Choice>
              <mc:Fallback>
                <p:oleObj name="Equation" r:id="rId13" imgW="39348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4128401"/>
                        <a:ext cx="1041400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890737"/>
              </p:ext>
            </p:extLst>
          </p:nvPr>
        </p:nvGraphicFramePr>
        <p:xfrm>
          <a:off x="396875" y="4800600"/>
          <a:ext cx="84375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83" name="Equation" r:id="rId15" imgW="3288960" imgH="177480" progId="Equation.DSMT4">
                  <p:embed/>
                </p:oleObj>
              </mc:Choice>
              <mc:Fallback>
                <p:oleObj name="Equation" r:id="rId15" imgW="328896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" y="4800600"/>
                        <a:ext cx="843756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963417"/>
              </p:ext>
            </p:extLst>
          </p:nvPr>
        </p:nvGraphicFramePr>
        <p:xfrm>
          <a:off x="385763" y="5486400"/>
          <a:ext cx="25415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84" name="Equation" r:id="rId17" imgW="990360" imgH="177480" progId="Equation.DSMT4">
                  <p:embed/>
                </p:oleObj>
              </mc:Choice>
              <mc:Fallback>
                <p:oleObj name="Equation" r:id="rId17" imgW="990360" imgH="177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5486400"/>
                        <a:ext cx="254158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919658"/>
              </p:ext>
            </p:extLst>
          </p:nvPr>
        </p:nvGraphicFramePr>
        <p:xfrm>
          <a:off x="590550" y="6096000"/>
          <a:ext cx="1238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85" name="Equation" r:id="rId19" imgW="482400" imgH="177480" progId="Equation.DSMT4">
                  <p:embed/>
                </p:oleObj>
              </mc:Choice>
              <mc:Fallback>
                <p:oleObj name="Equation" r:id="rId19" imgW="48240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6096000"/>
                        <a:ext cx="12382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417582"/>
              </p:ext>
            </p:extLst>
          </p:nvPr>
        </p:nvGraphicFramePr>
        <p:xfrm>
          <a:off x="5038725" y="5715000"/>
          <a:ext cx="13573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86" name="Equation" r:id="rId21" imgW="317160" imgH="177480" progId="Equation.DSMT4">
                  <p:embed/>
                </p:oleObj>
              </mc:Choice>
              <mc:Fallback>
                <p:oleObj name="Equation" r:id="rId21" imgW="31716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8725" y="5715000"/>
                        <a:ext cx="13573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34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4700</TotalTime>
  <Words>573</Words>
  <Application>Microsoft Office PowerPoint</Application>
  <PresentationFormat>On-screen Show (4:3)</PresentationFormat>
  <Paragraphs>154</Paragraphs>
  <Slides>19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Jim Taylor</cp:lastModifiedBy>
  <cp:revision>236</cp:revision>
  <dcterms:created xsi:type="dcterms:W3CDTF">2007-01-19T17:21:11Z</dcterms:created>
  <dcterms:modified xsi:type="dcterms:W3CDTF">2016-10-14T02:44:25Z</dcterms:modified>
</cp:coreProperties>
</file>