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6" r:id="rId2"/>
    <p:sldId id="387" r:id="rId3"/>
    <p:sldId id="388" r:id="rId4"/>
    <p:sldId id="389" r:id="rId5"/>
    <p:sldId id="41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1ED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5" autoAdjust="0"/>
    <p:restoredTop sz="94660"/>
  </p:normalViewPr>
  <p:slideViewPr>
    <p:cSldViewPr>
      <p:cViewPr>
        <p:scale>
          <a:sx n="60" d="100"/>
          <a:sy n="60" d="100"/>
        </p:scale>
        <p:origin x="-492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5A9EF4-E5B1-4DEE-8898-54B9BBB1DF4C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687E94-AA41-4CF0-89E5-6F4A82FB2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87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71D66EC-6B95-4AA2-88E3-B40154461EAB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A263B3-9BFE-4418-9DCE-AAA658FCBA8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A263B3-9BFE-4418-9DCE-AAA658FCBA8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06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C5F60-6F4D-4E52-BF61-5C9DA4919664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01733-3BBC-41AB-A230-485606D45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5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E467-F1DC-4D51-865E-C917513DE8BF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F256C-36E8-48CF-8EB0-6B12753EC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55C9-1665-4240-BC64-2102D6EA2FE8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AD671-8C25-4848-94F8-011452F75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5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76138-3F33-4BE3-A902-EA275AC6795A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F3AEC-7C80-4BCB-B1BD-615338253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80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40F86-1EAF-4C4B-8E3D-2E1C3B5CEE29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8851-3E34-420F-AFD0-04DBCF8DF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1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F516D-F9F6-45CC-8DBE-F182C0553640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518B4-14E2-40F7-B035-2270B7983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78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9719D-F4E3-48FD-9647-668FAFC124FD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34B4B-C9D8-4108-9815-44D6EE371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1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F1646-FD11-437E-B1D8-5F986B587C73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34195-7BDC-4831-930A-A6591B5D7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0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41966-AA0F-4FD3-A022-F13B48B69D33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5638-1A95-4CF3-A997-10106BD92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0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D7604-217A-4623-A482-D9839E81271E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95C63-6F09-4E58-8484-C8D3A68DC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6FC0B-5630-4792-BD10-822C85120C6E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54C60-A133-471B-A661-EBFA83D4D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FF62BE-A7D7-4135-9063-955AAF141B2A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25748D-AABE-4B63-8DF9-83E74236A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1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7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png"/><Relationship Id="rId11" Type="http://schemas.openxmlformats.org/officeDocument/2006/relationships/oleObject" Target="../embeddings/oleObject9.bin"/><Relationship Id="rId5" Type="http://schemas.openxmlformats.org/officeDocument/2006/relationships/image" Target="../media/image14.png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13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</a:t>
            </a:r>
            <a:r>
              <a:rPr lang="en-US" altLang="en-US" sz="8000" b="1" dirty="0" smtClean="0">
                <a:solidFill>
                  <a:srgbClr val="00B0F0"/>
                </a:solidFill>
                <a:latin typeface="Calibri" pitchFamily="34" charset="0"/>
              </a:rPr>
              <a:t>15.2:</a:t>
            </a:r>
            <a:endParaRPr lang="en-US" altLang="en-US" sz="8000" b="1" dirty="0">
              <a:solidFill>
                <a:srgbClr val="00B0F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rgbClr val="00B0F0"/>
                </a:solidFill>
                <a:latin typeface="Calibri" pitchFamily="34" charset="0"/>
              </a:rPr>
              <a:t>Isosceles and Equilateral Triangles</a:t>
            </a:r>
            <a:endParaRPr lang="en-US" altLang="en-US" sz="4400" b="1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81000" y="4419600"/>
            <a:ext cx="845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 smtClean="0">
                <a:latin typeface="Calibri" pitchFamily="34" charset="0"/>
              </a:rPr>
              <a:t>Essential Question: </a:t>
            </a:r>
            <a:r>
              <a:rPr lang="en-US" altLang="en-US" sz="2400" dirty="0" smtClean="0">
                <a:latin typeface="Calibri" pitchFamily="34" charset="0"/>
              </a:rPr>
              <a:t>What </a:t>
            </a:r>
            <a:r>
              <a:rPr lang="en-US" altLang="en-US" sz="2400" dirty="0">
                <a:latin typeface="Calibri" pitchFamily="34" charset="0"/>
              </a:rPr>
              <a:t>are the special relationships among angles and sides in isosceles and equilateral triangles?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en-US" sz="2400" b="1" dirty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CASS: G-CO.10 </a:t>
            </a:r>
            <a:r>
              <a:rPr lang="en-US" altLang="en-US" sz="2400" dirty="0">
                <a:latin typeface="Calibri" pitchFamily="34" charset="0"/>
              </a:rPr>
              <a:t>Prove theorems about triangles. </a:t>
            </a:r>
            <a:r>
              <a:rPr lang="en-US" altLang="en-US" sz="2400" b="1" dirty="0">
                <a:latin typeface="Calibri" pitchFamily="34" charset="0"/>
              </a:rPr>
              <a:t>MP.3 </a:t>
            </a:r>
            <a:r>
              <a:rPr lang="en-US" altLang="en-US" sz="2400" dirty="0">
                <a:latin typeface="Calibri" pitchFamily="34" charset="0"/>
              </a:rPr>
              <a:t>Logic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47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3"/>
          <p:cNvSpPr txBox="1">
            <a:spLocks noChangeArrowheads="1"/>
          </p:cNvSpPr>
          <p:nvPr/>
        </p:nvSpPr>
        <p:spPr bwMode="auto">
          <a:xfrm>
            <a:off x="2362200" y="762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/>
              <a:t>Anatomy of Isosceles </a:t>
            </a:r>
            <a:r>
              <a:rPr lang="en-US" altLang="en-US" b="1" dirty="0" smtClean="0"/>
              <a:t>Triangles </a:t>
            </a:r>
            <a:endParaRPr lang="en-US" altLang="en-US" b="1" dirty="0"/>
          </a:p>
        </p:txBody>
      </p:sp>
      <p:sp>
        <p:nvSpPr>
          <p:cNvPr id="3076" name="Line 411"/>
          <p:cNvSpPr>
            <a:spLocks noChangeShapeType="1"/>
          </p:cNvSpPr>
          <p:nvPr/>
        </p:nvSpPr>
        <p:spPr bwMode="auto">
          <a:xfrm>
            <a:off x="1066800" y="4440238"/>
            <a:ext cx="1409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410"/>
          <p:cNvSpPr>
            <a:spLocks noChangeShapeType="1"/>
          </p:cNvSpPr>
          <p:nvPr/>
        </p:nvSpPr>
        <p:spPr bwMode="auto">
          <a:xfrm>
            <a:off x="2476500" y="4440238"/>
            <a:ext cx="1409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413"/>
          <p:cNvSpPr>
            <a:spLocks noChangeShapeType="1"/>
          </p:cNvSpPr>
          <p:nvPr/>
        </p:nvSpPr>
        <p:spPr bwMode="auto">
          <a:xfrm flipH="1" flipV="1">
            <a:off x="2476500" y="1741488"/>
            <a:ext cx="1409700" cy="2698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412"/>
          <p:cNvSpPr>
            <a:spLocks noChangeShapeType="1"/>
          </p:cNvSpPr>
          <p:nvPr/>
        </p:nvSpPr>
        <p:spPr bwMode="auto">
          <a:xfrm flipV="1">
            <a:off x="1066800" y="1741488"/>
            <a:ext cx="1409700" cy="2698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61621" y="1741488"/>
            <a:ext cx="2367304" cy="793750"/>
            <a:chOff x="461621" y="1741488"/>
            <a:chExt cx="2367304" cy="793750"/>
          </a:xfrm>
        </p:grpSpPr>
        <p:sp>
          <p:nvSpPr>
            <p:cNvPr id="3079" name="Freeform 416"/>
            <p:cNvSpPr>
              <a:spLocks/>
            </p:cNvSpPr>
            <p:nvPr/>
          </p:nvSpPr>
          <p:spPr bwMode="auto">
            <a:xfrm>
              <a:off x="2124075" y="1741488"/>
              <a:ext cx="704850" cy="793750"/>
            </a:xfrm>
            <a:custGeom>
              <a:avLst/>
              <a:gdLst>
                <a:gd name="T0" fmla="*/ 2147483647 w 672"/>
                <a:gd name="T1" fmla="*/ 0 h 720"/>
                <a:gd name="T2" fmla="*/ 0 w 672"/>
                <a:gd name="T3" fmla="*/ 2147483647 h 720"/>
                <a:gd name="T4" fmla="*/ 2147483647 w 672"/>
                <a:gd name="T5" fmla="*/ 2147483647 h 720"/>
                <a:gd name="T6" fmla="*/ 2147483647 w 672"/>
                <a:gd name="T7" fmla="*/ 2147483647 h 720"/>
                <a:gd name="T8" fmla="*/ 2147483647 w 672"/>
                <a:gd name="T9" fmla="*/ 2147483647 h 720"/>
                <a:gd name="T10" fmla="*/ 2147483647 w 672"/>
                <a:gd name="T11" fmla="*/ 2147483647 h 720"/>
                <a:gd name="T12" fmla="*/ 2147483647 w 672"/>
                <a:gd name="T13" fmla="*/ 2147483647 h 720"/>
                <a:gd name="T14" fmla="*/ 2147483647 w 672"/>
                <a:gd name="T15" fmla="*/ 2147483647 h 720"/>
                <a:gd name="T16" fmla="*/ 2147483647 w 672"/>
                <a:gd name="T17" fmla="*/ 0 h 7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2"/>
                <a:gd name="T28" fmla="*/ 0 h 720"/>
                <a:gd name="T29" fmla="*/ 672 w 672"/>
                <a:gd name="T30" fmla="*/ 720 h 72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2" h="720">
                  <a:moveTo>
                    <a:pt x="336" y="0"/>
                  </a:moveTo>
                  <a:lnTo>
                    <a:pt x="0" y="624"/>
                  </a:lnTo>
                  <a:lnTo>
                    <a:pt x="144" y="576"/>
                  </a:lnTo>
                  <a:lnTo>
                    <a:pt x="192" y="720"/>
                  </a:lnTo>
                  <a:lnTo>
                    <a:pt x="336" y="576"/>
                  </a:lnTo>
                  <a:lnTo>
                    <a:pt x="432" y="672"/>
                  </a:lnTo>
                  <a:lnTo>
                    <a:pt x="528" y="528"/>
                  </a:lnTo>
                  <a:lnTo>
                    <a:pt x="672" y="62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Text Box 417"/>
            <p:cNvSpPr txBox="1">
              <a:spLocks noChangeArrowheads="1"/>
            </p:cNvSpPr>
            <p:nvPr/>
          </p:nvSpPr>
          <p:spPr bwMode="auto">
            <a:xfrm>
              <a:off x="461621" y="1828800"/>
              <a:ext cx="19875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solidFill>
                    <a:srgbClr val="0070C0"/>
                  </a:solidFill>
                </a:rPr>
                <a:t>vertex angle</a:t>
              </a:r>
            </a:p>
          </p:txBody>
        </p:sp>
      </p:grpSp>
      <p:sp>
        <p:nvSpPr>
          <p:cNvPr id="3083" name="Line 418"/>
          <p:cNvSpPr>
            <a:spLocks noChangeShapeType="1"/>
          </p:cNvSpPr>
          <p:nvPr/>
        </p:nvSpPr>
        <p:spPr bwMode="auto">
          <a:xfrm>
            <a:off x="1620838" y="3170238"/>
            <a:ext cx="201612" cy="1063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419"/>
          <p:cNvSpPr>
            <a:spLocks noChangeShapeType="1"/>
          </p:cNvSpPr>
          <p:nvPr/>
        </p:nvSpPr>
        <p:spPr bwMode="auto">
          <a:xfrm flipV="1">
            <a:off x="3130550" y="3170238"/>
            <a:ext cx="252413" cy="1063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Text Box 420"/>
          <p:cNvSpPr txBox="1">
            <a:spLocks noChangeArrowheads="1"/>
          </p:cNvSpPr>
          <p:nvPr/>
        </p:nvSpPr>
        <p:spPr bwMode="auto">
          <a:xfrm>
            <a:off x="1077913" y="2959100"/>
            <a:ext cx="542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/>
              <a:t>leg</a:t>
            </a:r>
          </a:p>
        </p:txBody>
      </p:sp>
      <p:sp>
        <p:nvSpPr>
          <p:cNvPr id="8206" name="Text Box 421"/>
          <p:cNvSpPr txBox="1">
            <a:spLocks noChangeArrowheads="1"/>
          </p:cNvSpPr>
          <p:nvPr/>
        </p:nvSpPr>
        <p:spPr bwMode="auto">
          <a:xfrm>
            <a:off x="3343275" y="2959100"/>
            <a:ext cx="542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leg</a:t>
            </a:r>
          </a:p>
        </p:txBody>
      </p:sp>
      <p:sp>
        <p:nvSpPr>
          <p:cNvPr id="8207" name="Text Box 422"/>
          <p:cNvSpPr txBox="1">
            <a:spLocks noChangeArrowheads="1"/>
          </p:cNvSpPr>
          <p:nvPr/>
        </p:nvSpPr>
        <p:spPr bwMode="auto">
          <a:xfrm>
            <a:off x="2035175" y="4440238"/>
            <a:ext cx="903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/>
              <a:t>base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66800" y="3857625"/>
            <a:ext cx="2819400" cy="582613"/>
            <a:chOff x="1066800" y="3857625"/>
            <a:chExt cx="2819400" cy="582613"/>
          </a:xfrm>
        </p:grpSpPr>
        <p:sp>
          <p:nvSpPr>
            <p:cNvPr id="3075" name="Freeform 414"/>
            <p:cNvSpPr>
              <a:spLocks/>
            </p:cNvSpPr>
            <p:nvPr/>
          </p:nvSpPr>
          <p:spPr bwMode="auto">
            <a:xfrm>
              <a:off x="1066800" y="3857625"/>
              <a:ext cx="604838" cy="582613"/>
            </a:xfrm>
            <a:custGeom>
              <a:avLst/>
              <a:gdLst>
                <a:gd name="T0" fmla="*/ 0 w 576"/>
                <a:gd name="T1" fmla="*/ 2147483647 h 528"/>
                <a:gd name="T2" fmla="*/ 2147483647 w 576"/>
                <a:gd name="T3" fmla="*/ 0 h 528"/>
                <a:gd name="T4" fmla="*/ 2147483647 w 576"/>
                <a:gd name="T5" fmla="*/ 2147483647 h 528"/>
                <a:gd name="T6" fmla="*/ 2147483647 w 576"/>
                <a:gd name="T7" fmla="*/ 2147483647 h 528"/>
                <a:gd name="T8" fmla="*/ 2147483647 w 576"/>
                <a:gd name="T9" fmla="*/ 2147483647 h 528"/>
                <a:gd name="T10" fmla="*/ 2147483647 w 576"/>
                <a:gd name="T11" fmla="*/ 2147483647 h 528"/>
                <a:gd name="T12" fmla="*/ 2147483647 w 576"/>
                <a:gd name="T13" fmla="*/ 2147483647 h 528"/>
                <a:gd name="T14" fmla="*/ 2147483647 w 576"/>
                <a:gd name="T15" fmla="*/ 2147483647 h 528"/>
                <a:gd name="T16" fmla="*/ 0 w 576"/>
                <a:gd name="T17" fmla="*/ 2147483647 h 5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76"/>
                <a:gd name="T28" fmla="*/ 0 h 528"/>
                <a:gd name="T29" fmla="*/ 576 w 576"/>
                <a:gd name="T30" fmla="*/ 528 h 5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76" h="528">
                  <a:moveTo>
                    <a:pt x="0" y="528"/>
                  </a:moveTo>
                  <a:lnTo>
                    <a:pt x="288" y="0"/>
                  </a:lnTo>
                  <a:lnTo>
                    <a:pt x="288" y="192"/>
                  </a:lnTo>
                  <a:lnTo>
                    <a:pt x="480" y="144"/>
                  </a:lnTo>
                  <a:lnTo>
                    <a:pt x="432" y="288"/>
                  </a:lnTo>
                  <a:lnTo>
                    <a:pt x="576" y="336"/>
                  </a:lnTo>
                  <a:lnTo>
                    <a:pt x="384" y="432"/>
                  </a:lnTo>
                  <a:lnTo>
                    <a:pt x="528" y="528"/>
                  </a:lnTo>
                  <a:lnTo>
                    <a:pt x="0" y="528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" name="Freeform 415"/>
            <p:cNvSpPr>
              <a:spLocks/>
            </p:cNvSpPr>
            <p:nvPr/>
          </p:nvSpPr>
          <p:spPr bwMode="auto">
            <a:xfrm>
              <a:off x="3382963" y="3963988"/>
              <a:ext cx="503237" cy="476250"/>
            </a:xfrm>
            <a:custGeom>
              <a:avLst/>
              <a:gdLst>
                <a:gd name="T0" fmla="*/ 2147483647 w 480"/>
                <a:gd name="T1" fmla="*/ 2147483647 h 432"/>
                <a:gd name="T2" fmla="*/ 2147483647 w 480"/>
                <a:gd name="T3" fmla="*/ 0 h 432"/>
                <a:gd name="T4" fmla="*/ 2147483647 w 480"/>
                <a:gd name="T5" fmla="*/ 2147483647 h 432"/>
                <a:gd name="T6" fmla="*/ 2147483647 w 480"/>
                <a:gd name="T7" fmla="*/ 2147483647 h 432"/>
                <a:gd name="T8" fmla="*/ 2147483647 w 480"/>
                <a:gd name="T9" fmla="*/ 2147483647 h 432"/>
                <a:gd name="T10" fmla="*/ 0 w 480"/>
                <a:gd name="T11" fmla="*/ 2147483647 h 432"/>
                <a:gd name="T12" fmla="*/ 2147483647 w 480"/>
                <a:gd name="T13" fmla="*/ 2147483647 h 432"/>
                <a:gd name="T14" fmla="*/ 0 w 480"/>
                <a:gd name="T15" fmla="*/ 2147483647 h 432"/>
                <a:gd name="T16" fmla="*/ 2147483647 w 480"/>
                <a:gd name="T17" fmla="*/ 2147483647 h 43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0"/>
                <a:gd name="T28" fmla="*/ 0 h 432"/>
                <a:gd name="T29" fmla="*/ 480 w 480"/>
                <a:gd name="T30" fmla="*/ 432 h 43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0" h="432">
                  <a:moveTo>
                    <a:pt x="480" y="432"/>
                  </a:moveTo>
                  <a:lnTo>
                    <a:pt x="240" y="0"/>
                  </a:lnTo>
                  <a:lnTo>
                    <a:pt x="192" y="144"/>
                  </a:lnTo>
                  <a:lnTo>
                    <a:pt x="48" y="96"/>
                  </a:lnTo>
                  <a:lnTo>
                    <a:pt x="144" y="240"/>
                  </a:lnTo>
                  <a:lnTo>
                    <a:pt x="0" y="240"/>
                  </a:lnTo>
                  <a:lnTo>
                    <a:pt x="144" y="336"/>
                  </a:lnTo>
                  <a:lnTo>
                    <a:pt x="0" y="432"/>
                  </a:lnTo>
                  <a:lnTo>
                    <a:pt x="480" y="432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Text Box 423"/>
            <p:cNvSpPr txBox="1">
              <a:spLocks noChangeArrowheads="1"/>
            </p:cNvSpPr>
            <p:nvPr/>
          </p:nvSpPr>
          <p:spPr bwMode="auto">
            <a:xfrm>
              <a:off x="1733550" y="4016375"/>
              <a:ext cx="17462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solidFill>
                    <a:srgbClr val="CC3399"/>
                  </a:solidFill>
                </a:rPr>
                <a:t>base angles</a:t>
              </a:r>
            </a:p>
          </p:txBody>
        </p:sp>
      </p:grp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2247830" y="1244600"/>
            <a:ext cx="47797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/>
              <a:t>A</a:t>
            </a:r>
            <a:endParaRPr lang="en-US" altLang="en-US" b="1" dirty="0"/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581950" y="4160506"/>
            <a:ext cx="47797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/>
              <a:t>B</a:t>
            </a:r>
            <a:endParaRPr lang="en-US" altLang="en-US" b="1" dirty="0"/>
          </a:p>
        </p:txBody>
      </p:sp>
      <p:sp>
        <p:nvSpPr>
          <p:cNvPr id="38" name="Text Box 13"/>
          <p:cNvSpPr txBox="1">
            <a:spLocks noChangeArrowheads="1"/>
          </p:cNvSpPr>
          <p:nvPr/>
        </p:nvSpPr>
        <p:spPr bwMode="auto">
          <a:xfrm>
            <a:off x="3886200" y="4190538"/>
            <a:ext cx="47797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/>
              <a:t>C</a:t>
            </a:r>
            <a:endParaRPr lang="en-US" altLang="en-US" b="1" dirty="0"/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3117046" y="1013480"/>
            <a:ext cx="36159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Isosceles triangle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25189" y="1581131"/>
            <a:ext cx="4038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triangle with at least two congruent sides.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81950" y="5356868"/>
            <a:ext cx="7038050" cy="979307"/>
            <a:chOff x="581950" y="5356868"/>
            <a:chExt cx="7038050" cy="979307"/>
          </a:xfrm>
        </p:grpSpPr>
        <p:grpSp>
          <p:nvGrpSpPr>
            <p:cNvPr id="5" name="Group 4"/>
            <p:cNvGrpSpPr/>
            <p:nvPr/>
          </p:nvGrpSpPr>
          <p:grpSpPr>
            <a:xfrm>
              <a:off x="581950" y="5356868"/>
              <a:ext cx="7038050" cy="967732"/>
              <a:chOff x="581950" y="5015575"/>
              <a:chExt cx="7038050" cy="967732"/>
            </a:xfrm>
          </p:grpSpPr>
          <p:sp>
            <p:nvSpPr>
              <p:cNvPr id="40" name="Text Box 13"/>
              <p:cNvSpPr txBox="1">
                <a:spLocks noChangeArrowheads="1"/>
              </p:cNvSpPr>
              <p:nvPr/>
            </p:nvSpPr>
            <p:spPr bwMode="auto">
              <a:xfrm>
                <a:off x="581950" y="5029200"/>
                <a:ext cx="703805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Given                 is isosceles, what can we state about    </a:t>
                </a:r>
                <a:endPara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" name="Object 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06321456"/>
                  </p:ext>
                </p:extLst>
              </p:nvPr>
            </p:nvGraphicFramePr>
            <p:xfrm>
              <a:off x="1623350" y="5015575"/>
              <a:ext cx="1272268" cy="5238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6" name="Equation" r:id="rId4" imgW="431640" imgH="177480" progId="Equation.DSMT4">
                      <p:embed/>
                    </p:oleObj>
                  </mc:Choice>
                  <mc:Fallback>
                    <p:oleObj name="Equation" r:id="rId4" imgW="431640" imgH="1774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623350" y="5015575"/>
                            <a:ext cx="1272268" cy="52387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17945015"/>
                </p:ext>
              </p:extLst>
            </p:nvPr>
          </p:nvGraphicFramePr>
          <p:xfrm>
            <a:off x="1521921" y="5859121"/>
            <a:ext cx="2802692" cy="4770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" name="Equation" r:id="rId6" imgW="1193760" imgH="203040" progId="Equation.DSMT4">
                    <p:embed/>
                  </p:oleObj>
                </mc:Choice>
                <mc:Fallback>
                  <p:oleObj name="Equation" r:id="rId6" imgW="119376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521921" y="5859121"/>
                          <a:ext cx="2802692" cy="47705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3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31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  <p:bldP spid="8206" grpId="0"/>
      <p:bldP spid="8207" grpId="0"/>
      <p:bldP spid="39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9"/>
          <p:cNvSpPr>
            <a:spLocks noChangeArrowheads="1"/>
          </p:cNvSpPr>
          <p:nvPr/>
        </p:nvSpPr>
        <p:spPr bwMode="auto">
          <a:xfrm>
            <a:off x="152400" y="914399"/>
            <a:ext cx="8839200" cy="1219201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9" name="Text Box 100"/>
          <p:cNvSpPr txBox="1">
            <a:spLocks noChangeArrowheads="1"/>
          </p:cNvSpPr>
          <p:nvPr/>
        </p:nvSpPr>
        <p:spPr bwMode="auto">
          <a:xfrm>
            <a:off x="244366" y="995948"/>
            <a:ext cx="8839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Isosceles Triangle Theorem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        (aka Base </a:t>
            </a:r>
            <a:r>
              <a:rPr lang="en-US" altLang="en-US" b="1" dirty="0">
                <a:solidFill>
                  <a:schemeClr val="bg1"/>
                </a:solidFill>
              </a:rPr>
              <a:t>Angles </a:t>
            </a:r>
            <a:r>
              <a:rPr lang="en-US" altLang="en-US" b="1" dirty="0" smtClean="0">
                <a:solidFill>
                  <a:schemeClr val="bg1"/>
                </a:solidFill>
              </a:rPr>
              <a:t>Theorem)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4100" name="Text Box 102"/>
          <p:cNvSpPr txBox="1">
            <a:spLocks noChangeArrowheads="1"/>
          </p:cNvSpPr>
          <p:nvPr/>
        </p:nvSpPr>
        <p:spPr bwMode="auto">
          <a:xfrm>
            <a:off x="260430" y="2362200"/>
            <a:ext cx="4953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If two </a:t>
            </a:r>
            <a:r>
              <a:rPr lang="en-US" altLang="en-US" sz="2800" b="1" dirty="0"/>
              <a:t>sides</a:t>
            </a:r>
            <a:r>
              <a:rPr lang="en-US" altLang="en-US" sz="2800" dirty="0"/>
              <a:t> of a triangle are congruent, then the </a:t>
            </a:r>
            <a:r>
              <a:rPr lang="en-US" altLang="en-US" sz="2800" b="1" dirty="0"/>
              <a:t>angles</a:t>
            </a:r>
            <a:r>
              <a:rPr lang="en-US" altLang="en-US" sz="2800" dirty="0"/>
              <a:t> opposite them are congruent.</a:t>
            </a:r>
          </a:p>
        </p:txBody>
      </p:sp>
      <p:sp>
        <p:nvSpPr>
          <p:cNvPr id="4101" name="Rectangle 101"/>
          <p:cNvSpPr>
            <a:spLocks noChangeArrowheads="1"/>
          </p:cNvSpPr>
          <p:nvPr/>
        </p:nvSpPr>
        <p:spPr bwMode="auto">
          <a:xfrm>
            <a:off x="152400" y="2133600"/>
            <a:ext cx="8839200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02" name="Line 145"/>
          <p:cNvSpPr>
            <a:spLocks noChangeShapeType="1"/>
          </p:cNvSpPr>
          <p:nvPr/>
        </p:nvSpPr>
        <p:spPr bwMode="auto">
          <a:xfrm>
            <a:off x="8382000" y="3184525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146"/>
          <p:cNvSpPr>
            <a:spLocks noChangeShapeType="1"/>
          </p:cNvSpPr>
          <p:nvPr/>
        </p:nvSpPr>
        <p:spPr bwMode="auto">
          <a:xfrm>
            <a:off x="8382000" y="2498725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147"/>
          <p:cNvSpPr>
            <a:spLocks noChangeShapeType="1"/>
          </p:cNvSpPr>
          <p:nvPr/>
        </p:nvSpPr>
        <p:spPr bwMode="auto">
          <a:xfrm flipV="1">
            <a:off x="5943600" y="2498725"/>
            <a:ext cx="2438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148"/>
          <p:cNvSpPr>
            <a:spLocks noChangeShapeType="1"/>
          </p:cNvSpPr>
          <p:nvPr/>
        </p:nvSpPr>
        <p:spPr bwMode="auto">
          <a:xfrm>
            <a:off x="5943600" y="3184525"/>
            <a:ext cx="2438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43"/>
          <p:cNvSpPr>
            <a:spLocks noChangeShapeType="1"/>
          </p:cNvSpPr>
          <p:nvPr/>
        </p:nvSpPr>
        <p:spPr bwMode="auto">
          <a:xfrm>
            <a:off x="7239000" y="2651125"/>
            <a:ext cx="762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49"/>
          <p:cNvSpPr>
            <a:spLocks noChangeShapeType="1"/>
          </p:cNvSpPr>
          <p:nvPr/>
        </p:nvSpPr>
        <p:spPr bwMode="auto">
          <a:xfrm flipH="1">
            <a:off x="7239000" y="3413125"/>
            <a:ext cx="762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Text Box 150"/>
          <p:cNvSpPr txBox="1">
            <a:spLocks noChangeArrowheads="1"/>
          </p:cNvSpPr>
          <p:nvPr/>
        </p:nvSpPr>
        <p:spPr bwMode="auto">
          <a:xfrm>
            <a:off x="5562600" y="29559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/>
              <a:t>A</a:t>
            </a:r>
          </a:p>
        </p:txBody>
      </p:sp>
      <p:sp>
        <p:nvSpPr>
          <p:cNvPr id="4109" name="Text Box 151"/>
          <p:cNvSpPr txBox="1">
            <a:spLocks noChangeArrowheads="1"/>
          </p:cNvSpPr>
          <p:nvPr/>
        </p:nvSpPr>
        <p:spPr bwMode="auto">
          <a:xfrm>
            <a:off x="8382000" y="22701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 dirty="0"/>
              <a:t>B</a:t>
            </a:r>
          </a:p>
        </p:txBody>
      </p:sp>
      <p:sp>
        <p:nvSpPr>
          <p:cNvPr id="4110" name="Text Box 152"/>
          <p:cNvSpPr txBox="1">
            <a:spLocks noChangeArrowheads="1"/>
          </p:cNvSpPr>
          <p:nvPr/>
        </p:nvSpPr>
        <p:spPr bwMode="auto">
          <a:xfrm>
            <a:off x="8382000" y="37179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/>
              <a:t>C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43200" y="4055862"/>
            <a:ext cx="4191000" cy="516138"/>
            <a:chOff x="2743200" y="3048000"/>
            <a:chExt cx="4191000" cy="516138"/>
          </a:xfrm>
        </p:grpSpPr>
        <p:sp>
          <p:nvSpPr>
            <p:cNvPr id="4111" name="Text Box 153"/>
            <p:cNvSpPr txBox="1">
              <a:spLocks noChangeArrowheads="1"/>
            </p:cNvSpPr>
            <p:nvPr/>
          </p:nvSpPr>
          <p:spPr bwMode="auto">
            <a:xfrm>
              <a:off x="2743200" y="3106938"/>
              <a:ext cx="419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dirty="0"/>
                <a:t>If                  , then                 .</a:t>
              </a:r>
            </a:p>
          </p:txBody>
        </p:sp>
        <p:graphicFrame>
          <p:nvGraphicFramePr>
            <p:cNvPr id="4112" name="Object 15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4712784"/>
                </p:ext>
              </p:extLst>
            </p:nvPr>
          </p:nvGraphicFramePr>
          <p:xfrm>
            <a:off x="3048000" y="3048000"/>
            <a:ext cx="1447800" cy="501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0" name="Equation" r:id="rId4" imgW="622030" imgH="215806" progId="Equation.DSMT4">
                    <p:embed/>
                  </p:oleObj>
                </mc:Choice>
                <mc:Fallback>
                  <p:oleObj name="Equation" r:id="rId4" imgW="622030" imgH="215806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3048000"/>
                          <a:ext cx="1447800" cy="501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3" name="Object 15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43046340"/>
                </p:ext>
              </p:extLst>
            </p:nvPr>
          </p:nvGraphicFramePr>
          <p:xfrm>
            <a:off x="5334000" y="3124200"/>
            <a:ext cx="1477963" cy="412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1" name="Equation" r:id="rId6" imgW="634449" imgH="177646" progId="Equation.DSMT4">
                    <p:embed/>
                  </p:oleObj>
                </mc:Choice>
                <mc:Fallback>
                  <p:oleObj name="Equation" r:id="rId6" imgW="634449" imgH="177646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4000" y="3124200"/>
                          <a:ext cx="1477963" cy="412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51392" y="76200"/>
            <a:ext cx="2006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740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59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9"/>
          <p:cNvSpPr>
            <a:spLocks noChangeArrowheads="1"/>
          </p:cNvSpPr>
          <p:nvPr/>
        </p:nvSpPr>
        <p:spPr bwMode="auto">
          <a:xfrm>
            <a:off x="152400" y="838199"/>
            <a:ext cx="8839200" cy="1219201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9" name="Text Box 100"/>
          <p:cNvSpPr txBox="1">
            <a:spLocks noChangeArrowheads="1"/>
          </p:cNvSpPr>
          <p:nvPr/>
        </p:nvSpPr>
        <p:spPr bwMode="auto">
          <a:xfrm>
            <a:off x="197068" y="919748"/>
            <a:ext cx="8839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Converse of the Isosceles Triangle Theorem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        (aka Base </a:t>
            </a:r>
            <a:r>
              <a:rPr lang="en-US" altLang="en-US" b="1" dirty="0">
                <a:solidFill>
                  <a:schemeClr val="bg1"/>
                </a:solidFill>
              </a:rPr>
              <a:t>Angles </a:t>
            </a:r>
            <a:r>
              <a:rPr lang="en-US" altLang="en-US" b="1" dirty="0" smtClean="0">
                <a:solidFill>
                  <a:schemeClr val="bg1"/>
                </a:solidFill>
              </a:rPr>
              <a:t>Converse Theorem)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4100" name="Text Box 102"/>
          <p:cNvSpPr txBox="1">
            <a:spLocks noChangeArrowheads="1"/>
          </p:cNvSpPr>
          <p:nvPr/>
        </p:nvSpPr>
        <p:spPr bwMode="auto">
          <a:xfrm>
            <a:off x="260430" y="2286000"/>
            <a:ext cx="4953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If two </a:t>
            </a:r>
            <a:r>
              <a:rPr lang="en-US" altLang="en-US" sz="2800" b="1" dirty="0"/>
              <a:t>angles</a:t>
            </a:r>
            <a:r>
              <a:rPr lang="en-US" altLang="en-US" sz="2800" dirty="0"/>
              <a:t> of a triangle are congruent, then the </a:t>
            </a:r>
            <a:r>
              <a:rPr lang="en-US" altLang="en-US" sz="2800" b="1" dirty="0"/>
              <a:t>sides</a:t>
            </a:r>
            <a:r>
              <a:rPr lang="en-US" altLang="en-US" sz="2800" dirty="0"/>
              <a:t> opposite them are congruent.</a:t>
            </a:r>
          </a:p>
        </p:txBody>
      </p:sp>
      <p:sp>
        <p:nvSpPr>
          <p:cNvPr id="4101" name="Rectangle 101"/>
          <p:cNvSpPr>
            <a:spLocks noChangeArrowheads="1"/>
          </p:cNvSpPr>
          <p:nvPr/>
        </p:nvSpPr>
        <p:spPr bwMode="auto">
          <a:xfrm>
            <a:off x="152400" y="2057400"/>
            <a:ext cx="8839200" cy="2819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3" name="Group 2"/>
          <p:cNvGrpSpPr/>
          <p:nvPr/>
        </p:nvGrpSpPr>
        <p:grpSpPr>
          <a:xfrm>
            <a:off x="2247899" y="4093709"/>
            <a:ext cx="4191000" cy="630691"/>
            <a:chOff x="2247899" y="3177250"/>
            <a:chExt cx="4191000" cy="630691"/>
          </a:xfrm>
        </p:grpSpPr>
        <p:sp>
          <p:nvSpPr>
            <p:cNvPr id="19" name="Text Box 170"/>
            <p:cNvSpPr txBox="1">
              <a:spLocks noChangeArrowheads="1"/>
            </p:cNvSpPr>
            <p:nvPr/>
          </p:nvSpPr>
          <p:spPr bwMode="auto">
            <a:xfrm>
              <a:off x="2247899" y="3276600"/>
              <a:ext cx="4191000" cy="531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dirty="0"/>
                <a:t>If                  , then                 .</a:t>
              </a:r>
            </a:p>
          </p:txBody>
        </p:sp>
        <p:graphicFrame>
          <p:nvGraphicFramePr>
            <p:cNvPr id="20" name="Object 17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6393334"/>
                </p:ext>
              </p:extLst>
            </p:nvPr>
          </p:nvGraphicFramePr>
          <p:xfrm>
            <a:off x="4838699" y="3177250"/>
            <a:ext cx="1447800" cy="5829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Equation" r:id="rId4" imgW="622030" imgH="215806" progId="Equation.DSMT4">
                    <p:embed/>
                  </p:oleObj>
                </mc:Choice>
                <mc:Fallback>
                  <p:oleObj name="Equation" r:id="rId4" imgW="622030" imgH="215806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8699" y="3177250"/>
                          <a:ext cx="1447800" cy="5829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17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7199516"/>
                </p:ext>
              </p:extLst>
            </p:nvPr>
          </p:nvGraphicFramePr>
          <p:xfrm>
            <a:off x="2552699" y="3265807"/>
            <a:ext cx="1477963" cy="4796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Equation" r:id="rId6" imgW="634449" imgH="177646" progId="Equation.DSMT4">
                    <p:embed/>
                  </p:oleObj>
                </mc:Choice>
                <mc:Fallback>
                  <p:oleObj name="Equation" r:id="rId6" imgW="634449" imgH="177646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2699" y="3265807"/>
                          <a:ext cx="1477963" cy="4796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" name="Group 178"/>
          <p:cNvGrpSpPr>
            <a:grpSpLocks/>
          </p:cNvGrpSpPr>
          <p:nvPr/>
        </p:nvGrpSpPr>
        <p:grpSpPr bwMode="auto">
          <a:xfrm>
            <a:off x="5650375" y="2074448"/>
            <a:ext cx="3276600" cy="2656702"/>
            <a:chOff x="3456" y="2400"/>
            <a:chExt cx="2064" cy="1440"/>
          </a:xfrm>
        </p:grpSpPr>
        <p:sp>
          <p:nvSpPr>
            <p:cNvPr id="24" name="Text Box 167"/>
            <p:cNvSpPr txBox="1">
              <a:spLocks noChangeArrowheads="1"/>
            </p:cNvSpPr>
            <p:nvPr/>
          </p:nvSpPr>
          <p:spPr bwMode="auto">
            <a:xfrm>
              <a:off x="3456" y="2976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A</a:t>
              </a:r>
            </a:p>
          </p:txBody>
        </p:sp>
        <p:sp>
          <p:nvSpPr>
            <p:cNvPr id="25" name="Oval 173"/>
            <p:cNvSpPr>
              <a:spLocks noChangeArrowheads="1"/>
            </p:cNvSpPr>
            <p:nvPr/>
          </p:nvSpPr>
          <p:spPr bwMode="auto">
            <a:xfrm>
              <a:off x="4992" y="3312"/>
              <a:ext cx="480" cy="48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6" name="Oval 174"/>
            <p:cNvSpPr>
              <a:spLocks noChangeArrowheads="1"/>
            </p:cNvSpPr>
            <p:nvPr/>
          </p:nvSpPr>
          <p:spPr bwMode="auto">
            <a:xfrm>
              <a:off x="4992" y="2448"/>
              <a:ext cx="480" cy="48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7" name="Freeform 175"/>
            <p:cNvSpPr>
              <a:spLocks/>
            </p:cNvSpPr>
            <p:nvPr/>
          </p:nvSpPr>
          <p:spPr bwMode="auto">
            <a:xfrm>
              <a:off x="4896" y="3264"/>
              <a:ext cx="624" cy="576"/>
            </a:xfrm>
            <a:custGeom>
              <a:avLst/>
              <a:gdLst>
                <a:gd name="T0" fmla="*/ 336 w 624"/>
                <a:gd name="T1" fmla="*/ 288 h 576"/>
                <a:gd name="T2" fmla="*/ 0 w 624"/>
                <a:gd name="T3" fmla="*/ 192 h 576"/>
                <a:gd name="T4" fmla="*/ 96 w 624"/>
                <a:gd name="T5" fmla="*/ 528 h 576"/>
                <a:gd name="T6" fmla="*/ 384 w 624"/>
                <a:gd name="T7" fmla="*/ 576 h 576"/>
                <a:gd name="T8" fmla="*/ 624 w 624"/>
                <a:gd name="T9" fmla="*/ 480 h 576"/>
                <a:gd name="T10" fmla="*/ 624 w 624"/>
                <a:gd name="T11" fmla="*/ 48 h 576"/>
                <a:gd name="T12" fmla="*/ 432 w 624"/>
                <a:gd name="T13" fmla="*/ 0 h 576"/>
                <a:gd name="T14" fmla="*/ 336 w 624"/>
                <a:gd name="T15" fmla="*/ 0 h 576"/>
                <a:gd name="T16" fmla="*/ 336 w 624"/>
                <a:gd name="T17" fmla="*/ 288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24"/>
                <a:gd name="T28" fmla="*/ 0 h 576"/>
                <a:gd name="T29" fmla="*/ 624 w 624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24" h="576">
                  <a:moveTo>
                    <a:pt x="336" y="288"/>
                  </a:moveTo>
                  <a:lnTo>
                    <a:pt x="0" y="192"/>
                  </a:lnTo>
                  <a:lnTo>
                    <a:pt x="96" y="528"/>
                  </a:lnTo>
                  <a:lnTo>
                    <a:pt x="384" y="576"/>
                  </a:lnTo>
                  <a:lnTo>
                    <a:pt x="624" y="480"/>
                  </a:lnTo>
                  <a:lnTo>
                    <a:pt x="624" y="48"/>
                  </a:lnTo>
                  <a:lnTo>
                    <a:pt x="432" y="0"/>
                  </a:lnTo>
                  <a:lnTo>
                    <a:pt x="336" y="0"/>
                  </a:lnTo>
                  <a:lnTo>
                    <a:pt x="336" y="2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76"/>
            <p:cNvSpPr>
              <a:spLocks/>
            </p:cNvSpPr>
            <p:nvPr/>
          </p:nvSpPr>
          <p:spPr bwMode="auto">
            <a:xfrm>
              <a:off x="4896" y="2400"/>
              <a:ext cx="624" cy="576"/>
            </a:xfrm>
            <a:custGeom>
              <a:avLst/>
              <a:gdLst>
                <a:gd name="T0" fmla="*/ 336 w 624"/>
                <a:gd name="T1" fmla="*/ 288 h 576"/>
                <a:gd name="T2" fmla="*/ 0 w 624"/>
                <a:gd name="T3" fmla="*/ 384 h 576"/>
                <a:gd name="T4" fmla="*/ 144 w 624"/>
                <a:gd name="T5" fmla="*/ 0 h 576"/>
                <a:gd name="T6" fmla="*/ 480 w 624"/>
                <a:gd name="T7" fmla="*/ 0 h 576"/>
                <a:gd name="T8" fmla="*/ 624 w 624"/>
                <a:gd name="T9" fmla="*/ 192 h 576"/>
                <a:gd name="T10" fmla="*/ 624 w 624"/>
                <a:gd name="T11" fmla="*/ 528 h 576"/>
                <a:gd name="T12" fmla="*/ 432 w 624"/>
                <a:gd name="T13" fmla="*/ 576 h 576"/>
                <a:gd name="T14" fmla="*/ 336 w 624"/>
                <a:gd name="T15" fmla="*/ 576 h 576"/>
                <a:gd name="T16" fmla="*/ 336 w 624"/>
                <a:gd name="T17" fmla="*/ 288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24"/>
                <a:gd name="T28" fmla="*/ 0 h 576"/>
                <a:gd name="T29" fmla="*/ 624 w 624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24" h="576">
                  <a:moveTo>
                    <a:pt x="336" y="288"/>
                  </a:moveTo>
                  <a:lnTo>
                    <a:pt x="0" y="384"/>
                  </a:lnTo>
                  <a:lnTo>
                    <a:pt x="144" y="0"/>
                  </a:lnTo>
                  <a:lnTo>
                    <a:pt x="480" y="0"/>
                  </a:lnTo>
                  <a:lnTo>
                    <a:pt x="624" y="192"/>
                  </a:lnTo>
                  <a:lnTo>
                    <a:pt x="624" y="528"/>
                  </a:lnTo>
                  <a:lnTo>
                    <a:pt x="432" y="576"/>
                  </a:lnTo>
                  <a:lnTo>
                    <a:pt x="336" y="576"/>
                  </a:lnTo>
                  <a:lnTo>
                    <a:pt x="336" y="2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161"/>
            <p:cNvSpPr>
              <a:spLocks noChangeShapeType="1"/>
            </p:cNvSpPr>
            <p:nvPr/>
          </p:nvSpPr>
          <p:spPr bwMode="auto">
            <a:xfrm>
              <a:off x="5232" y="3120"/>
              <a:ext cx="0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162"/>
            <p:cNvSpPr>
              <a:spLocks noChangeShapeType="1"/>
            </p:cNvSpPr>
            <p:nvPr/>
          </p:nvSpPr>
          <p:spPr bwMode="auto">
            <a:xfrm>
              <a:off x="5232" y="2688"/>
              <a:ext cx="0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63"/>
            <p:cNvSpPr>
              <a:spLocks noChangeShapeType="1"/>
            </p:cNvSpPr>
            <p:nvPr/>
          </p:nvSpPr>
          <p:spPr bwMode="auto">
            <a:xfrm flipV="1">
              <a:off x="3696" y="2688"/>
              <a:ext cx="1536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64"/>
            <p:cNvSpPr>
              <a:spLocks noChangeShapeType="1"/>
            </p:cNvSpPr>
            <p:nvPr/>
          </p:nvSpPr>
          <p:spPr bwMode="auto">
            <a:xfrm>
              <a:off x="3696" y="3120"/>
              <a:ext cx="1536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168"/>
            <p:cNvSpPr txBox="1">
              <a:spLocks noChangeArrowheads="1"/>
            </p:cNvSpPr>
            <p:nvPr/>
          </p:nvSpPr>
          <p:spPr bwMode="auto">
            <a:xfrm>
              <a:off x="5232" y="2544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B</a:t>
              </a:r>
            </a:p>
          </p:txBody>
        </p:sp>
        <p:sp>
          <p:nvSpPr>
            <p:cNvPr id="34" name="Text Box 169"/>
            <p:cNvSpPr txBox="1">
              <a:spLocks noChangeArrowheads="1"/>
            </p:cNvSpPr>
            <p:nvPr/>
          </p:nvSpPr>
          <p:spPr bwMode="auto">
            <a:xfrm>
              <a:off x="5232" y="345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C</a:t>
              </a:r>
            </a:p>
          </p:txBody>
        </p:sp>
      </p:grpSp>
      <p:sp>
        <p:nvSpPr>
          <p:cNvPr id="35" name="AutoShape 43"/>
          <p:cNvSpPr>
            <a:spLocks noChangeArrowheads="1"/>
          </p:cNvSpPr>
          <p:nvPr/>
        </p:nvSpPr>
        <p:spPr bwMode="auto">
          <a:xfrm>
            <a:off x="51392" y="76200"/>
            <a:ext cx="2006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3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740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65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81000" y="3323272"/>
            <a:ext cx="3294492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3x + 3 + 3x + 3 + 5x – 2 = 180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11x + 4 = 180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11x = 176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x = 16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5429071"/>
            <a:ext cx="228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C00000"/>
                </a:solidFill>
              </a:rPr>
              <a:t>m</a:t>
            </a:r>
            <a:r>
              <a:rPr lang="pl-PL" b="1" dirty="0" smtClean="0">
                <a:solidFill>
                  <a:srgbClr val="C00000"/>
                </a:solidFill>
              </a:rPr>
              <a:t>∠</a:t>
            </a:r>
            <a:r>
              <a:rPr lang="en-US" b="1" dirty="0" smtClean="0">
                <a:solidFill>
                  <a:srgbClr val="C00000"/>
                </a:solidFill>
              </a:rPr>
              <a:t>P</a:t>
            </a:r>
            <a:r>
              <a:rPr lang="pl-PL" b="1" dirty="0" smtClean="0">
                <a:solidFill>
                  <a:srgbClr val="C00000"/>
                </a:solidFill>
              </a:rPr>
              <a:t> </a:t>
            </a:r>
            <a:r>
              <a:rPr lang="pl-PL" b="1" dirty="0">
                <a:solidFill>
                  <a:srgbClr val="C00000"/>
                </a:solidFill>
              </a:rPr>
              <a:t>= </a:t>
            </a:r>
            <a:r>
              <a:rPr lang="pl-PL" b="1" dirty="0" smtClean="0">
                <a:solidFill>
                  <a:srgbClr val="C00000"/>
                </a:solidFill>
              </a:rPr>
              <a:t>(</a:t>
            </a:r>
            <a:r>
              <a:rPr lang="en-US" b="1" dirty="0" smtClean="0">
                <a:solidFill>
                  <a:srgbClr val="C00000"/>
                </a:solidFill>
              </a:rPr>
              <a:t>3x - 3</a:t>
            </a:r>
            <a:r>
              <a:rPr lang="pl-PL" b="1" dirty="0" smtClean="0">
                <a:solidFill>
                  <a:srgbClr val="C00000"/>
                </a:solidFill>
              </a:rPr>
              <a:t>)° 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     </a:t>
            </a:r>
            <a:r>
              <a:rPr lang="pl-PL" b="1" dirty="0" smtClean="0">
                <a:solidFill>
                  <a:srgbClr val="C00000"/>
                </a:solidFill>
              </a:rPr>
              <a:t>= </a:t>
            </a:r>
            <a:r>
              <a:rPr lang="en-US" b="1" dirty="0">
                <a:solidFill>
                  <a:srgbClr val="C00000"/>
                </a:solidFill>
              </a:rPr>
              <a:t>[</a:t>
            </a:r>
            <a:r>
              <a:rPr lang="en-US" b="1" dirty="0" smtClean="0">
                <a:solidFill>
                  <a:srgbClr val="C00000"/>
                </a:solidFill>
              </a:rPr>
              <a:t>3</a:t>
            </a:r>
            <a:r>
              <a:rPr lang="pl-PL" b="1" dirty="0" smtClean="0">
                <a:solidFill>
                  <a:srgbClr val="C00000"/>
                </a:solidFill>
              </a:rPr>
              <a:t>(</a:t>
            </a:r>
            <a:r>
              <a:rPr lang="en-US" b="1" dirty="0" smtClean="0">
                <a:solidFill>
                  <a:srgbClr val="C00000"/>
                </a:solidFill>
              </a:rPr>
              <a:t>16</a:t>
            </a:r>
            <a:r>
              <a:rPr lang="pl-PL" b="1" dirty="0" smtClean="0">
                <a:solidFill>
                  <a:srgbClr val="C00000"/>
                </a:solidFill>
              </a:rPr>
              <a:t>) – </a:t>
            </a:r>
            <a:r>
              <a:rPr lang="en-US" b="1" dirty="0" smtClean="0">
                <a:solidFill>
                  <a:srgbClr val="C00000"/>
                </a:solidFill>
              </a:rPr>
              <a:t>3</a:t>
            </a:r>
            <a:r>
              <a:rPr lang="en-US" b="1" dirty="0">
                <a:solidFill>
                  <a:srgbClr val="C00000"/>
                </a:solidFill>
              </a:rPr>
              <a:t>]</a:t>
            </a:r>
            <a:r>
              <a:rPr lang="pl-PL" b="1" dirty="0" smtClean="0">
                <a:solidFill>
                  <a:srgbClr val="C00000"/>
                </a:solidFill>
              </a:rPr>
              <a:t>° 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     </a:t>
            </a:r>
            <a:r>
              <a:rPr lang="pl-PL" b="1" dirty="0" smtClean="0">
                <a:solidFill>
                  <a:srgbClr val="C00000"/>
                </a:solidFill>
              </a:rPr>
              <a:t>= (</a:t>
            </a:r>
            <a:r>
              <a:rPr lang="en-US" b="1" dirty="0" smtClean="0">
                <a:solidFill>
                  <a:srgbClr val="C00000"/>
                </a:solidFill>
              </a:rPr>
              <a:t>48 – 3</a:t>
            </a:r>
            <a:r>
              <a:rPr lang="pl-PL" b="1" dirty="0" smtClean="0">
                <a:solidFill>
                  <a:srgbClr val="C00000"/>
                </a:solidFill>
              </a:rPr>
              <a:t>)° 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     </a:t>
            </a:r>
            <a:r>
              <a:rPr lang="pl-PL" b="1" dirty="0" smtClean="0">
                <a:solidFill>
                  <a:srgbClr val="C00000"/>
                </a:solidFill>
              </a:rPr>
              <a:t>= </a:t>
            </a:r>
            <a:r>
              <a:rPr lang="en-US" b="1" dirty="0" smtClean="0">
                <a:solidFill>
                  <a:srgbClr val="C00000"/>
                </a:solidFill>
              </a:rPr>
              <a:t>45</a:t>
            </a:r>
            <a:r>
              <a:rPr lang="pl-PL" b="1" dirty="0" smtClean="0">
                <a:solidFill>
                  <a:srgbClr val="C00000"/>
                </a:solidFill>
              </a:rPr>
              <a:t>° 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73" y="685800"/>
            <a:ext cx="3034527" cy="2572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03"/>
          <a:stretch/>
        </p:blipFill>
        <p:spPr bwMode="auto">
          <a:xfrm>
            <a:off x="5986617" y="1204907"/>
            <a:ext cx="2263212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4385932" y="707066"/>
            <a:ext cx="4377068" cy="614048"/>
            <a:chOff x="4385932" y="707066"/>
            <a:chExt cx="4377068" cy="614048"/>
          </a:xfrm>
        </p:grpSpPr>
        <p:pic>
          <p:nvPicPr>
            <p:cNvPr id="28677" name="Picture 5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" t="55024" r="85035" b="30789"/>
            <a:stretch/>
          </p:blipFill>
          <p:spPr bwMode="auto">
            <a:xfrm>
              <a:off x="4780146" y="1088701"/>
              <a:ext cx="1263931" cy="232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78" name="Picture 6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420" t="41271" r="34974" b="44304"/>
            <a:stretch/>
          </p:blipFill>
          <p:spPr bwMode="auto">
            <a:xfrm>
              <a:off x="4812045" y="846271"/>
              <a:ext cx="3950955" cy="236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80" name="Picture 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5932" y="707066"/>
              <a:ext cx="342900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817329"/>
              </p:ext>
            </p:extLst>
          </p:nvPr>
        </p:nvGraphicFramePr>
        <p:xfrm>
          <a:off x="5867400" y="2971800"/>
          <a:ext cx="2264698" cy="529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7" imgW="977760" imgH="228600" progId="Equation.DSMT4">
                  <p:embed/>
                </p:oleObj>
              </mc:Choice>
              <mc:Fallback>
                <p:oleObj name="Equation" r:id="rId7" imgW="9777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67400" y="2971800"/>
                        <a:ext cx="2264698" cy="529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683452"/>
              </p:ext>
            </p:extLst>
          </p:nvPr>
        </p:nvGraphicFramePr>
        <p:xfrm>
          <a:off x="5844216" y="3447277"/>
          <a:ext cx="23542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9" imgW="1015920" imgH="228600" progId="Equation.DSMT4">
                  <p:embed/>
                </p:oleObj>
              </mc:Choice>
              <mc:Fallback>
                <p:oleObj name="Equation" r:id="rId9" imgW="10159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4216" y="3447277"/>
                        <a:ext cx="2354263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141390"/>
              </p:ext>
            </p:extLst>
          </p:nvPr>
        </p:nvGraphicFramePr>
        <p:xfrm>
          <a:off x="6477000" y="3952102"/>
          <a:ext cx="12668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1" imgW="545760" imgH="228600" progId="Equation.DSMT4">
                  <p:embed/>
                </p:oleObj>
              </mc:Choice>
              <mc:Fallback>
                <p:oleObj name="Equation" r:id="rId11" imgW="545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952102"/>
                        <a:ext cx="12668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471259"/>
              </p:ext>
            </p:extLst>
          </p:nvPr>
        </p:nvGraphicFramePr>
        <p:xfrm>
          <a:off x="6445101" y="4533458"/>
          <a:ext cx="103028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3" imgW="444240" imgH="203040" progId="Equation.DSMT4">
                  <p:embed/>
                </p:oleObj>
              </mc:Choice>
              <mc:Fallback>
                <p:oleObj name="Equation" r:id="rId13" imgW="444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101" y="4533458"/>
                        <a:ext cx="1030288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246523"/>
              </p:ext>
            </p:extLst>
          </p:nvPr>
        </p:nvGraphicFramePr>
        <p:xfrm>
          <a:off x="6359376" y="5001440"/>
          <a:ext cx="22955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15" imgW="990360" imgH="228600" progId="Equation.DSMT4">
                  <p:embed/>
                </p:oleObj>
              </mc:Choice>
              <mc:Fallback>
                <p:oleObj name="Equation" r:id="rId15" imgW="9903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376" y="5001440"/>
                        <a:ext cx="22955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767532"/>
              </p:ext>
            </p:extLst>
          </p:nvPr>
        </p:nvGraphicFramePr>
        <p:xfrm>
          <a:off x="6345866" y="5482745"/>
          <a:ext cx="182403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17" imgW="787320" imgH="203040" progId="Equation.DSMT4">
                  <p:embed/>
                </p:oleObj>
              </mc:Choice>
              <mc:Fallback>
                <p:oleObj name="Equation" r:id="rId17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866" y="5482745"/>
                        <a:ext cx="182403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402460"/>
              </p:ext>
            </p:extLst>
          </p:nvPr>
        </p:nvGraphicFramePr>
        <p:xfrm>
          <a:off x="6347635" y="5966635"/>
          <a:ext cx="12366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19" imgW="533160" imgH="177480" progId="Equation.DSMT4">
                  <p:embed/>
                </p:oleObj>
              </mc:Choice>
              <mc:Fallback>
                <p:oleObj name="Equation" r:id="rId19" imgW="533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7635" y="5966635"/>
                        <a:ext cx="1236663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3470652" y="6400800"/>
            <a:ext cx="5673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So the length of each side of the triangle is 15 cm.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0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3  </a:t>
            </a:r>
            <a:endParaRPr lang="en-US" altLang="en-US" sz="2800" dirty="0"/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744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52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4527</TotalTime>
  <Words>232</Words>
  <Application>Microsoft Office PowerPoint</Application>
  <PresentationFormat>On-screen Show (4:3)</PresentationFormat>
  <Paragraphs>55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Vertical Number Lines</dc:title>
  <dc:creator>Jim Taylor</dc:creator>
  <cp:lastModifiedBy>Jim Taylor</cp:lastModifiedBy>
  <cp:revision>137</cp:revision>
  <dcterms:created xsi:type="dcterms:W3CDTF">2011-11-03T03:18:23Z</dcterms:created>
  <dcterms:modified xsi:type="dcterms:W3CDTF">2017-05-31T01:02:19Z</dcterms:modified>
</cp:coreProperties>
</file>