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95" r:id="rId2"/>
    <p:sldId id="396" r:id="rId3"/>
    <p:sldId id="39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5" r:id="rId12"/>
    <p:sldId id="406" r:id="rId13"/>
    <p:sldId id="407" r:id="rId14"/>
    <p:sldId id="408" r:id="rId15"/>
    <p:sldId id="409" r:id="rId16"/>
    <p:sldId id="410" r:id="rId17"/>
    <p:sldId id="411" r:id="rId18"/>
    <p:sldId id="412" r:id="rId19"/>
    <p:sldId id="413" r:id="rId20"/>
    <p:sldId id="414" r:id="rId21"/>
    <p:sldId id="417" r:id="rId22"/>
    <p:sldId id="381" r:id="rId23"/>
    <p:sldId id="41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1ED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5" autoAdjust="0"/>
    <p:restoredTop sz="94660"/>
  </p:normalViewPr>
  <p:slideViewPr>
    <p:cSldViewPr>
      <p:cViewPr>
        <p:scale>
          <a:sx n="60" d="100"/>
          <a:sy n="60" d="100"/>
        </p:scale>
        <p:origin x="-492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5A9EF4-E5B1-4DEE-8898-54B9BBB1DF4C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687E94-AA41-4CF0-89E5-6F4A82FB2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87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975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919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06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068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919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9751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975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491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7462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91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994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975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C5F60-6F4D-4E52-BF61-5C9DA4919664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01733-3BBC-41AB-A230-485606D45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E467-F1DC-4D51-865E-C917513DE8BF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F256C-36E8-48CF-8EB0-6B12753EC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55C9-1665-4240-BC64-2102D6EA2FE8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AD671-8C25-4848-94F8-011452F75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5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6138-3F33-4BE3-A902-EA275AC6795A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F3AEC-7C80-4BCB-B1BD-615338253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8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40F86-1EAF-4C4B-8E3D-2E1C3B5CEE29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851-3E34-420F-AFD0-04DBCF8DF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1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516D-F9F6-45CC-8DBE-F182C0553640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518B4-14E2-40F7-B035-2270B7983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719D-F4E3-48FD-9647-668FAFC124FD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4B4B-C9D8-4108-9815-44D6EE371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1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F1646-FD11-437E-B1D8-5F986B587C73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34195-7BDC-4831-930A-A6591B5D7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0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1966-AA0F-4FD3-A022-F13B48B69D33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5638-1A95-4CF3-A997-10106BD92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0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7604-217A-4623-A482-D9839E81271E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95C63-6F09-4E58-8484-C8D3A68DC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FC0B-5630-4792-BD10-822C85120C6E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54C60-A133-471B-A661-EBFA83D4D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F62BE-A7D7-4135-9063-955AAF141B2A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25748D-AABE-4B63-8DF9-83E74236A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eemrr.com/Geometry1/HingeTheorem/HingeTheorem_print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ceemrr.com/Geometry1/HingeTheorem/HingeTheorem_print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228600" y="5305961"/>
            <a:ext cx="8534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1600" b="1" dirty="0">
                <a:latin typeface="Calibri" panose="020F0502020204030204" pitchFamily="34" charset="0"/>
              </a:rPr>
              <a:t>CASS: G-SRT.5 </a:t>
            </a:r>
            <a:r>
              <a:rPr lang="en-US" sz="1600" dirty="0">
                <a:latin typeface="Calibri" panose="020F0502020204030204" pitchFamily="34" charset="0"/>
              </a:rPr>
              <a:t>Use congruence ... criteria for triangles to solve problems and to prove relationships in geometric figures., </a:t>
            </a:r>
            <a:r>
              <a:rPr lang="en-US" sz="1600" b="1" dirty="0">
                <a:latin typeface="Calibri" panose="020F0502020204030204" pitchFamily="34" charset="0"/>
              </a:rPr>
              <a:t>G-GMD.6 </a:t>
            </a:r>
            <a:r>
              <a:rPr lang="en-US" sz="1600" dirty="0">
                <a:latin typeface="Calibri" panose="020F0502020204030204" pitchFamily="34" charset="0"/>
              </a:rPr>
              <a:t>Verify experimentally that in a triangle, angles opposite longer sides are larger, sides opposite larger angles are longer, and the sum of any two side lengths is greater than the remaining side length; apply these relationships to solve real-world and mathematical problems.  Also </a:t>
            </a:r>
            <a:r>
              <a:rPr lang="en-US" sz="1600" b="1" dirty="0">
                <a:latin typeface="Calibri" panose="020F0502020204030204" pitchFamily="34" charset="0"/>
              </a:rPr>
              <a:t>G-CO.10, G-CO.12 MP.5 </a:t>
            </a:r>
            <a:r>
              <a:rPr lang="en-US" sz="1600" dirty="0">
                <a:latin typeface="Calibri" panose="020F0502020204030204" pitchFamily="34" charset="0"/>
              </a:rPr>
              <a:t>Using Tools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228600"/>
            <a:ext cx="8610600" cy="297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5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11500" b="1" dirty="0" smtClean="0">
                <a:solidFill>
                  <a:srgbClr val="00B0F0"/>
                </a:solidFill>
                <a:latin typeface="Calibri" pitchFamily="34" charset="0"/>
              </a:rPr>
              <a:t>15.3:</a:t>
            </a:r>
            <a:endParaRPr lang="en-US" altLang="en-US" sz="11500" b="1" dirty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 smtClean="0">
                <a:solidFill>
                  <a:srgbClr val="00B0F0"/>
                </a:solidFill>
                <a:latin typeface="Calibri" pitchFamily="34" charset="0"/>
              </a:rPr>
              <a:t>Triangle Inequalities</a:t>
            </a:r>
            <a:endParaRPr lang="en-US" altLang="en-US" sz="72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>
                <a:latin typeface="Calibri" panose="020F0502020204030204" pitchFamily="34" charset="0"/>
              </a:rPr>
              <a:t>How can you use inequalities to describe the relationships among side lengths and angle measures in a triangle?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41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92"/>
          <a:stretch/>
        </p:blipFill>
        <p:spPr bwMode="auto">
          <a:xfrm>
            <a:off x="222485" y="762000"/>
            <a:ext cx="8468849" cy="205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34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632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WS 15.3A complete #9 – 14.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83" y="914400"/>
            <a:ext cx="744855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33400" y="5502302"/>
            <a:ext cx="8229600" cy="1203298"/>
            <a:chOff x="304800" y="5105400"/>
            <a:chExt cx="8229600" cy="1203298"/>
          </a:xfrm>
        </p:grpSpPr>
        <p:pic>
          <p:nvPicPr>
            <p:cNvPr id="38915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8346"/>
            <a:stretch/>
          </p:blipFill>
          <p:spPr bwMode="auto">
            <a:xfrm>
              <a:off x="304800" y="5105400"/>
              <a:ext cx="7591425" cy="486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139" b="34732"/>
            <a:stretch/>
          </p:blipFill>
          <p:spPr bwMode="auto">
            <a:xfrm>
              <a:off x="457200" y="5780598"/>
              <a:ext cx="7591425" cy="429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4419600" y="5979689"/>
              <a:ext cx="4114800" cy="3290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550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3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91830" y="104404"/>
            <a:ext cx="696895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/>
              <a:t>Ordering a Triangle’s Angle Measures Given</a:t>
            </a:r>
          </a:p>
          <a:p>
            <a:r>
              <a:rPr lang="en-US" sz="2700" dirty="0"/>
              <a:t>Its Side Lengths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406205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Explore, you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saw how changing an angle had an effect on the opposite side length. This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formulated as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Side-Angle Relationships in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Triangles.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938" name="Picture 2" descr="http://ceemrr.com/Geometry1/HingeTheorem/paste_image1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95400"/>
            <a:ext cx="36576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20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roup 54"/>
          <p:cNvGrpSpPr>
            <a:grpSpLocks/>
          </p:cNvGrpSpPr>
          <p:nvPr/>
        </p:nvGrpSpPr>
        <p:grpSpPr bwMode="auto">
          <a:xfrm>
            <a:off x="178676" y="762000"/>
            <a:ext cx="8458200" cy="3829050"/>
            <a:chOff x="240" y="864"/>
            <a:chExt cx="5328" cy="2412"/>
          </a:xfrm>
        </p:grpSpPr>
        <p:sp>
          <p:nvSpPr>
            <p:cNvPr id="4103" name="Rectangle 28"/>
            <p:cNvSpPr>
              <a:spLocks noChangeArrowheads="1"/>
            </p:cNvSpPr>
            <p:nvPr/>
          </p:nvSpPr>
          <p:spPr bwMode="auto">
            <a:xfrm>
              <a:off x="240" y="864"/>
              <a:ext cx="5280" cy="336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4104" name="Text Box 29"/>
            <p:cNvSpPr txBox="1">
              <a:spLocks noChangeArrowheads="1"/>
            </p:cNvSpPr>
            <p:nvPr/>
          </p:nvSpPr>
          <p:spPr bwMode="auto">
            <a:xfrm>
              <a:off x="288" y="864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bg1"/>
                  </a:solidFill>
                  <a:cs typeface="Arial" charset="0"/>
                </a:rPr>
                <a:t>Side-Angle Relationships in Triangles</a:t>
              </a:r>
              <a:endParaRPr lang="en-US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105" name="Text Box 31"/>
            <p:cNvSpPr txBox="1">
              <a:spLocks noChangeArrowheads="1"/>
            </p:cNvSpPr>
            <p:nvPr/>
          </p:nvSpPr>
          <p:spPr bwMode="auto">
            <a:xfrm>
              <a:off x="288" y="1296"/>
              <a:ext cx="513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If two sides of a triangle are not congruent, then the larger angle is opposite the longer side.</a:t>
              </a:r>
            </a:p>
          </p:txBody>
        </p:sp>
        <p:sp>
          <p:nvSpPr>
            <p:cNvPr id="4106" name="Rectangle 32"/>
            <p:cNvSpPr>
              <a:spLocks noChangeArrowheads="1"/>
            </p:cNvSpPr>
            <p:nvPr/>
          </p:nvSpPr>
          <p:spPr bwMode="auto">
            <a:xfrm>
              <a:off x="240" y="1200"/>
              <a:ext cx="5280" cy="20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20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</a:t>
            </a:r>
            <a:r>
              <a:rPr lang="en-US" altLang="en-US" sz="2800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475" y="2690813"/>
            <a:ext cx="38290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34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387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4063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3A  </a:t>
            </a:r>
            <a:r>
              <a:rPr lang="en-US" altLang="en-US" sz="2800" dirty="0" smtClean="0"/>
              <a:t>p. 758</a:t>
            </a:r>
            <a:endParaRPr lang="en-US" altLang="en-US" sz="2800" dirty="0"/>
          </a:p>
        </p:txBody>
      </p:sp>
      <p:pic>
        <p:nvPicPr>
          <p:cNvPr id="28773" name="Picture 1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37810"/>
            <a:ext cx="38957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74" name="Picture 1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474345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36322" y="1371600"/>
            <a:ext cx="381000" cy="4187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700070" y="1942249"/>
            <a:ext cx="576530" cy="4187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336322" y="2381149"/>
            <a:ext cx="381000" cy="4187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421147" y="2954548"/>
            <a:ext cx="549935" cy="4187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04800" y="3702856"/>
            <a:ext cx="2391314" cy="4187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7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387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4063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3B  </a:t>
            </a:r>
            <a:r>
              <a:rPr lang="en-US" altLang="en-US" sz="2800" dirty="0" smtClean="0"/>
              <a:t>p. 758</a:t>
            </a:r>
            <a:endParaRPr lang="en-US" altLang="en-US" sz="2800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73248"/>
            <a:ext cx="501015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664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548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WS 15.3A complete #15-18.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5" y="711039"/>
            <a:ext cx="596265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533400" y="5502302"/>
            <a:ext cx="8229600" cy="1203298"/>
            <a:chOff x="533400" y="5502302"/>
            <a:chExt cx="8229600" cy="1203298"/>
          </a:xfrm>
        </p:grpSpPr>
        <p:grpSp>
          <p:nvGrpSpPr>
            <p:cNvPr id="3" name="Group 2"/>
            <p:cNvGrpSpPr/>
            <p:nvPr/>
          </p:nvGrpSpPr>
          <p:grpSpPr>
            <a:xfrm>
              <a:off x="533400" y="5502302"/>
              <a:ext cx="8229600" cy="1203298"/>
              <a:chOff x="304800" y="5105400"/>
              <a:chExt cx="8229600" cy="1203298"/>
            </a:xfrm>
          </p:grpSpPr>
          <p:pic>
            <p:nvPicPr>
              <p:cNvPr id="38915" name="Picture 3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8346"/>
              <a:stretch/>
            </p:blipFill>
            <p:spPr bwMode="auto">
              <a:xfrm>
                <a:off x="304800" y="5105400"/>
                <a:ext cx="7591425" cy="4867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6139" b="34732"/>
              <a:stretch/>
            </p:blipFill>
            <p:spPr bwMode="auto">
              <a:xfrm>
                <a:off x="457200" y="5780598"/>
                <a:ext cx="7591425" cy="4299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" name="Rectangle 1"/>
              <p:cNvSpPr/>
              <p:nvPr/>
            </p:nvSpPr>
            <p:spPr>
              <a:xfrm>
                <a:off x="4419600" y="5979689"/>
                <a:ext cx="4114800" cy="3290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44035" name="Picture 3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 r="48431" b="-54093"/>
            <a:stretch/>
          </p:blipFill>
          <p:spPr bwMode="auto">
            <a:xfrm>
              <a:off x="4662830" y="6150850"/>
              <a:ext cx="3939396" cy="525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36" name="Picture 4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976" t="12072"/>
            <a:stretch/>
          </p:blipFill>
          <p:spPr bwMode="auto">
            <a:xfrm>
              <a:off x="685800" y="6177500"/>
              <a:ext cx="3592183" cy="443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895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roup 54"/>
          <p:cNvGrpSpPr>
            <a:grpSpLocks/>
          </p:cNvGrpSpPr>
          <p:nvPr/>
        </p:nvGrpSpPr>
        <p:grpSpPr bwMode="auto">
          <a:xfrm>
            <a:off x="178676" y="762000"/>
            <a:ext cx="8458200" cy="1981200"/>
            <a:chOff x="240" y="864"/>
            <a:chExt cx="5328" cy="1248"/>
          </a:xfrm>
        </p:grpSpPr>
        <p:sp>
          <p:nvSpPr>
            <p:cNvPr id="4103" name="Rectangle 28"/>
            <p:cNvSpPr>
              <a:spLocks noChangeArrowheads="1"/>
            </p:cNvSpPr>
            <p:nvPr/>
          </p:nvSpPr>
          <p:spPr bwMode="auto">
            <a:xfrm>
              <a:off x="240" y="864"/>
              <a:ext cx="5280" cy="336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4104" name="Text Box 29"/>
            <p:cNvSpPr txBox="1">
              <a:spLocks noChangeArrowheads="1"/>
            </p:cNvSpPr>
            <p:nvPr/>
          </p:nvSpPr>
          <p:spPr bwMode="auto">
            <a:xfrm>
              <a:off x="288" y="864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 smtClean="0">
                  <a:solidFill>
                    <a:schemeClr val="bg1"/>
                  </a:solidFill>
                  <a:cs typeface="Arial" charset="0"/>
                </a:rPr>
                <a:t>Angle-Side </a:t>
              </a:r>
              <a:r>
                <a:rPr lang="en-US" altLang="en-US" sz="2800" b="1" dirty="0">
                  <a:solidFill>
                    <a:schemeClr val="bg1"/>
                  </a:solidFill>
                  <a:cs typeface="Arial" charset="0"/>
                </a:rPr>
                <a:t>Relationships in Triangles</a:t>
              </a:r>
              <a:endParaRPr lang="en-US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105" name="Text Box 31"/>
            <p:cNvSpPr txBox="1">
              <a:spLocks noChangeArrowheads="1"/>
            </p:cNvSpPr>
            <p:nvPr/>
          </p:nvSpPr>
          <p:spPr bwMode="auto">
            <a:xfrm>
              <a:off x="288" y="1296"/>
              <a:ext cx="513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If two </a:t>
              </a:r>
              <a:r>
                <a:rPr lang="en-US" altLang="en-US" sz="2800" dirty="0" smtClean="0"/>
                <a:t>angles of </a:t>
              </a:r>
              <a:r>
                <a:rPr lang="en-US" altLang="en-US" sz="2800" dirty="0"/>
                <a:t>a triangle are not congruent, then the longer side </a:t>
              </a:r>
              <a:r>
                <a:rPr lang="en-US" altLang="en-US" sz="2800" dirty="0" smtClean="0"/>
                <a:t>is </a:t>
              </a:r>
              <a:r>
                <a:rPr lang="en-US" altLang="en-US" sz="2800" dirty="0"/>
                <a:t>opposite the </a:t>
              </a:r>
              <a:r>
                <a:rPr lang="en-US" altLang="en-US" sz="2800" dirty="0" smtClean="0"/>
                <a:t>larger </a:t>
              </a:r>
              <a:r>
                <a:rPr lang="en-US" altLang="en-US" sz="2800" dirty="0"/>
                <a:t>angle</a:t>
              </a:r>
              <a:r>
                <a:rPr lang="en-US" altLang="en-US" sz="2800" dirty="0" smtClean="0"/>
                <a:t>.</a:t>
              </a:r>
              <a:endParaRPr lang="en-US" altLang="en-US" sz="2800" dirty="0"/>
            </a:p>
          </p:txBody>
        </p:sp>
        <p:sp>
          <p:nvSpPr>
            <p:cNvPr id="4106" name="Rectangle 32"/>
            <p:cNvSpPr>
              <a:spLocks noChangeArrowheads="1"/>
            </p:cNvSpPr>
            <p:nvPr/>
          </p:nvSpPr>
          <p:spPr bwMode="auto">
            <a:xfrm>
              <a:off x="240" y="1200"/>
              <a:ext cx="5280" cy="9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20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4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10" name="Picture 2" descr="http://ceemrr.com/Geometry1/HingeTheorem/paste_image1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505200"/>
            <a:ext cx="36576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42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5" name="Text Box 44"/>
          <p:cNvSpPr txBox="1">
            <a:spLocks noChangeArrowheads="1"/>
          </p:cNvSpPr>
          <p:nvPr/>
        </p:nvSpPr>
        <p:spPr bwMode="auto">
          <a:xfrm>
            <a:off x="457200" y="2924145"/>
            <a:ext cx="4049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measures in order: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0" y="685800"/>
            <a:ext cx="7543800" cy="2438400"/>
            <a:chOff x="228600" y="914400"/>
            <a:chExt cx="7543800" cy="2438400"/>
          </a:xfrm>
        </p:grpSpPr>
        <p:pic>
          <p:nvPicPr>
            <p:cNvPr id="45058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2464"/>
            <a:stretch/>
          </p:blipFill>
          <p:spPr bwMode="auto">
            <a:xfrm>
              <a:off x="228600" y="914400"/>
              <a:ext cx="6657975" cy="22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5867400" y="1447800"/>
              <a:ext cx="1905000" cy="1905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457200" y="3486210"/>
            <a:ext cx="4049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angle measures in order: </a:t>
            </a:r>
          </a:p>
        </p:txBody>
      </p:sp>
      <p:sp>
        <p:nvSpPr>
          <p:cNvPr id="13" name="Text Box 44"/>
          <p:cNvSpPr txBox="1">
            <a:spLocks noChangeArrowheads="1"/>
          </p:cNvSpPr>
          <p:nvPr/>
        </p:nvSpPr>
        <p:spPr bwMode="auto">
          <a:xfrm>
            <a:off x="457200" y="4038600"/>
            <a:ext cx="4049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opposite sides in order: </a:t>
            </a:r>
          </a:p>
        </p:txBody>
      </p:sp>
    </p:spTree>
    <p:extLst>
      <p:ext uri="{BB962C8B-B14F-4D97-AF65-F5344CB8AC3E}">
        <p14:creationId xmlns:p14="http://schemas.microsoft.com/office/powerpoint/2010/main" val="32527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8583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4"/>
          <p:cNvSpPr txBox="1">
            <a:spLocks noChangeArrowheads="1"/>
          </p:cNvSpPr>
          <p:nvPr/>
        </p:nvSpPr>
        <p:spPr bwMode="auto">
          <a:xfrm>
            <a:off x="2514600" y="3810000"/>
            <a:ext cx="4049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measures in order: </a:t>
            </a: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2514600" y="4372065"/>
            <a:ext cx="4049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angle measures in order: </a:t>
            </a: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2514600" y="4924455"/>
            <a:ext cx="4049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opposite sides in order: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" y="1238250"/>
            <a:ext cx="96012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05" t="17500"/>
          <a:stretch/>
        </p:blipFill>
        <p:spPr bwMode="auto">
          <a:xfrm>
            <a:off x="4295775" y="1371600"/>
            <a:ext cx="42386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274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050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31746" name="Picture 2" descr="http://p5cdn4static.sharpschool.com/UserFiles/Servers/Server_3061305/Image/Lombard/Triangle%20Inequality%20Theore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76200"/>
            <a:ext cx="5038725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https://dr282zn36sxxg.cloudfront.net/datastreams/f-d%3A71a91e991953ade35ed6456f108906996b25ab6c0efaa495c0ea2ff2%2BIMAGE%2BIMAGE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43200"/>
            <a:ext cx="3581400" cy="154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0" name="Picture 6" descr="https://dr282zn36sxxg.cloudfront.net/datastreams/f-d%3A46efa779f239cddc8c7f53b45938f064eb62dc5e922db7cc3b4ad165%2BIMAGE%2BIMAGE.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399" y="3343455"/>
            <a:ext cx="1875549" cy="94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53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548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WS 15.3A complete #19-26.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838200"/>
            <a:ext cx="3887252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57200" y="5719762"/>
            <a:ext cx="8086725" cy="1138238"/>
            <a:chOff x="457200" y="5638800"/>
            <a:chExt cx="8086725" cy="1138238"/>
          </a:xfrm>
        </p:grpSpPr>
        <p:pic>
          <p:nvPicPr>
            <p:cNvPr id="46083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4976"/>
            <a:stretch/>
          </p:blipFill>
          <p:spPr bwMode="auto">
            <a:xfrm>
              <a:off x="457200" y="5638800"/>
              <a:ext cx="77057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676"/>
            <a:stretch/>
          </p:blipFill>
          <p:spPr bwMode="auto">
            <a:xfrm>
              <a:off x="838200" y="6019800"/>
              <a:ext cx="7705725" cy="757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762000" y="5953125"/>
              <a:ext cx="4114800" cy="271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893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76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 smtClean="0"/>
              <a:t>WS 15.3B</a:t>
            </a:r>
          </a:p>
          <a:p>
            <a:r>
              <a:rPr lang="en-US" b="1" dirty="0" smtClean="0"/>
              <a:t>pp</a:t>
            </a:r>
            <a:r>
              <a:rPr lang="en-US" b="1" dirty="0"/>
              <a:t>. 732ff </a:t>
            </a:r>
            <a:r>
              <a:rPr lang="en-US" b="1" dirty="0" smtClean="0"/>
              <a:t>#3-9, 14-15</a:t>
            </a:r>
            <a:endParaRPr lang="en-US" b="1" dirty="0"/>
          </a:p>
          <a:p>
            <a:r>
              <a:rPr lang="en-US" b="1" dirty="0" smtClean="0"/>
              <a:t>pp. 746f #4-11</a:t>
            </a:r>
            <a:endParaRPr lang="en-US" dirty="0"/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ASSIGNMENTS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84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67"/>
          <p:cNvSpPr txBox="1">
            <a:spLocks noChangeArrowheads="1"/>
          </p:cNvSpPr>
          <p:nvPr/>
        </p:nvSpPr>
        <p:spPr bwMode="auto">
          <a:xfrm>
            <a:off x="297018" y="949258"/>
            <a:ext cx="8694581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US" altLang="en-US" sz="3200" dirty="0" smtClean="0">
                <a:latin typeface="Calibri" panose="020F0502020204030204" pitchFamily="34" charset="0"/>
              </a:rPr>
              <a:t>Order the side lengths from least to greatest.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US" altLang="en-US" sz="3200" dirty="0" smtClean="0">
                <a:latin typeface="Calibri" panose="020F0502020204030204" pitchFamily="34" charset="0"/>
              </a:rPr>
              <a:t>If ED = 5 and EF = 10, find the range of possible values for DF.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4292008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/>
              <a:t>TICKET-OUT-THE-DOOR</a:t>
            </a:r>
            <a:endParaRPr lang="en-US" altLang="en-US" sz="2800" dirty="0"/>
          </a:p>
        </p:txBody>
      </p:sp>
      <p:grpSp>
        <p:nvGrpSpPr>
          <p:cNvPr id="2" name="Group 1"/>
          <p:cNvGrpSpPr/>
          <p:nvPr/>
        </p:nvGrpSpPr>
        <p:grpSpPr>
          <a:xfrm>
            <a:off x="2362200" y="3048000"/>
            <a:ext cx="4469634" cy="2190750"/>
            <a:chOff x="3256914" y="4038600"/>
            <a:chExt cx="4469634" cy="2190750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6914" y="4038600"/>
              <a:ext cx="4469634" cy="2190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19"/>
            <p:cNvSpPr txBox="1">
              <a:spLocks noChangeArrowheads="1"/>
            </p:cNvSpPr>
            <p:nvPr/>
          </p:nvSpPr>
          <p:spPr bwMode="auto">
            <a:xfrm>
              <a:off x="3973033" y="5253038"/>
              <a:ext cx="914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2400" i="1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)º</a:t>
              </a:r>
              <a:endParaRPr lang="en-US" alt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19"/>
            <p:cNvSpPr txBox="1">
              <a:spLocks noChangeArrowheads="1"/>
            </p:cNvSpPr>
            <p:nvPr/>
          </p:nvSpPr>
          <p:spPr bwMode="auto">
            <a:xfrm>
              <a:off x="4419600" y="4719638"/>
              <a:ext cx="914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(2</a:t>
              </a:r>
              <a:r>
                <a:rPr lang="en-US" altLang="en-US" sz="2400" i="1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)º</a:t>
              </a:r>
              <a:endParaRPr lang="en-US" alt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475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roup 54"/>
          <p:cNvGrpSpPr>
            <a:grpSpLocks/>
          </p:cNvGrpSpPr>
          <p:nvPr/>
        </p:nvGrpSpPr>
        <p:grpSpPr bwMode="auto">
          <a:xfrm>
            <a:off x="178676" y="762000"/>
            <a:ext cx="8458200" cy="3829050"/>
            <a:chOff x="240" y="864"/>
            <a:chExt cx="5328" cy="2412"/>
          </a:xfrm>
        </p:grpSpPr>
        <p:sp>
          <p:nvSpPr>
            <p:cNvPr id="4103" name="Rectangle 28"/>
            <p:cNvSpPr>
              <a:spLocks noChangeArrowheads="1"/>
            </p:cNvSpPr>
            <p:nvPr/>
          </p:nvSpPr>
          <p:spPr bwMode="auto">
            <a:xfrm>
              <a:off x="240" y="864"/>
              <a:ext cx="5280" cy="336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4104" name="Text Box 29"/>
            <p:cNvSpPr txBox="1">
              <a:spLocks noChangeArrowheads="1"/>
            </p:cNvSpPr>
            <p:nvPr/>
          </p:nvSpPr>
          <p:spPr bwMode="auto">
            <a:xfrm>
              <a:off x="288" y="864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 smtClean="0">
                  <a:solidFill>
                    <a:schemeClr val="bg1"/>
                  </a:solidFill>
                  <a:cs typeface="Arial" charset="0"/>
                </a:rPr>
                <a:t>Triangle Inequality Theorem</a:t>
              </a:r>
              <a:endParaRPr lang="en-US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105" name="Text Box 31"/>
            <p:cNvSpPr txBox="1">
              <a:spLocks noChangeArrowheads="1"/>
            </p:cNvSpPr>
            <p:nvPr/>
          </p:nvSpPr>
          <p:spPr bwMode="auto">
            <a:xfrm>
              <a:off x="288" y="1296"/>
              <a:ext cx="513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The sum of any two side lengths of a triangle is greater than the third side length.</a:t>
              </a:r>
            </a:p>
          </p:txBody>
        </p:sp>
        <p:sp>
          <p:nvSpPr>
            <p:cNvPr id="4106" name="Rectangle 32"/>
            <p:cNvSpPr>
              <a:spLocks noChangeArrowheads="1"/>
            </p:cNvSpPr>
            <p:nvPr/>
          </p:nvSpPr>
          <p:spPr bwMode="auto">
            <a:xfrm>
              <a:off x="240" y="1200"/>
              <a:ext cx="5280" cy="20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20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0713" name="Picture 23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1"/>
          <a:stretch/>
        </p:blipFill>
        <p:spPr bwMode="auto">
          <a:xfrm>
            <a:off x="3229573" y="2393950"/>
            <a:ext cx="508411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07578" y="4724400"/>
            <a:ext cx="8784021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/>
              <a:t>To be able to form a triangle, each of the three inequalities must be true. So, given three </a:t>
            </a:r>
            <a:r>
              <a:rPr lang="en-US" altLang="en-US" sz="2200" dirty="0" smtClean="0"/>
              <a:t>side lengths</a:t>
            </a:r>
            <a:r>
              <a:rPr lang="en-US" altLang="en-US" sz="2200" dirty="0"/>
              <a:t>, you can test to determine if they can be used as segments to form a triangle. To </a:t>
            </a:r>
            <a:r>
              <a:rPr lang="en-US" altLang="en-US" sz="2200" dirty="0" smtClean="0"/>
              <a:t>show that </a:t>
            </a:r>
            <a:r>
              <a:rPr lang="en-US" altLang="en-US" sz="2200" dirty="0"/>
              <a:t>three lengths cannot be the side lengths of a </a:t>
            </a:r>
            <a:r>
              <a:rPr lang="en-US" altLang="en-US" sz="2200" dirty="0" smtClean="0"/>
              <a:t> triangle</a:t>
            </a:r>
            <a:r>
              <a:rPr lang="en-US" altLang="en-US" sz="2200" dirty="0"/>
              <a:t>, you only need to show that </a:t>
            </a:r>
            <a:r>
              <a:rPr lang="en-US" altLang="en-US" sz="2200" b="1" dirty="0" smtClean="0"/>
              <a:t>one</a:t>
            </a:r>
            <a:r>
              <a:rPr lang="en-US" altLang="en-US" sz="2200" dirty="0" smtClean="0"/>
              <a:t> of </a:t>
            </a:r>
            <a:r>
              <a:rPr lang="en-US" altLang="en-US" sz="2200" dirty="0"/>
              <a:t>the three triangle inequalities is false.</a:t>
            </a:r>
          </a:p>
        </p:txBody>
      </p:sp>
    </p:spTree>
    <p:extLst>
      <p:ext uri="{BB962C8B-B14F-4D97-AF65-F5344CB8AC3E}">
        <p14:creationId xmlns:p14="http://schemas.microsoft.com/office/powerpoint/2010/main" val="229837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43"/>
          <p:cNvSpPr>
            <a:spLocks noChangeArrowheads="1"/>
          </p:cNvSpPr>
          <p:nvPr/>
        </p:nvSpPr>
        <p:spPr bwMode="auto">
          <a:xfrm>
            <a:off x="51392" y="76200"/>
            <a:ext cx="2387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7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46730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1B   </a:t>
            </a:r>
            <a:r>
              <a:rPr lang="en-US" altLang="en-US" sz="2800" dirty="0" smtClean="0"/>
              <a:t>p. 755</a:t>
            </a:r>
            <a:endParaRPr lang="en-US" altLang="en-US" sz="2800" dirty="0"/>
          </a:p>
        </p:txBody>
      </p:sp>
      <p:pic>
        <p:nvPicPr>
          <p:cNvPr id="23802" name="Picture 2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82061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51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874025"/>
            <a:ext cx="7905750" cy="445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13" y="5638800"/>
            <a:ext cx="69151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548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WS 15.3A complete #1 – 8.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39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899312" y="117783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Using </a:t>
            </a:r>
            <a:r>
              <a:rPr lang="en-US" sz="2800" b="1" dirty="0" smtClean="0"/>
              <a:t>the Triangle </a:t>
            </a:r>
            <a:r>
              <a:rPr lang="en-US" sz="2800" b="1" dirty="0"/>
              <a:t>Inequality </a:t>
            </a:r>
            <a:r>
              <a:rPr lang="en-US" sz="2800" b="1" dirty="0" smtClean="0"/>
              <a:t>Theorem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85800"/>
            <a:ext cx="91154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71" y="2400300"/>
            <a:ext cx="70580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45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91830" y="104404"/>
            <a:ext cx="7184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/>
              <a:t>Finding Possible Side Lengths in a Triangle </a:t>
            </a:r>
          </a:p>
        </p:txBody>
      </p:sp>
      <p:pic>
        <p:nvPicPr>
          <p:cNvPr id="34" name="Picture 2" descr="http://p5cdn4static.sharpschool.com/UserFiles/Servers/Server_3061305/Image/Lombard/Triangle%20Inequality%20Theore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990600"/>
            <a:ext cx="5038725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457200" y="3886200"/>
            <a:ext cx="777240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Explore, you have seen that if given two side lengths for a triangle, there are an infinite number of side lengths available for the third side. But the third side is also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values determined by the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Triangle Inequality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00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91830" y="104404"/>
            <a:ext cx="7184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/>
              <a:t>Finding Possible Side Lengths in a Triangle 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808"/>
          <a:stretch/>
        </p:blipFill>
        <p:spPr bwMode="auto">
          <a:xfrm>
            <a:off x="152400" y="838200"/>
            <a:ext cx="8839200" cy="182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269543" y="4800600"/>
            <a:ext cx="8839200" cy="1931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2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5742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91830" y="104404"/>
            <a:ext cx="7184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/>
              <a:t>Finding Possible Side Lengths in a Triangle 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8477250" cy="5280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0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2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3955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4527</TotalTime>
  <Words>530</Words>
  <Application>Microsoft Office PowerPoint</Application>
  <PresentationFormat>On-screen Show (4:3)</PresentationFormat>
  <Paragraphs>79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Vertical Number Lines</dc:title>
  <dc:creator>Jim Taylor</dc:creator>
  <cp:lastModifiedBy>Jim Taylor</cp:lastModifiedBy>
  <cp:revision>136</cp:revision>
  <dcterms:created xsi:type="dcterms:W3CDTF">2011-11-03T03:18:23Z</dcterms:created>
  <dcterms:modified xsi:type="dcterms:W3CDTF">2017-05-31T01:03:08Z</dcterms:modified>
</cp:coreProperties>
</file>