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3" r:id="rId2"/>
    <p:sldId id="335" r:id="rId3"/>
    <p:sldId id="398" r:id="rId4"/>
    <p:sldId id="401" r:id="rId5"/>
    <p:sldId id="399" r:id="rId6"/>
    <p:sldId id="400" r:id="rId7"/>
    <p:sldId id="371" r:id="rId8"/>
    <p:sldId id="402" r:id="rId9"/>
    <p:sldId id="403" r:id="rId10"/>
    <p:sldId id="404" r:id="rId11"/>
    <p:sldId id="405" r:id="rId12"/>
    <p:sldId id="374" r:id="rId13"/>
    <p:sldId id="406" r:id="rId14"/>
    <p:sldId id="386" r:id="rId15"/>
    <p:sldId id="420" r:id="rId16"/>
    <p:sldId id="40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CC3399"/>
    <a:srgbClr val="FF9933"/>
    <a:srgbClr val="2C72D8"/>
    <a:srgbClr val="FF6699"/>
    <a:srgbClr val="FF93B7"/>
    <a:srgbClr val="660066"/>
    <a:srgbClr val="CCFF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0" autoAdjust="0"/>
    <p:restoredTop sz="94660"/>
  </p:normalViewPr>
  <p:slideViewPr>
    <p:cSldViewPr>
      <p:cViewPr>
        <p:scale>
          <a:sx n="60" d="100"/>
          <a:sy n="60" d="100"/>
        </p:scale>
        <p:origin x="-444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147A21-FBC7-4944-AADC-77560ABD8D2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8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5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49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147A21-FBC7-4944-AADC-77560ABD8D2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8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147A21-FBC7-4944-AADC-77560ABD8D2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8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4800" y="5604301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11 </a:t>
            </a:r>
            <a:r>
              <a:rPr lang="en-US" sz="2400" dirty="0">
                <a:latin typeface="Calibri" panose="020F0502020204030204" pitchFamily="34" charset="0"/>
              </a:rPr>
              <a:t>Prove theorems about parallelograms. </a:t>
            </a:r>
            <a:r>
              <a:rPr lang="en-US" sz="2400" b="1" dirty="0">
                <a:latin typeface="Calibri" panose="020F0502020204030204" pitchFamily="34" charset="0"/>
              </a:rPr>
              <a:t>Also G-SRT.5 MP.3 </a:t>
            </a:r>
            <a:r>
              <a:rPr lang="en-US" sz="2400" dirty="0">
                <a:latin typeface="Calibri" panose="020F0502020204030204" pitchFamily="34" charset="0"/>
              </a:rPr>
              <a:t>Logic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15.6:</a:t>
            </a:r>
            <a:endParaRPr lang="en-US" altLang="en-US" sz="8000" b="1" dirty="0">
              <a:solidFill>
                <a:srgbClr val="00B0F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B0F0"/>
                </a:solidFill>
                <a:latin typeface="Calibri" pitchFamily="34" charset="0"/>
              </a:rPr>
              <a:t>Properties of Parallelograms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>
                <a:latin typeface="Calibri" panose="020F0502020204030204" pitchFamily="34" charset="0"/>
              </a:rPr>
              <a:t>What can you conclude about the sides, angles, and diagonals of a parallelogram?</a:t>
            </a: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560"/>
            <a:ext cx="7162800" cy="676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4189025" y="1916875"/>
            <a:ext cx="15888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en-US" alt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 is a parallelogram</a:t>
            </a:r>
            <a:endParaRPr lang="en-US" alt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353961"/>
              </p:ext>
            </p:extLst>
          </p:nvPr>
        </p:nvGraphicFramePr>
        <p:xfrm>
          <a:off x="5497513" y="4800600"/>
          <a:ext cx="15779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5" name="Equation" r:id="rId5" imgW="939600" imgH="177480" progId="Equation.DSMT4">
                  <p:embed/>
                </p:oleObj>
              </mc:Choice>
              <mc:Fallback>
                <p:oleObj name="Equation" r:id="rId5" imgW="939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97513" y="4800600"/>
                        <a:ext cx="1577975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143592"/>
              </p:ext>
            </p:extLst>
          </p:nvPr>
        </p:nvGraphicFramePr>
        <p:xfrm>
          <a:off x="2327514" y="2631375"/>
          <a:ext cx="1604211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6" name="Equation" r:id="rId7" imgW="1218960" imgH="241200" progId="Equation.DSMT4">
                  <p:embed/>
                </p:oleObj>
              </mc:Choice>
              <mc:Fallback>
                <p:oleObj name="Equation" r:id="rId7" imgW="12189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27514" y="2631375"/>
                        <a:ext cx="1604211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988582"/>
              </p:ext>
            </p:extLst>
          </p:nvPr>
        </p:nvGraphicFramePr>
        <p:xfrm>
          <a:off x="6154800" y="2675690"/>
          <a:ext cx="1593850" cy="293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7" name="Equation" r:id="rId9" imgW="1307880" imgH="241200" progId="Equation.DSMT4">
                  <p:embed/>
                </p:oleObj>
              </mc:Choice>
              <mc:Fallback>
                <p:oleObj name="Equation" r:id="rId9" imgW="1307880" imgH="241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800" y="2675690"/>
                        <a:ext cx="1593850" cy="293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689781"/>
              </p:ext>
            </p:extLst>
          </p:nvPr>
        </p:nvGraphicFramePr>
        <p:xfrm>
          <a:off x="1730825" y="3778032"/>
          <a:ext cx="1524000" cy="263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8" name="Equation" r:id="rId11" imgW="1028520" imgH="177480" progId="Equation.DSMT4">
                  <p:embed/>
                </p:oleObj>
              </mc:Choice>
              <mc:Fallback>
                <p:oleObj name="Equation" r:id="rId11" imgW="10285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825" y="3778032"/>
                        <a:ext cx="1524000" cy="2637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539821"/>
              </p:ext>
            </p:extLst>
          </p:nvPr>
        </p:nvGraphicFramePr>
        <p:xfrm>
          <a:off x="3950525" y="3774372"/>
          <a:ext cx="1545147" cy="267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9" name="Equation" r:id="rId13" imgW="1028520" imgH="177480" progId="Equation.DSMT4">
                  <p:embed/>
                </p:oleObj>
              </mc:Choice>
              <mc:Fallback>
                <p:oleObj name="Equation" r:id="rId13" imgW="10285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0525" y="3774372"/>
                        <a:ext cx="1545147" cy="2674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096412"/>
              </p:ext>
            </p:extLst>
          </p:nvPr>
        </p:nvGraphicFramePr>
        <p:xfrm>
          <a:off x="5502275" y="6096000"/>
          <a:ext cx="15621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0" name="Equation" r:id="rId15" imgW="1282680" imgH="241200" progId="Equation.DSMT4">
                  <p:embed/>
                </p:oleObj>
              </mc:Choice>
              <mc:Fallback>
                <p:oleObj name="Equation" r:id="rId15" imgW="12826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2275" y="6096000"/>
                        <a:ext cx="1562100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6200" y="1018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791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5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381000" y="381000"/>
            <a:ext cx="8382000" cy="533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j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359734"/>
            <a:ext cx="8458200" cy="3205900"/>
            <a:chOff x="381000" y="359734"/>
            <a:chExt cx="8458200" cy="3205900"/>
          </a:xfrm>
        </p:grpSpPr>
        <p:sp>
          <p:nvSpPr>
            <p:cNvPr id="10243" name="Text Box 4"/>
            <p:cNvSpPr txBox="1">
              <a:spLocks noChangeArrowheads="1"/>
            </p:cNvSpPr>
            <p:nvPr/>
          </p:nvSpPr>
          <p:spPr bwMode="auto">
            <a:xfrm>
              <a:off x="457200" y="359734"/>
              <a:ext cx="8382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 smtClean="0">
                  <a:solidFill>
                    <a:schemeClr val="bg1"/>
                  </a:solidFill>
                  <a:latin typeface="+mj-lt"/>
                  <a:cs typeface="Arial" charset="0"/>
                </a:rPr>
                <a:t>Diagonals Bisect Theorem</a:t>
              </a:r>
              <a:endParaRPr lang="en-US" altLang="en-US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381000" y="914400"/>
              <a:ext cx="8382000" cy="26512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+mj-lt"/>
              </a:endParaRPr>
            </a:p>
          </p:txBody>
        </p:sp>
      </p:grpSp>
      <p:grpSp>
        <p:nvGrpSpPr>
          <p:cNvPr id="24" name="Group 72"/>
          <p:cNvGrpSpPr>
            <a:grpSpLocks/>
          </p:cNvGrpSpPr>
          <p:nvPr/>
        </p:nvGrpSpPr>
        <p:grpSpPr bwMode="auto">
          <a:xfrm>
            <a:off x="492825" y="1118854"/>
            <a:ext cx="8382000" cy="1933575"/>
            <a:chOff x="288" y="2544"/>
            <a:chExt cx="5280" cy="1218"/>
          </a:xfrm>
        </p:grpSpPr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288" y="2544"/>
              <a:ext cx="3216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If a quadrilateral is a parallelogram, then its </a:t>
              </a:r>
              <a:r>
                <a:rPr lang="en-US" altLang="en-US" sz="2800" b="1">
                  <a:solidFill>
                    <a:srgbClr val="660066"/>
                  </a:solidFill>
                </a:rPr>
                <a:t>diagonals bisect</a:t>
              </a:r>
              <a:r>
                <a:rPr lang="en-US" altLang="en-US" sz="2800">
                  <a:solidFill>
                    <a:srgbClr val="660066"/>
                  </a:solidFill>
                </a:rPr>
                <a:t> </a:t>
              </a:r>
              <a:r>
                <a:rPr lang="en-US" altLang="en-US" sz="2800"/>
                <a:t>each other.</a:t>
              </a: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232" y="254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R</a:t>
              </a:r>
            </a:p>
          </p:txBody>
        </p:sp>
        <p:sp>
          <p:nvSpPr>
            <p:cNvPr id="27" name="Text Box 47"/>
            <p:cNvSpPr txBox="1">
              <a:spLocks noChangeArrowheads="1"/>
            </p:cNvSpPr>
            <p:nvPr/>
          </p:nvSpPr>
          <p:spPr bwMode="auto">
            <a:xfrm>
              <a:off x="3456" y="326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P</a:t>
              </a:r>
            </a:p>
          </p:txBody>
        </p:sp>
        <p:sp>
          <p:nvSpPr>
            <p:cNvPr id="41" name="Text Box 48"/>
            <p:cNvSpPr txBox="1">
              <a:spLocks noChangeArrowheads="1"/>
            </p:cNvSpPr>
            <p:nvPr/>
          </p:nvSpPr>
          <p:spPr bwMode="auto">
            <a:xfrm>
              <a:off x="3744" y="254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Q</a:t>
              </a:r>
            </a:p>
          </p:txBody>
        </p:sp>
        <p:sp>
          <p:nvSpPr>
            <p:cNvPr id="42" name="Line 49"/>
            <p:cNvSpPr>
              <a:spLocks noChangeShapeType="1"/>
            </p:cNvSpPr>
            <p:nvPr/>
          </p:nvSpPr>
          <p:spPr bwMode="auto">
            <a:xfrm flipV="1">
              <a:off x="3696" y="2688"/>
              <a:ext cx="28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50"/>
            <p:cNvSpPr>
              <a:spLocks noChangeShapeType="1"/>
            </p:cNvSpPr>
            <p:nvPr/>
          </p:nvSpPr>
          <p:spPr bwMode="auto">
            <a:xfrm>
              <a:off x="3984" y="2688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51"/>
            <p:cNvSpPr>
              <a:spLocks noChangeShapeType="1"/>
            </p:cNvSpPr>
            <p:nvPr/>
          </p:nvSpPr>
          <p:spPr bwMode="auto">
            <a:xfrm>
              <a:off x="3696" y="3360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52"/>
            <p:cNvSpPr>
              <a:spLocks noChangeShapeType="1"/>
            </p:cNvSpPr>
            <p:nvPr/>
          </p:nvSpPr>
          <p:spPr bwMode="auto">
            <a:xfrm flipV="1">
              <a:off x="4944" y="2688"/>
              <a:ext cx="28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53"/>
            <p:cNvSpPr txBox="1">
              <a:spLocks noChangeArrowheads="1"/>
            </p:cNvSpPr>
            <p:nvPr/>
          </p:nvSpPr>
          <p:spPr bwMode="auto">
            <a:xfrm>
              <a:off x="4896" y="331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S</a:t>
              </a:r>
            </a:p>
          </p:txBody>
        </p:sp>
        <p:sp>
          <p:nvSpPr>
            <p:cNvPr id="47" name="Line 55"/>
            <p:cNvSpPr>
              <a:spLocks noChangeShapeType="1"/>
            </p:cNvSpPr>
            <p:nvPr/>
          </p:nvSpPr>
          <p:spPr bwMode="auto">
            <a:xfrm>
              <a:off x="4080" y="3120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61"/>
            <p:cNvSpPr>
              <a:spLocks noChangeShapeType="1"/>
            </p:cNvSpPr>
            <p:nvPr/>
          </p:nvSpPr>
          <p:spPr bwMode="auto">
            <a:xfrm flipV="1">
              <a:off x="3696" y="2688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62"/>
            <p:cNvSpPr>
              <a:spLocks noChangeShapeType="1"/>
            </p:cNvSpPr>
            <p:nvPr/>
          </p:nvSpPr>
          <p:spPr bwMode="auto">
            <a:xfrm flipH="1" flipV="1">
              <a:off x="3984" y="2688"/>
              <a:ext cx="96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63"/>
            <p:cNvSpPr txBox="1">
              <a:spLocks noChangeArrowheads="1"/>
            </p:cNvSpPr>
            <p:nvPr/>
          </p:nvSpPr>
          <p:spPr bwMode="auto">
            <a:xfrm>
              <a:off x="4368" y="278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M</a:t>
              </a:r>
            </a:p>
          </p:txBody>
        </p:sp>
        <p:sp>
          <p:nvSpPr>
            <p:cNvPr id="51" name="Line 64"/>
            <p:cNvSpPr>
              <a:spLocks noChangeShapeType="1"/>
            </p:cNvSpPr>
            <p:nvPr/>
          </p:nvSpPr>
          <p:spPr bwMode="auto">
            <a:xfrm>
              <a:off x="4752" y="2832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65"/>
            <p:cNvSpPr>
              <a:spLocks noChangeShapeType="1"/>
            </p:cNvSpPr>
            <p:nvPr/>
          </p:nvSpPr>
          <p:spPr bwMode="auto">
            <a:xfrm flipH="1">
              <a:off x="4128" y="2784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66"/>
            <p:cNvSpPr>
              <a:spLocks noChangeShapeType="1"/>
            </p:cNvSpPr>
            <p:nvPr/>
          </p:nvSpPr>
          <p:spPr bwMode="auto">
            <a:xfrm flipH="1">
              <a:off x="4176" y="2832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67"/>
            <p:cNvSpPr>
              <a:spLocks noChangeShapeType="1"/>
            </p:cNvSpPr>
            <p:nvPr/>
          </p:nvSpPr>
          <p:spPr bwMode="auto">
            <a:xfrm flipH="1">
              <a:off x="4608" y="3120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68"/>
            <p:cNvSpPr>
              <a:spLocks noChangeShapeType="1"/>
            </p:cNvSpPr>
            <p:nvPr/>
          </p:nvSpPr>
          <p:spPr bwMode="auto">
            <a:xfrm flipH="1">
              <a:off x="4656" y="3168"/>
              <a:ext cx="96" cy="96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56" name="Object 69"/>
            <p:cNvGraphicFramePr>
              <a:graphicFrameLocks noChangeAspect="1"/>
            </p:cNvGraphicFramePr>
            <p:nvPr/>
          </p:nvGraphicFramePr>
          <p:xfrm>
            <a:off x="432" y="3408"/>
            <a:ext cx="1005" cy="3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4" name="Equation" r:id="rId4" imgW="685800" imgH="241300" progId="Equation.DSMT4">
                    <p:embed/>
                  </p:oleObj>
                </mc:Choice>
                <mc:Fallback>
                  <p:oleObj name="Equation" r:id="rId4" imgW="685800" imgH="2413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3408"/>
                          <a:ext cx="1005" cy="3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" name="Text Box 70"/>
            <p:cNvSpPr txBox="1">
              <a:spLocks noChangeArrowheads="1"/>
            </p:cNvSpPr>
            <p:nvPr/>
          </p:nvSpPr>
          <p:spPr bwMode="auto">
            <a:xfrm>
              <a:off x="1440" y="345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and</a:t>
              </a:r>
            </a:p>
          </p:txBody>
        </p:sp>
        <p:graphicFrame>
          <p:nvGraphicFramePr>
            <p:cNvPr id="58" name="Object 71"/>
            <p:cNvGraphicFramePr>
              <a:graphicFrameLocks noChangeAspect="1"/>
            </p:cNvGraphicFramePr>
            <p:nvPr/>
          </p:nvGraphicFramePr>
          <p:xfrm>
            <a:off x="1920" y="3408"/>
            <a:ext cx="1023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75" name="Equation" r:id="rId6" imgW="698197" imgH="203112" progId="Equation.DSMT4">
                    <p:embed/>
                  </p:oleObj>
                </mc:Choice>
                <mc:Fallback>
                  <p:oleObj name="Equation" r:id="rId6" imgW="698197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3408"/>
                          <a:ext cx="1023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7543800" y="-7620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790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1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914400"/>
            <a:ext cx="8524875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418907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4A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6637" y="2590800"/>
            <a:ext cx="5575886" cy="1957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127613" y="1612106"/>
            <a:ext cx="2755673" cy="1957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143500" y="4114800"/>
            <a:ext cx="4610100" cy="2724214"/>
            <a:chOff x="3505200" y="3600685"/>
            <a:chExt cx="4610100" cy="2724214"/>
          </a:xfrm>
        </p:grpSpPr>
        <p:sp>
          <p:nvSpPr>
            <p:cNvPr id="3" name="Parallelogram 2"/>
            <p:cNvSpPr/>
            <p:nvPr/>
          </p:nvSpPr>
          <p:spPr>
            <a:xfrm flipH="1">
              <a:off x="3886200" y="4038600"/>
              <a:ext cx="3124200" cy="1828800"/>
            </a:xfrm>
            <a:prstGeom prst="parallelogram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05200" y="3669268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B</a:t>
              </a:r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010400" y="5863233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/>
                <a:t>D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38600" y="5863234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/>
                <a:t>A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3200" y="3732395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C</a:t>
              </a:r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938650" y="4022260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(6y + 5)º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6400" y="5405735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(8y – 17)º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12175" y="3600685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5x + 19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64925" y="5827607"/>
              <a:ext cx="21383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7x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2763946" y="107272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792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3" r="37210" b="69827"/>
          <a:stretch/>
        </p:blipFill>
        <p:spPr bwMode="auto">
          <a:xfrm>
            <a:off x="2661334" y="149459"/>
            <a:ext cx="6271345" cy="44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418907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4B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127613" y="1612106"/>
            <a:ext cx="2755673" cy="1957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689354" y="3905186"/>
            <a:ext cx="4610100" cy="2724214"/>
            <a:chOff x="3505200" y="3600685"/>
            <a:chExt cx="4610100" cy="2724214"/>
          </a:xfrm>
        </p:grpSpPr>
        <p:sp>
          <p:nvSpPr>
            <p:cNvPr id="3" name="Parallelogram 2"/>
            <p:cNvSpPr/>
            <p:nvPr/>
          </p:nvSpPr>
          <p:spPr>
            <a:xfrm flipH="1">
              <a:off x="3886200" y="4038600"/>
              <a:ext cx="3124200" cy="1828800"/>
            </a:xfrm>
            <a:prstGeom prst="parallelogram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05200" y="3669268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B</a:t>
              </a:r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010400" y="5863233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/>
                <a:t>D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38600" y="5863234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/>
                <a:t>A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553200" y="3732395"/>
              <a:ext cx="381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C</a:t>
              </a:r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938650" y="4022260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(6y + 5)º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86400" y="5405735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</a:rPr>
                <a:t>(8y – 17)º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12175" y="3600685"/>
              <a:ext cx="26289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5x + 19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364925" y="5827607"/>
              <a:ext cx="21383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solidFill>
                    <a:srgbClr val="00B050"/>
                  </a:solidFill>
                </a:rPr>
                <a:t>7x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</p:grp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1" y="626423"/>
            <a:ext cx="7394114" cy="318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1859568" y="1676400"/>
            <a:ext cx="444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4470" y="1673421"/>
            <a:ext cx="444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03779" y="2149111"/>
            <a:ext cx="2628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y – 17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479149" y="2667000"/>
            <a:ext cx="464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11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193149" y="3233740"/>
            <a:ext cx="4644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11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793349" y="3236025"/>
            <a:ext cx="68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7</a:t>
            </a:r>
            <a:r>
              <a:rPr lang="en-US" sz="2400" b="1" dirty="0" smtClean="0">
                <a:solidFill>
                  <a:srgbClr val="C00000"/>
                </a:solidFill>
              </a:rPr>
              <a:t>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2400" y="2121801"/>
            <a:ext cx="390541" cy="8548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2625822" y="101177"/>
            <a:ext cx="1341268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792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0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Your Turn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485819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90145"/>
            <a:ext cx="3505200" cy="136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405" y="3505200"/>
            <a:ext cx="370167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093312" y="108012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793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0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71852"/>
            <a:ext cx="8524345" cy="3647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F79646">
              <a:lumMod val="75000"/>
            </a:srgbClr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</a:rPr>
              <a:t>PRACTICE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2209800" y="98947"/>
            <a:ext cx="6324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" charset="0"/>
                <a:cs typeface="Arial" charset="0"/>
              </a:rPr>
              <a:t>If time permits, do WS 15.6 </a:t>
            </a:r>
            <a:endParaRPr kumimoji="0" lang="en-US" altLang="en-US" sz="4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1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67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743200" cy="53340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89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VOCABULARY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Quadrilateral</a:t>
            </a:r>
            <a:r>
              <a:rPr lang="en-US" dirty="0" smtClean="0"/>
              <a:t> = a polygon with four sides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Parallelogram </a:t>
            </a:r>
            <a:r>
              <a:rPr lang="en-US" dirty="0" smtClean="0"/>
              <a:t>= a quadrilateral that has two pairs of parallel sides.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Freeform 3"/>
          <p:cNvSpPr/>
          <p:nvPr/>
        </p:nvSpPr>
        <p:spPr>
          <a:xfrm>
            <a:off x="1150883" y="3941379"/>
            <a:ext cx="2081048" cy="2002221"/>
          </a:xfrm>
          <a:custGeom>
            <a:avLst/>
            <a:gdLst>
              <a:gd name="connsiteX0" fmla="*/ 1008993 w 2081048"/>
              <a:gd name="connsiteY0" fmla="*/ 0 h 2002221"/>
              <a:gd name="connsiteX1" fmla="*/ 0 w 2081048"/>
              <a:gd name="connsiteY1" fmla="*/ 819807 h 2002221"/>
              <a:gd name="connsiteX2" fmla="*/ 252248 w 2081048"/>
              <a:gd name="connsiteY2" fmla="*/ 2002221 h 2002221"/>
              <a:gd name="connsiteX3" fmla="*/ 2081048 w 2081048"/>
              <a:gd name="connsiteY3" fmla="*/ 1970690 h 2002221"/>
              <a:gd name="connsiteX4" fmla="*/ 1008993 w 2081048"/>
              <a:gd name="connsiteY4" fmla="*/ 0 h 200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048" h="2002221">
                <a:moveTo>
                  <a:pt x="1008993" y="0"/>
                </a:moveTo>
                <a:lnTo>
                  <a:pt x="0" y="819807"/>
                </a:lnTo>
                <a:lnTo>
                  <a:pt x="252248" y="2002221"/>
                </a:lnTo>
                <a:lnTo>
                  <a:pt x="2081048" y="1970690"/>
                </a:lnTo>
                <a:lnTo>
                  <a:pt x="1008993" y="0"/>
                </a:lnTo>
                <a:close/>
              </a:path>
            </a:pathLst>
          </a:custGeom>
          <a:solidFill>
            <a:schemeClr val="accent3">
              <a:lumMod val="8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/>
          <p:cNvSpPr/>
          <p:nvPr/>
        </p:nvSpPr>
        <p:spPr>
          <a:xfrm>
            <a:off x="4572000" y="4114800"/>
            <a:ext cx="2895600" cy="1295400"/>
          </a:xfrm>
          <a:prstGeom prst="parallelogram">
            <a:avLst/>
          </a:prstGeom>
          <a:solidFill>
            <a:schemeClr val="accent3">
              <a:lumMod val="8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02132" y="125766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latin typeface="Calibri" pitchFamily="34" charset="0"/>
              </a:rPr>
              <a:t>p. 787</a:t>
            </a:r>
            <a:endParaRPr lang="en-US" alt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7" name="Parallelogram 16"/>
          <p:cNvSpPr/>
          <p:nvPr/>
        </p:nvSpPr>
        <p:spPr>
          <a:xfrm>
            <a:off x="2197396" y="1905000"/>
            <a:ext cx="4876800" cy="3048000"/>
          </a:xfrm>
          <a:prstGeom prst="parallelogram">
            <a:avLst/>
          </a:prstGeom>
          <a:solidFill>
            <a:schemeClr val="accent3">
              <a:lumMod val="85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127592" y="722293"/>
            <a:ext cx="83306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think it is true that opposite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sides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congruent? How would you prove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this?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23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1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pic>
        <p:nvPicPr>
          <p:cNvPr id="22860" name="Picture 3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6" y="76200"/>
            <a:ext cx="8895294" cy="620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4278555" y="2375336"/>
            <a:ext cx="39550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42"/>
          <p:cNvSpPr txBox="1">
            <a:spLocks noChangeArrowheads="1"/>
          </p:cNvSpPr>
          <p:nvPr/>
        </p:nvSpPr>
        <p:spPr bwMode="auto">
          <a:xfrm>
            <a:off x="4278555" y="3581400"/>
            <a:ext cx="57375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parallelogram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42"/>
          <p:cNvSpPr txBox="1">
            <a:spLocks noChangeArrowheads="1"/>
          </p:cNvSpPr>
          <p:nvPr/>
        </p:nvSpPr>
        <p:spPr bwMode="auto">
          <a:xfrm>
            <a:off x="4278554" y="4162098"/>
            <a:ext cx="48654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Alternate Interior Angles </a:t>
            </a:r>
            <a:r>
              <a:rPr lang="en-US" alt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Thm</a:t>
            </a:r>
            <a:endParaRPr lang="en-US" altLang="en-US" sz="27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42"/>
          <p:cNvSpPr txBox="1">
            <a:spLocks noChangeArrowheads="1"/>
          </p:cNvSpPr>
          <p:nvPr/>
        </p:nvSpPr>
        <p:spPr bwMode="auto">
          <a:xfrm>
            <a:off x="4278554" y="4763482"/>
            <a:ext cx="48654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Reflexive Property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42"/>
          <p:cNvSpPr txBox="1">
            <a:spLocks noChangeArrowheads="1"/>
          </p:cNvSpPr>
          <p:nvPr/>
        </p:nvSpPr>
        <p:spPr bwMode="auto">
          <a:xfrm>
            <a:off x="4278554" y="5686098"/>
            <a:ext cx="48654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CPCTC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512486"/>
              </p:ext>
            </p:extLst>
          </p:nvPr>
        </p:nvGraphicFramePr>
        <p:xfrm>
          <a:off x="717830" y="5227311"/>
          <a:ext cx="2711170" cy="506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5" imgW="952200" imgH="177480" progId="Equation.DSMT4">
                  <p:embed/>
                </p:oleObj>
              </mc:Choice>
              <mc:Fallback>
                <p:oleObj name="Equation" r:id="rId5" imgW="952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7830" y="5227311"/>
                        <a:ext cx="2711170" cy="506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696200" y="53340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789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1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381000" y="381000"/>
            <a:ext cx="8382000" cy="533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j-lt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57200" y="1114425"/>
            <a:ext cx="5105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If a quadrilateral is a parallelogram, then its </a:t>
            </a:r>
            <a:r>
              <a:rPr lang="en-US" altLang="en-US" sz="2800" b="1">
                <a:solidFill>
                  <a:srgbClr val="0000FF"/>
                </a:solidFill>
              </a:rPr>
              <a:t>opposite sides</a:t>
            </a:r>
            <a:r>
              <a:rPr lang="en-US" altLang="en-US" sz="2800" b="1"/>
              <a:t> </a:t>
            </a:r>
            <a:r>
              <a:rPr lang="en-US" altLang="en-US" sz="2800"/>
              <a:t>are congruent.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8305800" y="11906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R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486400" y="23336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P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5943600" y="11906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Q</a:t>
            </a: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flipV="1">
            <a:off x="5867400" y="141922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>
            <a:off x="6324600" y="1419225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467697"/>
              </p:ext>
            </p:extLst>
          </p:nvPr>
        </p:nvGraphicFramePr>
        <p:xfrm>
          <a:off x="990600" y="2562225"/>
          <a:ext cx="13890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4" imgW="596900" imgH="241300" progId="Equation.DSMT4">
                  <p:embed/>
                </p:oleObj>
              </mc:Choice>
              <mc:Fallback>
                <p:oleObj name="Equation" r:id="rId4" imgW="5969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62225"/>
                        <a:ext cx="1389063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Line 18"/>
          <p:cNvSpPr>
            <a:spLocks noChangeShapeType="1"/>
          </p:cNvSpPr>
          <p:nvPr/>
        </p:nvSpPr>
        <p:spPr bwMode="auto">
          <a:xfrm>
            <a:off x="5867400" y="2486025"/>
            <a:ext cx="1981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V="1">
            <a:off x="7848600" y="141922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7772400" y="24098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/>
              <a:t>S</a:t>
            </a:r>
          </a:p>
        </p:txBody>
      </p:sp>
      <p:sp>
        <p:nvSpPr>
          <p:cNvPr id="32" name="Line 21"/>
          <p:cNvSpPr>
            <a:spLocks noChangeShapeType="1"/>
          </p:cNvSpPr>
          <p:nvPr/>
        </p:nvSpPr>
        <p:spPr bwMode="auto">
          <a:xfrm>
            <a:off x="5943600" y="1876425"/>
            <a:ext cx="304800" cy="762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22"/>
          <p:cNvSpPr>
            <a:spLocks noChangeShapeType="1"/>
          </p:cNvSpPr>
          <p:nvPr/>
        </p:nvSpPr>
        <p:spPr bwMode="auto">
          <a:xfrm>
            <a:off x="7924800" y="1876425"/>
            <a:ext cx="304800" cy="762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>
            <a:off x="6781800" y="2333625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>
            <a:off x="6858000" y="2333625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7239000" y="1266825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>
            <a:off x="7315200" y="1266825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2438400" y="2638425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and</a:t>
            </a:r>
          </a:p>
        </p:txBody>
      </p:sp>
      <p:graphicFrame>
        <p:nvGraphicFramePr>
          <p:cNvPr id="3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07166"/>
              </p:ext>
            </p:extLst>
          </p:nvPr>
        </p:nvGraphicFramePr>
        <p:xfrm>
          <a:off x="3290888" y="2562225"/>
          <a:ext cx="13589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6" imgW="583947" imgH="241195" progId="Equation.DSMT4">
                  <p:embed/>
                </p:oleObj>
              </mc:Choice>
              <mc:Fallback>
                <p:oleObj name="Equation" r:id="rId6" imgW="583947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2562225"/>
                        <a:ext cx="13589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381000" y="359734"/>
            <a:ext cx="8458200" cy="3205900"/>
            <a:chOff x="381000" y="359734"/>
            <a:chExt cx="8458200" cy="3205900"/>
          </a:xfrm>
        </p:grpSpPr>
        <p:sp>
          <p:nvSpPr>
            <p:cNvPr id="10243" name="Text Box 4"/>
            <p:cNvSpPr txBox="1">
              <a:spLocks noChangeArrowheads="1"/>
            </p:cNvSpPr>
            <p:nvPr/>
          </p:nvSpPr>
          <p:spPr bwMode="auto">
            <a:xfrm>
              <a:off x="457200" y="359734"/>
              <a:ext cx="8382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 smtClean="0">
                  <a:solidFill>
                    <a:schemeClr val="bg1"/>
                  </a:solidFill>
                  <a:latin typeface="+mj-lt"/>
                  <a:cs typeface="Arial" charset="0"/>
                </a:rPr>
                <a:t>Opposite Sides Theorem</a:t>
              </a:r>
              <a:endParaRPr lang="en-US" altLang="en-US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381000" y="914400"/>
              <a:ext cx="8382000" cy="26512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+mj-lt"/>
              </a:endParaRPr>
            </a:p>
          </p:txBody>
        </p: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7467600" y="-6602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789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10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</a:t>
            </a:r>
            <a:r>
              <a:rPr lang="en-US" altLang="en-US" sz="28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Parallelogram 16"/>
          <p:cNvSpPr/>
          <p:nvPr/>
        </p:nvSpPr>
        <p:spPr>
          <a:xfrm>
            <a:off x="2197396" y="1905000"/>
            <a:ext cx="4876800" cy="3048000"/>
          </a:xfrm>
          <a:prstGeom prst="parallelogram">
            <a:avLst/>
          </a:prstGeom>
          <a:solidFill>
            <a:schemeClr val="accent3">
              <a:lumMod val="85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127592" y="722293"/>
            <a:ext cx="90164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think it is true that opposite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angles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congruent? How would you prove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this?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9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63" name="Picture 3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669" y="107732"/>
            <a:ext cx="9361835" cy="632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4278555" y="2375336"/>
            <a:ext cx="39550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42"/>
          <p:cNvSpPr txBox="1">
            <a:spLocks noChangeArrowheads="1"/>
          </p:cNvSpPr>
          <p:nvPr/>
        </p:nvSpPr>
        <p:spPr bwMode="auto">
          <a:xfrm>
            <a:off x="4278555" y="3581400"/>
            <a:ext cx="57375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parallelogram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42"/>
          <p:cNvSpPr txBox="1">
            <a:spLocks noChangeArrowheads="1"/>
          </p:cNvSpPr>
          <p:nvPr/>
        </p:nvSpPr>
        <p:spPr bwMode="auto">
          <a:xfrm>
            <a:off x="4278555" y="2848302"/>
            <a:ext cx="48654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any two points, there is exactly one line.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42"/>
          <p:cNvSpPr txBox="1">
            <a:spLocks noChangeArrowheads="1"/>
          </p:cNvSpPr>
          <p:nvPr/>
        </p:nvSpPr>
        <p:spPr bwMode="auto">
          <a:xfrm>
            <a:off x="4278554" y="5861814"/>
            <a:ext cx="48654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CPCTC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25389"/>
              </p:ext>
            </p:extLst>
          </p:nvPr>
        </p:nvGraphicFramePr>
        <p:xfrm>
          <a:off x="717830" y="5369205"/>
          <a:ext cx="2711170" cy="506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7" name="Equation" r:id="rId5" imgW="952200" imgH="177480" progId="Equation.DSMT4">
                  <p:embed/>
                </p:oleObj>
              </mc:Choice>
              <mc:Fallback>
                <p:oleObj name="Equation" r:id="rId5" imgW="952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7830" y="5369205"/>
                        <a:ext cx="2711170" cy="506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524904"/>
              </p:ext>
            </p:extLst>
          </p:nvPr>
        </p:nvGraphicFramePr>
        <p:xfrm>
          <a:off x="693676" y="4863727"/>
          <a:ext cx="1511300" cy="492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8" name="Equation" r:id="rId7" imgW="622080" imgH="203040" progId="Equation.DSMT4">
                  <p:embed/>
                </p:oleObj>
              </mc:Choice>
              <mc:Fallback>
                <p:oleObj name="Equation" r:id="rId7" imgW="6220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676" y="4863727"/>
                        <a:ext cx="1511300" cy="492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895571"/>
              </p:ext>
            </p:extLst>
          </p:nvPr>
        </p:nvGraphicFramePr>
        <p:xfrm>
          <a:off x="563018" y="4180039"/>
          <a:ext cx="1801812" cy="703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9" name="Equation" r:id="rId9" imgW="1041120" imgH="406080" progId="Equation.DSMT4">
                  <p:embed/>
                </p:oleObj>
              </mc:Choice>
              <mc:Fallback>
                <p:oleObj name="Equation" r:id="rId9" imgW="1041120" imgH="406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18" y="4180039"/>
                        <a:ext cx="1801812" cy="7035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97299"/>
              </p:ext>
            </p:extLst>
          </p:nvPr>
        </p:nvGraphicFramePr>
        <p:xfrm>
          <a:off x="758110" y="5937468"/>
          <a:ext cx="1483998" cy="416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0" name="Equation" r:id="rId11" imgW="634680" imgH="177480" progId="Equation.DSMT4">
                  <p:embed/>
                </p:oleObj>
              </mc:Choice>
              <mc:Fallback>
                <p:oleObj name="Equation" r:id="rId11" imgW="63468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110" y="5937468"/>
                        <a:ext cx="1483998" cy="4160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8082376" y="138178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790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4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56"/>
          <p:cNvGrpSpPr>
            <a:grpSpLocks/>
          </p:cNvGrpSpPr>
          <p:nvPr/>
        </p:nvGrpSpPr>
        <p:grpSpPr bwMode="auto">
          <a:xfrm>
            <a:off x="533400" y="990600"/>
            <a:ext cx="8305800" cy="2514600"/>
            <a:chOff x="336" y="2112"/>
            <a:chExt cx="5232" cy="1584"/>
          </a:xfrm>
        </p:grpSpPr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336" y="2120"/>
              <a:ext cx="3264" cy="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If a quadrilateral is a parallelogram, then its </a:t>
              </a:r>
              <a:r>
                <a:rPr lang="en-US" altLang="en-US" sz="2800" b="1">
                  <a:solidFill>
                    <a:srgbClr val="FF0000"/>
                  </a:solidFill>
                </a:rPr>
                <a:t>opposite angles</a:t>
              </a:r>
              <a:r>
                <a:rPr lang="en-US" altLang="en-US" sz="2800" b="1"/>
                <a:t> </a:t>
              </a:r>
              <a:r>
                <a:rPr lang="en-US" altLang="en-US" sz="2800"/>
                <a:t>are congruent.</a:t>
              </a:r>
            </a:p>
          </p:txBody>
        </p:sp>
        <p:graphicFrame>
          <p:nvGraphicFramePr>
            <p:cNvPr id="26" name="Object 35"/>
            <p:cNvGraphicFramePr>
              <a:graphicFrameLocks noChangeAspect="1"/>
            </p:cNvGraphicFramePr>
            <p:nvPr/>
          </p:nvGraphicFramePr>
          <p:xfrm>
            <a:off x="606" y="3406"/>
            <a:ext cx="912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24" name="Equation" r:id="rId4" imgW="622030" imgH="165028" progId="Equation.DSMT4">
                    <p:embed/>
                  </p:oleObj>
                </mc:Choice>
                <mc:Fallback>
                  <p:oleObj name="Equation" r:id="rId4" imgW="622030" imgH="165028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6" y="3406"/>
                          <a:ext cx="912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Line 37"/>
            <p:cNvSpPr>
              <a:spLocks noChangeShapeType="1"/>
            </p:cNvSpPr>
            <p:nvPr/>
          </p:nvSpPr>
          <p:spPr bwMode="auto">
            <a:xfrm flipV="1">
              <a:off x="4944" y="2400"/>
              <a:ext cx="28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 Box 45"/>
            <p:cNvSpPr txBox="1">
              <a:spLocks noChangeArrowheads="1"/>
            </p:cNvSpPr>
            <p:nvPr/>
          </p:nvSpPr>
          <p:spPr bwMode="auto">
            <a:xfrm>
              <a:off x="1584" y="3398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and</a:t>
              </a:r>
            </a:p>
          </p:txBody>
        </p:sp>
        <p:graphicFrame>
          <p:nvGraphicFramePr>
            <p:cNvPr id="42" name="Object 46"/>
            <p:cNvGraphicFramePr>
              <a:graphicFrameLocks noChangeAspect="1"/>
            </p:cNvGraphicFramePr>
            <p:nvPr/>
          </p:nvGraphicFramePr>
          <p:xfrm>
            <a:off x="2064" y="3398"/>
            <a:ext cx="931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25" name="Equation" r:id="rId6" imgW="634725" imgH="203112" progId="Equation.DSMT4">
                    <p:embed/>
                  </p:oleObj>
                </mc:Choice>
                <mc:Fallback>
                  <p:oleObj name="Equation" r:id="rId6" imgW="634725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3398"/>
                          <a:ext cx="931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Oval 47"/>
            <p:cNvSpPr>
              <a:spLocks noChangeArrowheads="1"/>
            </p:cNvSpPr>
            <p:nvPr/>
          </p:nvSpPr>
          <p:spPr bwMode="auto">
            <a:xfrm>
              <a:off x="3504" y="2880"/>
              <a:ext cx="384" cy="38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4" name="Oval 49"/>
            <p:cNvSpPr>
              <a:spLocks noChangeArrowheads="1"/>
            </p:cNvSpPr>
            <p:nvPr/>
          </p:nvSpPr>
          <p:spPr bwMode="auto">
            <a:xfrm>
              <a:off x="3792" y="2208"/>
              <a:ext cx="384" cy="38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5" name="Oval 50"/>
            <p:cNvSpPr>
              <a:spLocks noChangeArrowheads="1"/>
            </p:cNvSpPr>
            <p:nvPr/>
          </p:nvSpPr>
          <p:spPr bwMode="auto">
            <a:xfrm>
              <a:off x="3456" y="2832"/>
              <a:ext cx="480" cy="48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6" name="Oval 52"/>
            <p:cNvSpPr>
              <a:spLocks noChangeArrowheads="1"/>
            </p:cNvSpPr>
            <p:nvPr/>
          </p:nvSpPr>
          <p:spPr bwMode="auto">
            <a:xfrm>
              <a:off x="4752" y="2880"/>
              <a:ext cx="384" cy="38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7" name="Oval 53"/>
            <p:cNvSpPr>
              <a:spLocks noChangeArrowheads="1"/>
            </p:cNvSpPr>
            <p:nvPr/>
          </p:nvSpPr>
          <p:spPr bwMode="auto">
            <a:xfrm>
              <a:off x="5040" y="2208"/>
              <a:ext cx="384" cy="38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8" name="Oval 54"/>
            <p:cNvSpPr>
              <a:spLocks noChangeArrowheads="1"/>
            </p:cNvSpPr>
            <p:nvPr/>
          </p:nvSpPr>
          <p:spPr bwMode="auto">
            <a:xfrm>
              <a:off x="4992" y="2160"/>
              <a:ext cx="480" cy="48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9" name="Freeform 55"/>
            <p:cNvSpPr>
              <a:spLocks/>
            </p:cNvSpPr>
            <p:nvPr/>
          </p:nvSpPr>
          <p:spPr bwMode="auto">
            <a:xfrm>
              <a:off x="3360" y="2112"/>
              <a:ext cx="2208" cy="1344"/>
            </a:xfrm>
            <a:custGeom>
              <a:avLst/>
              <a:gdLst>
                <a:gd name="T0" fmla="*/ 1584 w 2208"/>
                <a:gd name="T1" fmla="*/ 960 h 1344"/>
                <a:gd name="T2" fmla="*/ 336 w 2208"/>
                <a:gd name="T3" fmla="*/ 960 h 1344"/>
                <a:gd name="T4" fmla="*/ 624 w 2208"/>
                <a:gd name="T5" fmla="*/ 288 h 1344"/>
                <a:gd name="T6" fmla="*/ 1872 w 2208"/>
                <a:gd name="T7" fmla="*/ 288 h 1344"/>
                <a:gd name="T8" fmla="*/ 1728 w 2208"/>
                <a:gd name="T9" fmla="*/ 624 h 1344"/>
                <a:gd name="T10" fmla="*/ 2208 w 2208"/>
                <a:gd name="T11" fmla="*/ 624 h 1344"/>
                <a:gd name="T12" fmla="*/ 2208 w 2208"/>
                <a:gd name="T13" fmla="*/ 0 h 1344"/>
                <a:gd name="T14" fmla="*/ 432 w 2208"/>
                <a:gd name="T15" fmla="*/ 0 h 1344"/>
                <a:gd name="T16" fmla="*/ 0 w 2208"/>
                <a:gd name="T17" fmla="*/ 1056 h 1344"/>
                <a:gd name="T18" fmla="*/ 288 w 2208"/>
                <a:gd name="T19" fmla="*/ 1344 h 1344"/>
                <a:gd name="T20" fmla="*/ 1824 w 2208"/>
                <a:gd name="T21" fmla="*/ 1152 h 1344"/>
                <a:gd name="T22" fmla="*/ 1968 w 2208"/>
                <a:gd name="T23" fmla="*/ 768 h 1344"/>
                <a:gd name="T24" fmla="*/ 1680 w 2208"/>
                <a:gd name="T25" fmla="*/ 720 h 1344"/>
                <a:gd name="T26" fmla="*/ 1584 w 2208"/>
                <a:gd name="T27" fmla="*/ 912 h 13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08"/>
                <a:gd name="T43" fmla="*/ 0 h 1344"/>
                <a:gd name="T44" fmla="*/ 2208 w 2208"/>
                <a:gd name="T45" fmla="*/ 1344 h 13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08" h="1344">
                  <a:moveTo>
                    <a:pt x="1584" y="960"/>
                  </a:moveTo>
                  <a:lnTo>
                    <a:pt x="336" y="960"/>
                  </a:lnTo>
                  <a:lnTo>
                    <a:pt x="624" y="288"/>
                  </a:lnTo>
                  <a:lnTo>
                    <a:pt x="1872" y="288"/>
                  </a:lnTo>
                  <a:lnTo>
                    <a:pt x="1728" y="624"/>
                  </a:lnTo>
                  <a:lnTo>
                    <a:pt x="2208" y="624"/>
                  </a:lnTo>
                  <a:lnTo>
                    <a:pt x="2208" y="0"/>
                  </a:lnTo>
                  <a:lnTo>
                    <a:pt x="432" y="0"/>
                  </a:lnTo>
                  <a:lnTo>
                    <a:pt x="0" y="1056"/>
                  </a:lnTo>
                  <a:lnTo>
                    <a:pt x="288" y="1344"/>
                  </a:lnTo>
                  <a:lnTo>
                    <a:pt x="1824" y="1152"/>
                  </a:lnTo>
                  <a:lnTo>
                    <a:pt x="1968" y="768"/>
                  </a:lnTo>
                  <a:lnTo>
                    <a:pt x="1680" y="720"/>
                  </a:lnTo>
                  <a:lnTo>
                    <a:pt x="1584" y="91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34"/>
            <p:cNvSpPr>
              <a:spLocks noChangeShapeType="1"/>
            </p:cNvSpPr>
            <p:nvPr/>
          </p:nvSpPr>
          <p:spPr bwMode="auto">
            <a:xfrm>
              <a:off x="3984" y="2400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33"/>
            <p:cNvSpPr>
              <a:spLocks noChangeShapeType="1"/>
            </p:cNvSpPr>
            <p:nvPr/>
          </p:nvSpPr>
          <p:spPr bwMode="auto">
            <a:xfrm flipV="1">
              <a:off x="3696" y="2400"/>
              <a:ext cx="28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36"/>
            <p:cNvSpPr>
              <a:spLocks noChangeShapeType="1"/>
            </p:cNvSpPr>
            <p:nvPr/>
          </p:nvSpPr>
          <p:spPr bwMode="auto">
            <a:xfrm>
              <a:off x="3696" y="3072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 flipV="1">
              <a:off x="4944" y="2400"/>
              <a:ext cx="288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" name="Group 48"/>
            <p:cNvGrpSpPr>
              <a:grpSpLocks/>
            </p:cNvGrpSpPr>
            <p:nvPr/>
          </p:nvGrpSpPr>
          <p:grpSpPr bwMode="auto">
            <a:xfrm>
              <a:off x="3456" y="2256"/>
              <a:ext cx="2112" cy="1018"/>
              <a:chOff x="3456" y="2256"/>
              <a:chExt cx="2112" cy="1018"/>
            </a:xfrm>
          </p:grpSpPr>
          <p:sp>
            <p:nvSpPr>
              <p:cNvPr id="55" name="Text Box 30"/>
              <p:cNvSpPr txBox="1">
                <a:spLocks noChangeArrowheads="1"/>
              </p:cNvSpPr>
              <p:nvPr/>
            </p:nvSpPr>
            <p:spPr bwMode="auto">
              <a:xfrm>
                <a:off x="5232" y="225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/>
                  <a:t>R</a:t>
                </a:r>
              </a:p>
            </p:txBody>
          </p:sp>
          <p:sp>
            <p:nvSpPr>
              <p:cNvPr id="56" name="Text Box 31"/>
              <p:cNvSpPr txBox="1">
                <a:spLocks noChangeArrowheads="1"/>
              </p:cNvSpPr>
              <p:nvPr/>
            </p:nvSpPr>
            <p:spPr bwMode="auto">
              <a:xfrm>
                <a:off x="3456" y="297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/>
                  <a:t>P</a:t>
                </a:r>
              </a:p>
            </p:txBody>
          </p:sp>
          <p:sp>
            <p:nvSpPr>
              <p:cNvPr id="57" name="Text Box 32"/>
              <p:cNvSpPr txBox="1">
                <a:spLocks noChangeArrowheads="1"/>
              </p:cNvSpPr>
              <p:nvPr/>
            </p:nvSpPr>
            <p:spPr bwMode="auto">
              <a:xfrm>
                <a:off x="3744" y="225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/>
                  <a:t>Q</a:t>
                </a:r>
              </a:p>
            </p:txBody>
          </p:sp>
          <p:sp>
            <p:nvSpPr>
              <p:cNvPr id="58" name="Text Box 38"/>
              <p:cNvSpPr txBox="1">
                <a:spLocks noChangeArrowheads="1"/>
              </p:cNvSpPr>
              <p:nvPr/>
            </p:nvSpPr>
            <p:spPr bwMode="auto">
              <a:xfrm>
                <a:off x="4896" y="3024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i="1"/>
                  <a:t>S</a:t>
                </a:r>
              </a:p>
            </p:txBody>
          </p:sp>
        </p:grpSp>
      </p:grpSp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381000" y="381000"/>
            <a:ext cx="8382000" cy="533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j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359734"/>
            <a:ext cx="8458200" cy="3205900"/>
            <a:chOff x="381000" y="359734"/>
            <a:chExt cx="8458200" cy="3205900"/>
          </a:xfrm>
        </p:grpSpPr>
        <p:sp>
          <p:nvSpPr>
            <p:cNvPr id="10243" name="Text Box 4"/>
            <p:cNvSpPr txBox="1">
              <a:spLocks noChangeArrowheads="1"/>
            </p:cNvSpPr>
            <p:nvPr/>
          </p:nvSpPr>
          <p:spPr bwMode="auto">
            <a:xfrm>
              <a:off x="457200" y="359734"/>
              <a:ext cx="8382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 smtClean="0">
                  <a:solidFill>
                    <a:schemeClr val="bg1"/>
                  </a:solidFill>
                  <a:latin typeface="+mj-lt"/>
                  <a:cs typeface="Arial" charset="0"/>
                </a:rPr>
                <a:t>Opposite Angles Theorem</a:t>
              </a:r>
              <a:endParaRPr lang="en-US" altLang="en-US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381000" y="914400"/>
              <a:ext cx="8382000" cy="26512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>
                <a:latin typeface="+mj-lt"/>
              </a:endParaRP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7620000" y="-76200"/>
            <a:ext cx="13412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 smtClean="0">
                <a:solidFill>
                  <a:srgbClr val="00B0F0"/>
                </a:solidFill>
                <a:latin typeface="Calibri" pitchFamily="34" charset="0"/>
              </a:rPr>
              <a:t>p. 790</a:t>
            </a:r>
            <a:endParaRPr lang="en-US" altLang="en-US" sz="24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0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chemeClr val="bg1"/>
                </a:solidFill>
              </a:rPr>
              <a:t>EXAMPLE </a:t>
            </a:r>
            <a:r>
              <a:rPr lang="en-US" altLang="en-US" sz="28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Parallelogram 16"/>
          <p:cNvSpPr/>
          <p:nvPr/>
        </p:nvSpPr>
        <p:spPr>
          <a:xfrm>
            <a:off x="2197396" y="1905000"/>
            <a:ext cx="4876800" cy="3048000"/>
          </a:xfrm>
          <a:prstGeom prst="parallelogram">
            <a:avLst/>
          </a:prstGeom>
          <a:solidFill>
            <a:schemeClr val="accent3">
              <a:lumMod val="85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151342" y="722293"/>
            <a:ext cx="739245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do you think it is true about the diagonals?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would you prove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this?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971800" y="1905000"/>
            <a:ext cx="3352800" cy="3048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197396" y="1905000"/>
            <a:ext cx="4876800" cy="30480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1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5025</TotalTime>
  <Words>315</Words>
  <Application>Microsoft Office PowerPoint</Application>
  <PresentationFormat>On-screen Show (4:3)</PresentationFormat>
  <Paragraphs>99</Paragraphs>
  <Slides>16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253</cp:revision>
  <dcterms:created xsi:type="dcterms:W3CDTF">2007-01-19T17:21:11Z</dcterms:created>
  <dcterms:modified xsi:type="dcterms:W3CDTF">2017-05-31T01:04:19Z</dcterms:modified>
</cp:coreProperties>
</file>