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91" r:id="rId2"/>
    <p:sldId id="393" r:id="rId3"/>
    <p:sldId id="414" r:id="rId4"/>
    <p:sldId id="415" r:id="rId5"/>
    <p:sldId id="416" r:id="rId6"/>
    <p:sldId id="417" r:id="rId7"/>
    <p:sldId id="418" r:id="rId8"/>
    <p:sldId id="419" r:id="rId9"/>
    <p:sldId id="35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00000"/>
    <a:srgbClr val="CC3399"/>
    <a:srgbClr val="FF9933"/>
    <a:srgbClr val="2C72D8"/>
    <a:srgbClr val="FF6699"/>
    <a:srgbClr val="FF93B7"/>
    <a:srgbClr val="660066"/>
    <a:srgbClr val="CCFFCC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10" autoAdjust="0"/>
    <p:restoredTop sz="94660"/>
  </p:normalViewPr>
  <p:slideViewPr>
    <p:cSldViewPr>
      <p:cViewPr>
        <p:scale>
          <a:sx n="60" d="100"/>
          <a:sy n="60" d="100"/>
        </p:scale>
        <p:origin x="-444" y="-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1F29C4-4AA5-45AF-AA72-AEC46D2B0F43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EC87BEA-90C5-4FFE-AF28-0698CE53F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80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978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8A263B3-9BFE-4418-9DCE-AAA658FCBA8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8A263B3-9BFE-4418-9DCE-AAA658FCBA8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590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59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590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59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590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25EFCA0-74EA-4AD4-BF05-AD41532375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114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A888-3DFF-4C83-BD83-A3DD9E1D7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4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41720-C623-4337-8070-FC4A5BB1E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3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11D11-A89C-4C99-8CF3-049C83383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8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4DA31-BBD1-4404-BBAC-993C4842E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8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F3B1-5D0E-4481-B989-57D57B418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1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8DCDE-DC33-4667-A4F0-2A865F34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2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F46D8-4B46-4114-A68D-7519D9785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0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B4594-0ED5-48A6-BC8A-BC92FA4FA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2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6423-D8F5-48AE-A84F-6098C50D8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6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6A2E-CE18-4FF9-BAC5-68F805F51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0D72-2924-4FD1-A051-F56B84F6A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3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C3DF8BD-D098-4D0F-A138-B0301A876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304800" y="457200"/>
            <a:ext cx="86106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0" b="1" dirty="0">
                <a:solidFill>
                  <a:srgbClr val="00B0F0"/>
                </a:solidFill>
                <a:latin typeface="Calibri" pitchFamily="34" charset="0"/>
              </a:rPr>
              <a:t>Mod </a:t>
            </a:r>
            <a:r>
              <a:rPr lang="en-US" altLang="en-US" sz="8000" b="1" dirty="0" smtClean="0">
                <a:solidFill>
                  <a:srgbClr val="00B0F0"/>
                </a:solidFill>
                <a:latin typeface="Calibri" pitchFamily="34" charset="0"/>
              </a:rPr>
              <a:t>15.7:</a:t>
            </a:r>
            <a:endParaRPr lang="en-US" altLang="en-US" sz="8000" b="1" dirty="0">
              <a:solidFill>
                <a:srgbClr val="00B0F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rgbClr val="00B0F0"/>
                </a:solidFill>
                <a:latin typeface="Calibri" pitchFamily="34" charset="0"/>
              </a:rPr>
              <a:t>Conditions for Rectangles, </a:t>
            </a:r>
            <a:r>
              <a:rPr lang="en-US" altLang="en-US" sz="4400" b="1" dirty="0" smtClean="0">
                <a:solidFill>
                  <a:srgbClr val="00B0F0"/>
                </a:solidFill>
                <a:latin typeface="Calibri" pitchFamily="34" charset="0"/>
              </a:rPr>
              <a:t>Rhombi, </a:t>
            </a:r>
            <a:r>
              <a:rPr lang="en-US" altLang="en-US" sz="4400" b="1" dirty="0">
                <a:solidFill>
                  <a:srgbClr val="00B0F0"/>
                </a:solidFill>
                <a:latin typeface="Calibri" pitchFamily="34" charset="0"/>
              </a:rPr>
              <a:t>and Squares </a:t>
            </a: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81000" y="4419600"/>
            <a:ext cx="84582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 smtClean="0">
                <a:latin typeface="Calibri" pitchFamily="34" charset="0"/>
              </a:rPr>
              <a:t>Essential Question: </a:t>
            </a:r>
            <a:r>
              <a:rPr lang="en-US" altLang="en-US" sz="2400" dirty="0" smtClean="0">
                <a:latin typeface="Calibri" pitchFamily="34" charset="0"/>
              </a:rPr>
              <a:t>How can </a:t>
            </a:r>
            <a:r>
              <a:rPr lang="en-US" altLang="en-US" sz="2400" dirty="0">
                <a:latin typeface="Calibri" pitchFamily="34" charset="0"/>
              </a:rPr>
              <a:t>you use given conditions to show that a quadrilateral is a rectangle, a rhombus, or a square</a:t>
            </a:r>
            <a:r>
              <a:rPr lang="en-US" altLang="en-US" sz="2400" dirty="0" smtClean="0">
                <a:latin typeface="Calibri" pitchFamily="34" charset="0"/>
              </a:rPr>
              <a:t>?</a:t>
            </a:r>
          </a:p>
          <a:p>
            <a:pPr eaLnBrk="1" hangingPunct="1">
              <a:spcBef>
                <a:spcPct val="0"/>
              </a:spcBef>
              <a:buNone/>
            </a:pPr>
            <a:endParaRPr lang="en-US" altLang="en-US" sz="2400" b="1" dirty="0" smtClean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2000" b="1" dirty="0" smtClean="0">
                <a:latin typeface="Calibri" pitchFamily="34" charset="0"/>
              </a:rPr>
              <a:t>CASS: G-CO.10 </a:t>
            </a:r>
            <a:r>
              <a:rPr lang="en-US" altLang="en-US" sz="2000" dirty="0">
                <a:latin typeface="Calibri" pitchFamily="34" charset="0"/>
              </a:rPr>
              <a:t>: G-CO.11 Prove theorems about parallelograms. </a:t>
            </a:r>
            <a:endParaRPr lang="en-US" altLang="en-US" sz="2000" dirty="0" smtClean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2000" dirty="0" smtClean="0">
                <a:latin typeface="Calibri" pitchFamily="34" charset="0"/>
              </a:rPr>
              <a:t>Also </a:t>
            </a:r>
            <a:r>
              <a:rPr lang="en-US" altLang="en-US" sz="2000" b="1" dirty="0">
                <a:latin typeface="Calibri" pitchFamily="34" charset="0"/>
              </a:rPr>
              <a:t>G-SRT.5</a:t>
            </a:r>
            <a:r>
              <a:rPr lang="en-US" altLang="en-US" sz="2000" dirty="0">
                <a:latin typeface="Calibri" pitchFamily="34" charset="0"/>
              </a:rPr>
              <a:t> </a:t>
            </a:r>
            <a:r>
              <a:rPr lang="en-US" altLang="en-US" sz="2000" b="1" dirty="0">
                <a:latin typeface="Calibri" pitchFamily="34" charset="0"/>
              </a:rPr>
              <a:t>MP.7</a:t>
            </a:r>
            <a:r>
              <a:rPr lang="en-US" altLang="en-US" sz="2000" dirty="0">
                <a:latin typeface="Calibri" pitchFamily="34" charset="0"/>
              </a:rPr>
              <a:t> Using Structure</a:t>
            </a:r>
          </a:p>
        </p:txBody>
      </p:sp>
    </p:spTree>
    <p:extLst>
      <p:ext uri="{BB962C8B-B14F-4D97-AF65-F5344CB8AC3E}">
        <p14:creationId xmlns:p14="http://schemas.microsoft.com/office/powerpoint/2010/main" val="13829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9"/>
          <p:cNvSpPr>
            <a:spLocks noChangeArrowheads="1"/>
          </p:cNvSpPr>
          <p:nvPr/>
        </p:nvSpPr>
        <p:spPr bwMode="auto">
          <a:xfrm>
            <a:off x="152400" y="914400"/>
            <a:ext cx="8839200" cy="666324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9" name="Text Box 100"/>
          <p:cNvSpPr txBox="1">
            <a:spLocks noChangeArrowheads="1"/>
          </p:cNvSpPr>
          <p:nvPr/>
        </p:nvSpPr>
        <p:spPr bwMode="auto">
          <a:xfrm>
            <a:off x="244366" y="995948"/>
            <a:ext cx="883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Conditions for Rectangles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4101" name="Rectangle 101"/>
          <p:cNvSpPr>
            <a:spLocks noChangeArrowheads="1"/>
          </p:cNvSpPr>
          <p:nvPr/>
        </p:nvSpPr>
        <p:spPr bwMode="auto">
          <a:xfrm>
            <a:off x="152400" y="1580723"/>
            <a:ext cx="8839200" cy="44390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1" name="AutoShape 43"/>
          <p:cNvSpPr>
            <a:spLocks noChangeArrowheads="1"/>
          </p:cNvSpPr>
          <p:nvPr/>
        </p:nvSpPr>
        <p:spPr bwMode="auto">
          <a:xfrm>
            <a:off x="51392" y="76200"/>
            <a:ext cx="20060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2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29726" name="Picture 30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2963" b="25000"/>
          <a:stretch/>
        </p:blipFill>
        <p:spPr bwMode="auto">
          <a:xfrm>
            <a:off x="2564545" y="4455796"/>
            <a:ext cx="6350855" cy="935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0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482" b="77589"/>
          <a:stretch/>
        </p:blipFill>
        <p:spPr bwMode="auto">
          <a:xfrm>
            <a:off x="292925" y="1828800"/>
            <a:ext cx="6293005" cy="838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30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41" b="55178"/>
          <a:stretch/>
        </p:blipFill>
        <p:spPr bwMode="auto">
          <a:xfrm>
            <a:off x="6585930" y="2057400"/>
            <a:ext cx="2368065" cy="166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0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91" t="50000"/>
          <a:stretch/>
        </p:blipFill>
        <p:spPr bwMode="auto">
          <a:xfrm>
            <a:off x="304800" y="4045820"/>
            <a:ext cx="2132610" cy="1754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2172810" y="125766"/>
            <a:ext cx="13412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dirty="0" smtClean="0">
                <a:latin typeface="Calibri" pitchFamily="34" charset="0"/>
              </a:rPr>
              <a:t>p. 803</a:t>
            </a:r>
            <a:endParaRPr lang="en-US" alt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75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9"/>
          <p:cNvSpPr>
            <a:spLocks noChangeArrowheads="1"/>
          </p:cNvSpPr>
          <p:nvPr/>
        </p:nvSpPr>
        <p:spPr bwMode="auto">
          <a:xfrm>
            <a:off x="152400" y="914400"/>
            <a:ext cx="8839200" cy="666324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9" name="Text Box 100"/>
          <p:cNvSpPr txBox="1">
            <a:spLocks noChangeArrowheads="1"/>
          </p:cNvSpPr>
          <p:nvPr/>
        </p:nvSpPr>
        <p:spPr bwMode="auto">
          <a:xfrm>
            <a:off x="244366" y="995948"/>
            <a:ext cx="883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Conditions for Rhombi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4101" name="Rectangle 101"/>
          <p:cNvSpPr>
            <a:spLocks noChangeArrowheads="1"/>
          </p:cNvSpPr>
          <p:nvPr/>
        </p:nvSpPr>
        <p:spPr bwMode="auto">
          <a:xfrm>
            <a:off x="152400" y="1580723"/>
            <a:ext cx="8839200" cy="44390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1" name="AutoShape 43"/>
          <p:cNvSpPr>
            <a:spLocks noChangeArrowheads="1"/>
          </p:cNvSpPr>
          <p:nvPr/>
        </p:nvSpPr>
        <p:spPr bwMode="auto">
          <a:xfrm>
            <a:off x="51392" y="76200"/>
            <a:ext cx="20060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2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2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81000" y="1674235"/>
            <a:ext cx="6975324" cy="1373765"/>
            <a:chOff x="381000" y="1674235"/>
            <a:chExt cx="6975324" cy="1373765"/>
          </a:xfrm>
        </p:grpSpPr>
        <p:pic>
          <p:nvPicPr>
            <p:cNvPr id="3993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8000" y="1865817"/>
              <a:ext cx="4308324" cy="990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40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1674235"/>
              <a:ext cx="2386013" cy="13737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270247" y="3049979"/>
            <a:ext cx="7484191" cy="1510734"/>
            <a:chOff x="270247" y="3049979"/>
            <a:chExt cx="7484191" cy="1510734"/>
          </a:xfrm>
        </p:grpSpPr>
        <p:pic>
          <p:nvPicPr>
            <p:cNvPr id="39939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247" y="3266861"/>
              <a:ext cx="4840406" cy="1066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41" name="Picture 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0653" y="3049979"/>
              <a:ext cx="2643785" cy="15107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3"/>
          <p:cNvGrpSpPr/>
          <p:nvPr/>
        </p:nvGrpSpPr>
        <p:grpSpPr>
          <a:xfrm>
            <a:off x="844153" y="4412241"/>
            <a:ext cx="7161388" cy="1595684"/>
            <a:chOff x="844153" y="4412241"/>
            <a:chExt cx="7161388" cy="1595684"/>
          </a:xfrm>
        </p:grpSpPr>
        <p:pic>
          <p:nvPicPr>
            <p:cNvPr id="39942" name="Picture 6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0094" y="4724400"/>
              <a:ext cx="4585447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43" name="Picture 7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4153" y="4412241"/>
              <a:ext cx="2426494" cy="1595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2172810" y="125766"/>
            <a:ext cx="13412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dirty="0" smtClean="0">
                <a:latin typeface="Calibri" pitchFamily="34" charset="0"/>
              </a:rPr>
              <a:t>p. 804</a:t>
            </a:r>
            <a:endParaRPr lang="en-US" alt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61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 dirty="0" smtClean="0"/>
              <a:t>p. 808 (Evaluate)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762"/>
          <a:stretch/>
        </p:blipFill>
        <p:spPr bwMode="auto">
          <a:xfrm>
            <a:off x="228600" y="717468"/>
            <a:ext cx="6896596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5181600" y="1034174"/>
            <a:ext cx="4343400" cy="32646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3400" y="2983706"/>
            <a:ext cx="4876800" cy="32646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42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 dirty="0" smtClean="0"/>
              <a:t>p. 809 (Evaluate)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762000"/>
            <a:ext cx="8612909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500991" y="2983706"/>
            <a:ext cx="4876800" cy="32646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515100" y="1351359"/>
            <a:ext cx="3581400" cy="32646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25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 dirty="0" smtClean="0"/>
              <a:t>p. 809 (Evaluate)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9637"/>
            <a:ext cx="9182134" cy="397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5181600" y="1034174"/>
            <a:ext cx="4343400" cy="40712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06681" y="3733800"/>
            <a:ext cx="4876800" cy="32646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25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 dirty="0" smtClean="0"/>
              <a:t>p. 809 (Evaluate)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6920"/>
            <a:ext cx="8777353" cy="369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5410200" y="2133600"/>
            <a:ext cx="3581400" cy="32646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1000" y="3124200"/>
            <a:ext cx="4876800" cy="32646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25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 dirty="0" smtClean="0"/>
              <a:t>p. 809 (Evaluate)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" y="762000"/>
            <a:ext cx="6991209" cy="3536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4800600" y="1219200"/>
            <a:ext cx="4343400" cy="32646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1000" y="3962400"/>
            <a:ext cx="4876800" cy="32646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54036" y="1259774"/>
            <a:ext cx="586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Note: Your book may say (13x – 5.5)º. If so, fix it!</a:t>
            </a:r>
            <a:endParaRPr lang="en-US" sz="2000" dirty="0">
              <a:solidFill>
                <a:srgbClr val="C00000"/>
              </a:solidFill>
            </a:endParaRPr>
          </a:p>
        </p:txBody>
      </p:sp>
      <p:cxnSp>
        <p:nvCxnSpPr>
          <p:cNvPr id="3" name="Curved Connector 2"/>
          <p:cNvCxnSpPr/>
          <p:nvPr/>
        </p:nvCxnSpPr>
        <p:spPr>
          <a:xfrm rot="5400000">
            <a:off x="2793827" y="1914060"/>
            <a:ext cx="1769113" cy="1413166"/>
          </a:xfrm>
          <a:prstGeom prst="curvedConnector3">
            <a:avLst/>
          </a:prstGeom>
          <a:ln w="5715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28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457200" y="1219200"/>
            <a:ext cx="8458200" cy="176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/>
              <a:t>WS 15.6</a:t>
            </a:r>
          </a:p>
          <a:p>
            <a:r>
              <a:rPr lang="en-US" b="1" dirty="0"/>
              <a:t>pp. 794f #3-9</a:t>
            </a:r>
          </a:p>
          <a:p>
            <a:r>
              <a:rPr lang="en-US" b="1" dirty="0"/>
              <a:t>pp. 808f #4-12</a:t>
            </a:r>
            <a:endParaRPr lang="en-US" dirty="0"/>
          </a:p>
        </p:txBody>
      </p:sp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51392" y="76200"/>
            <a:ext cx="2768008" cy="5334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ASSIGNMENTS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5025</TotalTime>
  <Words>146</Words>
  <Application>Microsoft Office PowerPoint</Application>
  <PresentationFormat>On-screen Show (4:3)</PresentationFormat>
  <Paragraphs>36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Grove Unified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EGUSD</dc:creator>
  <cp:lastModifiedBy>Jim Taylor</cp:lastModifiedBy>
  <cp:revision>252</cp:revision>
  <dcterms:created xsi:type="dcterms:W3CDTF">2007-01-19T17:21:11Z</dcterms:created>
  <dcterms:modified xsi:type="dcterms:W3CDTF">2017-05-31T01:05:15Z</dcterms:modified>
</cp:coreProperties>
</file>