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" y="-5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2AE18-C96E-4C2B-AEE0-F42F6C2D8304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139CA-2916-447A-8238-BB4DC5ECB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5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35B7D9-5359-4E1E-8C41-3A7A5969CCF2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501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134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06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698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554C16-53AA-4297-B46B-C7624DF5FF7F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8E32E3-967D-4750-95BA-8CEA9BEC023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575C12-07EB-4792-9B17-91A478BFF866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29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4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29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EA104A-51C4-47F2-8404-75EC303C0860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50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EA104A-51C4-47F2-8404-75EC303C0860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959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01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C5F60-6F4D-4E52-BF61-5C9DA49196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1733-3BBC-41AB-A230-485606D458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29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467-F1DC-4D51-865E-C917513DE8B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256C-36E8-48CF-8EB0-6B12753EC5B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2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55C9-1665-4240-BC64-2102D6EA2FE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AD671-8C25-4848-94F8-011452F754E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12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884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574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0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990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682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52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33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6138-3F33-4BE3-A902-EA275AC67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F3AEC-7C80-4BCB-B1BD-6153382530D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9005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4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57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029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F45FD-5F4D-4D3E-8296-CB7F441A890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8866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9F267-3A65-4788-A817-434C8D92C5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02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0F86-1EAF-4C4B-8E3D-2E1C3B5CEE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851-3E34-420F-AFD0-04DBCF8DFC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1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516D-F9F6-45CC-8DBE-F182C05536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18B4-14E2-40F7-B035-2270B798307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53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719D-F4E3-48FD-9647-668FAFC124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4B4B-C9D8-4108-9815-44D6EE37172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1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1646-FD11-437E-B1D8-5F986B587C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34195-7BDC-4831-930A-A6591B5D72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08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1966-AA0F-4FD3-A022-F13B48B69D3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5638-1A95-4CF3-A997-10106BD929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1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7604-217A-4623-A482-D9839E81271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5C63-6F09-4E58-8484-C8D3A68DCF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76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FC0B-5630-4792-BD10-822C85120C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54C60-A133-471B-A661-EBFA83D4D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65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F62BE-A7D7-4135-9063-955AAF141B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25748D-AABE-4B63-8DF9-83E74236AC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64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3DF8BD-D098-4D0F-A138-B0301A876F87}" type="slidenum">
              <a:rPr 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38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50.png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CASS: G-SRT.1a, G-SRT.2b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Properties of Dilations.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MP.5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Using Tools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  <a:cs typeface="Arial" charset="0"/>
              </a:rPr>
              <a:t>Mod 16.1: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  <a:cs typeface="Arial" charset="0"/>
              </a:rPr>
              <a:t>Dilations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Essential Question: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What can you say about the interior and exterior angles of a triangle and other polygons?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7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>
                <a:solidFill>
                  <a:srgbClr val="00B0F0"/>
                </a:solidFill>
              </a:rPr>
              <a:t>Vocabulary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25563"/>
            <a:ext cx="8458200" cy="4525962"/>
          </a:xfrm>
        </p:spPr>
        <p:txBody>
          <a:bodyPr/>
          <a:lstStyle/>
          <a:p>
            <a:pPr marL="447675" indent="-447675" eaLnBrk="1" hangingPunct="1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Dilation</a:t>
            </a:r>
            <a:r>
              <a:rPr lang="en-US" dirty="0"/>
              <a:t>:  type of transformation which contains </a:t>
            </a:r>
            <a:r>
              <a:rPr lang="en-US" b="1" dirty="0"/>
              <a:t>reduction</a:t>
            </a:r>
            <a:r>
              <a:rPr lang="en-US" dirty="0"/>
              <a:t> and </a:t>
            </a:r>
            <a:r>
              <a:rPr lang="en-US" b="1" dirty="0"/>
              <a:t>enlargement</a:t>
            </a:r>
            <a:r>
              <a:rPr lang="en-US" dirty="0"/>
              <a:t>.</a:t>
            </a:r>
          </a:p>
          <a:p>
            <a:pPr marL="447675" indent="-447675" eaLnBrk="1" hangingPunct="1">
              <a:defRPr/>
            </a:pPr>
            <a:endParaRPr lang="en-US" dirty="0"/>
          </a:p>
          <a:p>
            <a:pPr marL="447675" indent="-447675" eaLnBrk="1" hangingPunct="1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Dilation Scale Factor: 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447675" eaLnBrk="1" hangingPunct="1"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447675" indent="-447675" eaLnBrk="1" hangingPunct="1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Reduction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 </a:t>
            </a:r>
            <a:r>
              <a:rPr lang="en-US" dirty="0"/>
              <a:t>0 &lt;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dirty="0"/>
              <a:t>&lt; 1</a:t>
            </a:r>
          </a:p>
          <a:p>
            <a:pPr marL="447675" indent="-447675" eaLnBrk="1" hangingPunct="1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Enlargement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dirty="0"/>
              <a:t>&gt; 1</a:t>
            </a:r>
          </a:p>
          <a:p>
            <a:pPr marL="447675" indent="-447675" eaLnBrk="1" hangingPunct="1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Center of 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Dilation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7C9BA5"/>
                  </a:outerShdw>
                </a:effectLst>
                <a:latin typeface="+mj-lt"/>
              </a:rPr>
              <a:t>: </a:t>
            </a:r>
            <a:r>
              <a:rPr lang="en-US" dirty="0">
                <a:latin typeface="+mj-lt"/>
              </a:rPr>
              <a:t>where the lines through all corresponding points intersect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51689144"/>
              </p:ext>
            </p:extLst>
          </p:nvPr>
        </p:nvGraphicFramePr>
        <p:xfrm>
          <a:off x="5334000" y="2819400"/>
          <a:ext cx="28194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901309" imgH="418918" progId="Equation.3">
                  <p:embed/>
                </p:oleObj>
              </mc:Choice>
              <mc:Fallback>
                <p:oleObj name="Equation" r:id="rId4" imgW="901309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819400"/>
                        <a:ext cx="281940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777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EXAMPLE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8382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cs typeface="Arial" charset="0"/>
              </a:rPr>
              <a:t>Determine if the transformation on the coordinate plane is a dilation.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cs typeface="Arial" charset="0"/>
              </a:rPr>
              <a:t>If it is, give the scale factor.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329" y="1484531"/>
            <a:ext cx="7291166" cy="24016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016" y="4267200"/>
            <a:ext cx="7208384" cy="22343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2977" y="4077384"/>
            <a:ext cx="790898" cy="37963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2976" y="4487457"/>
            <a:ext cx="730329" cy="3505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5064" y="4833648"/>
            <a:ext cx="790898" cy="37963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9889" y="5179839"/>
            <a:ext cx="790898" cy="37963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3800" y="5545990"/>
            <a:ext cx="434408" cy="484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6385" y="5983602"/>
            <a:ext cx="790898" cy="379631"/>
          </a:xfrm>
          <a:prstGeom prst="rect">
            <a:avLst/>
          </a:prstGeom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829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10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 dirty="0">
                <a:solidFill>
                  <a:srgbClr val="00B0F0"/>
                </a:solidFill>
              </a:rPr>
              <a:t>Identifying Dilations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153400" cy="533400"/>
          </a:xfrm>
        </p:spPr>
        <p:txBody>
          <a:bodyPr/>
          <a:lstStyle/>
          <a:p>
            <a:pPr marL="447675" indent="-447675" eaLnBrk="1" hangingPunct="1"/>
            <a:r>
              <a:rPr lang="en-US" altLang="en-US" sz="2600" dirty="0"/>
              <a:t>Identify the dilation and find its scale factor (k).</a:t>
            </a:r>
          </a:p>
          <a:p>
            <a:pPr marL="447675" indent="-447675" eaLnBrk="1" hangingPunct="1">
              <a:buFont typeface="Wingdings" panose="05000000000000000000" pitchFamily="2" charset="2"/>
              <a:buNone/>
            </a:pPr>
            <a:endParaRPr lang="en-US" altLang="en-US" sz="2600" dirty="0"/>
          </a:p>
        </p:txBody>
      </p:sp>
      <p:graphicFrame>
        <p:nvGraphicFramePr>
          <p:cNvPr id="203790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2000" y="2554288"/>
          <a:ext cx="1600200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901309" imgH="418918" progId="Equation.3">
                  <p:embed/>
                </p:oleObj>
              </mc:Choice>
              <mc:Fallback>
                <p:oleObj name="Equation" r:id="rId4" imgW="901309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54288"/>
                        <a:ext cx="1600200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91" name="Object 15"/>
          <p:cNvGraphicFramePr>
            <a:graphicFrameLocks noChangeAspect="1"/>
          </p:cNvGraphicFramePr>
          <p:nvPr/>
        </p:nvGraphicFramePr>
        <p:xfrm>
          <a:off x="838200" y="3581400"/>
          <a:ext cx="9906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380835" imgH="393529" progId="Equation.3">
                  <p:embed/>
                </p:oleObj>
              </mc:Choice>
              <mc:Fallback>
                <p:oleObj name="Equation" r:id="rId6" imgW="38083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99060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792" name="Text Box 16"/>
          <p:cNvSpPr txBox="1">
            <a:spLocks noChangeArrowheads="1"/>
          </p:cNvSpPr>
          <p:nvPr/>
        </p:nvSpPr>
        <p:spPr bwMode="auto">
          <a:xfrm>
            <a:off x="5334000" y="5911850"/>
            <a:ext cx="33893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300" dirty="0">
                <a:solidFill>
                  <a:srgbClr val="0033CC"/>
                </a:solidFill>
                <a:cs typeface="Arial" charset="0"/>
              </a:rPr>
              <a:t>Since k &lt; 1, it’s a reduction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300" dirty="0">
                <a:solidFill>
                  <a:srgbClr val="0033CC"/>
                </a:solidFill>
                <a:cs typeface="Arial" charset="0"/>
              </a:rPr>
              <a:t>and the scale factor is 2:5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406900" y="4495800"/>
            <a:ext cx="968375" cy="955675"/>
            <a:chOff x="4365434" y="4495800"/>
            <a:chExt cx="968566" cy="955544"/>
          </a:xfrm>
        </p:grpSpPr>
        <p:sp>
          <p:nvSpPr>
            <p:cNvPr id="11285" name="AutoShape 5"/>
            <p:cNvSpPr>
              <a:spLocks noChangeArrowheads="1"/>
            </p:cNvSpPr>
            <p:nvPr/>
          </p:nvSpPr>
          <p:spPr bwMode="auto">
            <a:xfrm>
              <a:off x="4419600" y="4495800"/>
              <a:ext cx="914400" cy="914400"/>
            </a:xfrm>
            <a:prstGeom prst="rtTriangle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1286" name="Text Box 17"/>
            <p:cNvSpPr txBox="1">
              <a:spLocks noChangeArrowheads="1"/>
            </p:cNvSpPr>
            <p:nvPr/>
          </p:nvSpPr>
          <p:spPr bwMode="auto">
            <a:xfrm>
              <a:off x="4365434" y="5051234"/>
              <a:ext cx="81894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cs typeface="Arial" charset="0"/>
                </a:rPr>
                <a:t>image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011488" y="1774825"/>
            <a:ext cx="2551112" cy="4778375"/>
            <a:chOff x="3011036" y="1774634"/>
            <a:chExt cx="2551564" cy="4778566"/>
          </a:xfrm>
        </p:grpSpPr>
        <p:sp>
          <p:nvSpPr>
            <p:cNvPr id="11277" name="Text Box 9"/>
            <p:cNvSpPr txBox="1">
              <a:spLocks noChangeArrowheads="1"/>
            </p:cNvSpPr>
            <p:nvPr/>
          </p:nvSpPr>
          <p:spPr bwMode="auto">
            <a:xfrm>
              <a:off x="4038600" y="4221163"/>
              <a:ext cx="431800" cy="427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200" dirty="0">
                  <a:solidFill>
                    <a:srgbClr val="000000"/>
                  </a:solidFill>
                  <a:cs typeface="Arial" charset="0"/>
                </a:rPr>
                <a:t>P’</a:t>
              </a:r>
            </a:p>
          </p:txBody>
        </p:sp>
        <p:grpSp>
          <p:nvGrpSpPr>
            <p:cNvPr id="11278" name="Group 25"/>
            <p:cNvGrpSpPr>
              <a:grpSpLocks/>
            </p:cNvGrpSpPr>
            <p:nvPr/>
          </p:nvGrpSpPr>
          <p:grpSpPr bwMode="auto">
            <a:xfrm>
              <a:off x="3011036" y="1774634"/>
              <a:ext cx="2551564" cy="4778566"/>
              <a:chOff x="3011036" y="1774634"/>
              <a:chExt cx="2551564" cy="4778566"/>
            </a:xfrm>
          </p:grpSpPr>
          <p:sp>
            <p:nvSpPr>
              <p:cNvPr id="11279" name="Line 7"/>
              <p:cNvSpPr>
                <a:spLocks noChangeShapeType="1"/>
              </p:cNvSpPr>
              <p:nvPr/>
            </p:nvSpPr>
            <p:spPr bwMode="auto">
              <a:xfrm flipH="1">
                <a:off x="3505200" y="2286000"/>
                <a:ext cx="2057400" cy="3962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1280" name="Text Box 8"/>
              <p:cNvSpPr txBox="1">
                <a:spLocks noChangeArrowheads="1"/>
              </p:cNvSpPr>
              <p:nvPr/>
            </p:nvSpPr>
            <p:spPr bwMode="auto">
              <a:xfrm>
                <a:off x="3200400" y="6126163"/>
                <a:ext cx="385763" cy="4270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en-US" sz="2200" dirty="0">
                    <a:solidFill>
                      <a:srgbClr val="000000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11281" name="Text Box 11"/>
              <p:cNvSpPr txBox="1">
                <a:spLocks noChangeArrowheads="1"/>
              </p:cNvSpPr>
              <p:nvPr/>
            </p:nvSpPr>
            <p:spPr bwMode="auto">
              <a:xfrm>
                <a:off x="3698875" y="4953000"/>
                <a:ext cx="339725" cy="427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en-US" sz="2200" dirty="0">
                    <a:solidFill>
                      <a:srgbClr val="000000"/>
                    </a:solidFill>
                    <a:cs typeface="Arial" charset="0"/>
                  </a:rPr>
                  <a:t>2</a:t>
                </a:r>
              </a:p>
            </p:txBody>
          </p:sp>
          <p:sp>
            <p:nvSpPr>
              <p:cNvPr id="11282" name="Text Box 10"/>
              <p:cNvSpPr txBox="1">
                <a:spLocks noChangeArrowheads="1"/>
              </p:cNvSpPr>
              <p:nvPr/>
            </p:nvSpPr>
            <p:spPr bwMode="auto">
              <a:xfrm>
                <a:off x="5155748" y="2079434"/>
                <a:ext cx="369888" cy="427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en-US" sz="2200" dirty="0">
                    <a:solidFill>
                      <a:srgbClr val="000000"/>
                    </a:solidFill>
                    <a:cs typeface="Arial" charset="0"/>
                  </a:rPr>
                  <a:t>P</a:t>
                </a:r>
              </a:p>
            </p:txBody>
          </p:sp>
          <p:sp>
            <p:nvSpPr>
              <p:cNvPr id="11283" name="Text Box 12"/>
              <p:cNvSpPr txBox="1">
                <a:spLocks noChangeArrowheads="1"/>
              </p:cNvSpPr>
              <p:nvPr/>
            </p:nvSpPr>
            <p:spPr bwMode="auto">
              <a:xfrm>
                <a:off x="3011036" y="3481197"/>
                <a:ext cx="339725" cy="4270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en-US" sz="2200" dirty="0">
                    <a:solidFill>
                      <a:srgbClr val="000000"/>
                    </a:solidFill>
                    <a:cs typeface="Arial" charset="0"/>
                  </a:rPr>
                  <a:t>5</a:t>
                </a:r>
              </a:p>
            </p:txBody>
          </p:sp>
          <p:sp>
            <p:nvSpPr>
              <p:cNvPr id="11284" name="AutoShape 13"/>
              <p:cNvSpPr>
                <a:spLocks/>
              </p:cNvSpPr>
              <p:nvPr/>
            </p:nvSpPr>
            <p:spPr bwMode="auto">
              <a:xfrm rot="1677307">
                <a:off x="3392036" y="1774634"/>
                <a:ext cx="1143000" cy="4343400"/>
              </a:xfrm>
              <a:prstGeom prst="leftBrace">
                <a:avLst>
                  <a:gd name="adj1" fmla="val 3166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5562600" y="2308225"/>
            <a:ext cx="2057400" cy="2097088"/>
            <a:chOff x="5562600" y="2308034"/>
            <a:chExt cx="2057400" cy="2097727"/>
          </a:xfrm>
        </p:grpSpPr>
        <p:sp>
          <p:nvSpPr>
            <p:cNvPr id="11275" name="AutoShape 6"/>
            <p:cNvSpPr>
              <a:spLocks noChangeArrowheads="1"/>
            </p:cNvSpPr>
            <p:nvPr/>
          </p:nvSpPr>
          <p:spPr bwMode="auto">
            <a:xfrm>
              <a:off x="5562600" y="2308034"/>
              <a:ext cx="2057400" cy="2057400"/>
            </a:xfrm>
            <a:prstGeom prst="rtTriangle">
              <a:avLst/>
            </a:prstGeom>
            <a:noFill/>
            <a:ln w="28575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1276" name="Text Box 18"/>
            <p:cNvSpPr txBox="1">
              <a:spLocks noChangeArrowheads="1"/>
            </p:cNvSpPr>
            <p:nvPr/>
          </p:nvSpPr>
          <p:spPr bwMode="auto">
            <a:xfrm>
              <a:off x="5748172" y="3948561"/>
              <a:ext cx="14573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>
                  <a:solidFill>
                    <a:srgbClr val="000000"/>
                  </a:solidFill>
                  <a:cs typeface="Arial" charset="0"/>
                </a:rPr>
                <a:t>preimage</a:t>
              </a:r>
            </a:p>
          </p:txBody>
        </p:sp>
      </p:grpSp>
      <p:cxnSp>
        <p:nvCxnSpPr>
          <p:cNvPr id="27" name="Straight Connector 26"/>
          <p:cNvCxnSpPr>
            <a:stCxn id="11279" idx="1"/>
            <a:endCxn id="11275" idx="4"/>
          </p:cNvCxnSpPr>
          <p:nvPr/>
        </p:nvCxnSpPr>
        <p:spPr>
          <a:xfrm flipV="1">
            <a:off x="3505200" y="4365625"/>
            <a:ext cx="4114800" cy="188277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62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37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2037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20379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Your Turn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914400"/>
            <a:ext cx="8697191" cy="685800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304799" y="1600200"/>
            <a:ext cx="3733801" cy="34213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00" y="4572000"/>
            <a:ext cx="7000875" cy="2184548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830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3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Your Turn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914400"/>
            <a:ext cx="8697191" cy="685800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342899" y="1632857"/>
            <a:ext cx="3848100" cy="30165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00" y="4573629"/>
            <a:ext cx="7204119" cy="2262600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830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34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EXPLAIN 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0999" y="951056"/>
            <a:ext cx="84581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cs typeface="Arial" charset="0"/>
              </a:rPr>
              <a:t>When you have a figure and its image after dilation, you can find the center of dilation by drawing lines that connect corresponding vertices. </a:t>
            </a:r>
            <a:r>
              <a:rPr lang="en-US" sz="2000" b="1" dirty="0" smtClean="0">
                <a:cs typeface="Arial" charset="0"/>
              </a:rPr>
              <a:t>These </a:t>
            </a:r>
            <a:r>
              <a:rPr lang="en-US" sz="2000" b="1" dirty="0">
                <a:cs typeface="Arial" charset="0"/>
              </a:rPr>
              <a:t>lines will intersect at the center of dilation.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30238"/>
            <a:ext cx="8043649" cy="3505200"/>
          </a:xfrm>
          <a:prstGeom prst="rect">
            <a:avLst/>
          </a:prstGeom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830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42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EXAMPLE 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14400"/>
            <a:ext cx="8803532" cy="4572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1863" y="1648364"/>
            <a:ext cx="4795583" cy="312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2641" y="21336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60 mm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0573" y="2660422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30 mm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52641" y="310822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38 mm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39816" y="36253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19 mm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52641" y="403390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52 mm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39817" y="4560723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26 mm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35302" y="4930054"/>
                <a:ext cx="2070098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>
                    <a:solidFill>
                      <a:srgbClr val="FF0000"/>
                    </a:solidFill>
                    <a:cs typeface="Arial" charset="0"/>
                  </a:rPr>
                  <a:t>1 to 2   </a:t>
                </a:r>
                <a:r>
                  <a:rPr lang="en-US" sz="2000" b="1" dirty="0">
                    <a:solidFill>
                      <a:srgbClr val="FF0000"/>
                    </a:solidFill>
                    <a:cs typeface="Arial" charset="0"/>
                  </a:rPr>
                  <a:t>or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2" y="4930054"/>
                <a:ext cx="2070098" cy="535468"/>
              </a:xfrm>
              <a:prstGeom prst="rect">
                <a:avLst/>
              </a:prstGeom>
              <a:blipFill rotWithShape="0">
                <a:blip r:embed="rId5"/>
                <a:stretch>
                  <a:fillRect l="-2647" b="-6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</a:t>
            </a:r>
            <a:r>
              <a:rPr lang="en-US" sz="2400" b="1" dirty="0" smtClean="0">
                <a:cs typeface="Arial" charset="0"/>
              </a:rPr>
              <a:t>831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7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0" grpId="0"/>
      <p:bldP spid="21" grpId="0"/>
      <p:bldP spid="22" grpId="0"/>
      <p:bldP spid="2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REFLECT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99060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7. For the dilation in Your Turn 5, what is the center of dilation?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Explain how you can tell without drawing lines.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81600" y="2756595"/>
            <a:ext cx="2903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00FF"/>
                </a:solidFill>
                <a:cs typeface="Arial" charset="0"/>
              </a:rPr>
              <a:t>The ORIGIN.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428" y="2590800"/>
            <a:ext cx="3737172" cy="3420152"/>
          </a:xfrm>
          <a:prstGeom prst="rect">
            <a:avLst/>
          </a:prstGeom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</a:t>
            </a:r>
            <a:r>
              <a:rPr lang="en-US" sz="2400" b="1" dirty="0" smtClean="0">
                <a:cs typeface="Arial" charset="0"/>
              </a:rPr>
              <a:t>831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76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Your Turn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85799"/>
            <a:ext cx="8610600" cy="608549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299911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18 mm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52878" y="299911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54 mm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164163" y="3269063"/>
                <a:ext cx="1281120" cy="625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srgbClr val="FF00FF"/>
                    </a:solidFill>
                    <a:cs typeface="Arial" charset="0"/>
                  </a:rPr>
                  <a:t>1 to 3 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400" b="1" dirty="0">
                  <a:solidFill>
                    <a:srgbClr val="FF00FF"/>
                  </a:solidFill>
                  <a:cs typeface="Arial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163" y="3269063"/>
                <a:ext cx="1281120" cy="625812"/>
              </a:xfrm>
              <a:prstGeom prst="rect">
                <a:avLst/>
              </a:prstGeom>
              <a:blipFill rotWithShape="1">
                <a:blip r:embed="rId4"/>
                <a:stretch>
                  <a:fillRect l="-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947323"/>
            <a:ext cx="6933986" cy="3104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799" y="6019735"/>
            <a:ext cx="8082361" cy="751561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cs typeface="Arial" charset="0"/>
              </a:rPr>
              <a:t>p. </a:t>
            </a:r>
            <a:r>
              <a:rPr lang="en-US" sz="2400" b="1" dirty="0" smtClean="0">
                <a:cs typeface="Arial" charset="0"/>
              </a:rPr>
              <a:t>831</a:t>
            </a:r>
            <a:endParaRPr lang="en-US" alt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cs typeface="Arial" charset="0"/>
              </a:rPr>
              <a:t>pp. 832ff #1-17</a:t>
            </a:r>
            <a:endParaRPr lang="en-US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cs typeface="Arial" charset="0"/>
              </a:rPr>
              <a:t>for EC do </a:t>
            </a:r>
            <a:r>
              <a:rPr lang="en-US" b="1" dirty="0" smtClean="0">
                <a:solidFill>
                  <a:srgbClr val="000000"/>
                </a:solidFill>
                <a:cs typeface="Arial" charset="0"/>
              </a:rPr>
              <a:t>p. 835 </a:t>
            </a:r>
            <a:r>
              <a:rPr lang="en-US" b="1" dirty="0">
                <a:solidFill>
                  <a:srgbClr val="000000"/>
                </a:solidFill>
                <a:cs typeface="Arial" charset="0"/>
              </a:rPr>
              <a:t>#19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ASSIGNMENTS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089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highlight>
                  <a:srgbClr val="FFFF00"/>
                </a:highlight>
                <a:cs typeface="Arial" charset="0"/>
              </a:rPr>
              <a:t>Key Content: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Dilation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Pre-image and Image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Center of Dilation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Scale Factor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Reduction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Enlargement</a:t>
            </a:r>
          </a:p>
        </p:txBody>
      </p:sp>
    </p:spTree>
    <p:extLst>
      <p:ext uri="{BB962C8B-B14F-4D97-AF65-F5344CB8AC3E}">
        <p14:creationId xmlns:p14="http://schemas.microsoft.com/office/powerpoint/2010/main" val="35897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228600"/>
            <a:ext cx="83058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66688"/>
            <a:ext cx="6934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b="1">
                <a:solidFill>
                  <a:srgbClr val="FFFFFF"/>
                </a:solidFill>
                <a:cs typeface="Arial" charset="0"/>
              </a:rPr>
              <a:t>DISTANCE FORMULA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81000" y="609600"/>
            <a:ext cx="83058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413" name="Line 27"/>
          <p:cNvSpPr>
            <a:spLocks noChangeShapeType="1"/>
          </p:cNvSpPr>
          <p:nvPr/>
        </p:nvSpPr>
        <p:spPr bwMode="auto">
          <a:xfrm>
            <a:off x="2286000" y="9906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414" name="Line 28"/>
          <p:cNvSpPr>
            <a:spLocks noChangeShapeType="1"/>
          </p:cNvSpPr>
          <p:nvPr/>
        </p:nvSpPr>
        <p:spPr bwMode="auto">
          <a:xfrm>
            <a:off x="2057400" y="35814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581400" y="1828800"/>
            <a:ext cx="1676400" cy="914400"/>
            <a:chOff x="3581400" y="1828800"/>
            <a:chExt cx="1676400" cy="914400"/>
          </a:xfrm>
        </p:grpSpPr>
        <p:sp>
          <p:nvSpPr>
            <p:cNvPr id="17434" name="Line 29"/>
            <p:cNvSpPr>
              <a:spLocks noChangeShapeType="1"/>
            </p:cNvSpPr>
            <p:nvPr/>
          </p:nvSpPr>
          <p:spPr bwMode="auto">
            <a:xfrm>
              <a:off x="3581400" y="2743200"/>
              <a:ext cx="16764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7435" name="Line 30"/>
            <p:cNvSpPr>
              <a:spLocks noChangeShapeType="1"/>
            </p:cNvSpPr>
            <p:nvPr/>
          </p:nvSpPr>
          <p:spPr bwMode="auto">
            <a:xfrm flipV="1">
              <a:off x="5257800" y="1828800"/>
              <a:ext cx="0" cy="9144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17416" name="Line 31"/>
          <p:cNvSpPr>
            <a:spLocks noChangeShapeType="1"/>
          </p:cNvSpPr>
          <p:nvPr/>
        </p:nvSpPr>
        <p:spPr bwMode="auto">
          <a:xfrm flipV="1">
            <a:off x="3581400" y="1828800"/>
            <a:ext cx="16764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7417" name="Object 32"/>
          <p:cNvGraphicFramePr>
            <a:graphicFrameLocks noChangeAspect="1"/>
          </p:cNvGraphicFramePr>
          <p:nvPr/>
        </p:nvGraphicFramePr>
        <p:xfrm>
          <a:off x="2286000" y="2438400"/>
          <a:ext cx="12192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4" imgW="583947" imgH="253890" progId="Equation.DSMT4">
                  <p:embed/>
                </p:oleObj>
              </mc:Choice>
              <mc:Fallback>
                <p:oleObj name="Equation" r:id="rId4" imgW="583947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438400"/>
                        <a:ext cx="12192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33"/>
          <p:cNvGraphicFramePr>
            <a:graphicFrameLocks noChangeAspect="1"/>
          </p:cNvGraphicFramePr>
          <p:nvPr/>
        </p:nvGraphicFramePr>
        <p:xfrm>
          <a:off x="5334000" y="2743200"/>
          <a:ext cx="12731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6" imgW="609336" imgH="253890" progId="Equation.DSMT4">
                  <p:embed/>
                </p:oleObj>
              </mc:Choice>
              <mc:Fallback>
                <p:oleObj name="Equation" r:id="rId6" imgW="609336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43200"/>
                        <a:ext cx="12731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34"/>
          <p:cNvGraphicFramePr>
            <a:graphicFrameLocks noChangeAspect="1"/>
          </p:cNvGraphicFramePr>
          <p:nvPr/>
        </p:nvGraphicFramePr>
        <p:xfrm>
          <a:off x="5181600" y="1295400"/>
          <a:ext cx="1298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8" imgW="622030" imgH="253890" progId="Equation.DSMT4">
                  <p:embed/>
                </p:oleObj>
              </mc:Choice>
              <mc:Fallback>
                <p:oleObj name="Equation" r:id="rId8" imgW="62203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295400"/>
                        <a:ext cx="12985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Line 35"/>
          <p:cNvSpPr>
            <a:spLocks noChangeShapeType="1"/>
          </p:cNvSpPr>
          <p:nvPr/>
        </p:nvSpPr>
        <p:spPr bwMode="auto">
          <a:xfrm>
            <a:off x="5486400" y="1828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54" name="Line 36"/>
          <p:cNvSpPr>
            <a:spLocks noChangeShapeType="1"/>
          </p:cNvSpPr>
          <p:nvPr/>
        </p:nvSpPr>
        <p:spPr bwMode="auto">
          <a:xfrm>
            <a:off x="5486400" y="2743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581400" y="2895600"/>
            <a:ext cx="1676400" cy="530225"/>
            <a:chOff x="3581400" y="2895600"/>
            <a:chExt cx="1676400" cy="530225"/>
          </a:xfrm>
        </p:grpSpPr>
        <p:sp>
          <p:nvSpPr>
            <p:cNvPr id="17429" name="Line 37"/>
            <p:cNvSpPr>
              <a:spLocks noChangeShapeType="1"/>
            </p:cNvSpPr>
            <p:nvPr/>
          </p:nvSpPr>
          <p:spPr bwMode="auto">
            <a:xfrm>
              <a:off x="3581400" y="28956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7430" name="Line 38"/>
            <p:cNvSpPr>
              <a:spLocks noChangeShapeType="1"/>
            </p:cNvSpPr>
            <p:nvPr/>
          </p:nvSpPr>
          <p:spPr bwMode="auto">
            <a:xfrm>
              <a:off x="5257800" y="28956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graphicFrame>
          <p:nvGraphicFramePr>
            <p:cNvPr id="17431" name="Object 39"/>
            <p:cNvGraphicFramePr>
              <a:graphicFrameLocks noChangeAspect="1"/>
            </p:cNvGraphicFramePr>
            <p:nvPr/>
          </p:nvGraphicFramePr>
          <p:xfrm>
            <a:off x="3886200" y="2895600"/>
            <a:ext cx="1006475" cy="530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Equation" r:id="rId10" imgW="482391" imgH="253890" progId="Equation.DSMT4">
                    <p:embed/>
                  </p:oleObj>
                </mc:Choice>
                <mc:Fallback>
                  <p:oleObj name="Equation" r:id="rId10" imgW="482391" imgH="25389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200" y="2895600"/>
                          <a:ext cx="1006475" cy="530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32" name="Line 40"/>
            <p:cNvSpPr>
              <a:spLocks noChangeShapeType="1"/>
            </p:cNvSpPr>
            <p:nvPr/>
          </p:nvSpPr>
          <p:spPr bwMode="auto">
            <a:xfrm>
              <a:off x="3581400" y="32004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7433" name="Line 41"/>
            <p:cNvSpPr>
              <a:spLocks noChangeShapeType="1"/>
            </p:cNvSpPr>
            <p:nvPr/>
          </p:nvSpPr>
          <p:spPr bwMode="auto">
            <a:xfrm>
              <a:off x="4953000" y="32004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</p:grpSp>
      <p:graphicFrame>
        <p:nvGraphicFramePr>
          <p:cNvPr id="10260" name="Object 42"/>
          <p:cNvGraphicFramePr>
            <a:graphicFrameLocks noChangeAspect="1"/>
          </p:cNvGraphicFramePr>
          <p:nvPr/>
        </p:nvGraphicFramePr>
        <p:xfrm>
          <a:off x="5410200" y="1981200"/>
          <a:ext cx="10588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2" imgW="507780" imgH="253890" progId="Equation.DSMT4">
                  <p:embed/>
                </p:oleObj>
              </mc:Choice>
              <mc:Fallback>
                <p:oleObj name="Equation" r:id="rId12" imgW="50778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981200"/>
                        <a:ext cx="10588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1" name="Line 43"/>
          <p:cNvSpPr>
            <a:spLocks noChangeShapeType="1"/>
          </p:cNvSpPr>
          <p:nvPr/>
        </p:nvSpPr>
        <p:spPr bwMode="auto">
          <a:xfrm flipV="1">
            <a:off x="57912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62" name="Line 44"/>
          <p:cNvSpPr>
            <a:spLocks noChangeShapeType="1"/>
          </p:cNvSpPr>
          <p:nvPr/>
        </p:nvSpPr>
        <p:spPr bwMode="auto">
          <a:xfrm flipV="1">
            <a:off x="5791200" y="2514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0263" name="Object 45"/>
          <p:cNvGraphicFramePr>
            <a:graphicFrameLocks noChangeAspect="1"/>
          </p:cNvGraphicFramePr>
          <p:nvPr/>
        </p:nvGraphicFramePr>
        <p:xfrm>
          <a:off x="2362200" y="4267200"/>
          <a:ext cx="44196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4" imgW="1803400" imgH="330200" progId="Equation.DSMT4">
                  <p:embed/>
                </p:oleObj>
              </mc:Choice>
              <mc:Fallback>
                <p:oleObj name="Equation" r:id="rId14" imgW="18034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267200"/>
                        <a:ext cx="44196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7" name="Text Box 47"/>
          <p:cNvSpPr txBox="1">
            <a:spLocks noChangeArrowheads="1"/>
          </p:cNvSpPr>
          <p:nvPr/>
        </p:nvSpPr>
        <p:spPr bwMode="auto">
          <a:xfrm>
            <a:off x="5867400" y="3505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x</a:t>
            </a:r>
          </a:p>
        </p:txBody>
      </p:sp>
      <p:sp>
        <p:nvSpPr>
          <p:cNvPr id="17428" name="Text Box 48"/>
          <p:cNvSpPr txBox="1">
            <a:spLocks noChangeArrowheads="1"/>
          </p:cNvSpPr>
          <p:nvPr/>
        </p:nvSpPr>
        <p:spPr bwMode="auto">
          <a:xfrm>
            <a:off x="2286000" y="914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25309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4" grpId="0" animBg="1"/>
      <p:bldP spid="10261" grpId="0" animBg="1"/>
      <p:bldP spid="1026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82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62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304800" y="1066800"/>
            <a:ext cx="8458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cs typeface="Arial" charset="0"/>
              </a:rPr>
              <a:t>Find the length of </a:t>
            </a:r>
            <a:r>
              <a:rPr lang="en-US" altLang="en-US" sz="2800" i="1" dirty="0">
                <a:solidFill>
                  <a:srgbClr val="000000"/>
                </a:solidFill>
                <a:cs typeface="Arial" charset="0"/>
              </a:rPr>
              <a:t>AB</a:t>
            </a:r>
            <a:r>
              <a:rPr lang="en-US" altLang="en-US" sz="2800" dirty="0">
                <a:solidFill>
                  <a:srgbClr val="000000"/>
                </a:solidFill>
                <a:cs typeface="Arial" charset="0"/>
              </a:rPr>
              <a:t> given the coordinates </a:t>
            </a:r>
            <a:r>
              <a:rPr lang="en-US" altLang="en-US" sz="2800" i="1" dirty="0">
                <a:solidFill>
                  <a:srgbClr val="000000"/>
                </a:solidFill>
                <a:cs typeface="Arial" charset="0"/>
              </a:rPr>
              <a:t>A</a:t>
            </a:r>
            <a:r>
              <a:rPr lang="en-US" altLang="en-US" sz="2800" dirty="0">
                <a:solidFill>
                  <a:srgbClr val="000000"/>
                </a:solidFill>
                <a:cs typeface="Arial" charset="0"/>
              </a:rPr>
              <a:t>(-2, 5) and </a:t>
            </a:r>
            <a:r>
              <a:rPr lang="en-US" altLang="en-US" sz="2800" i="1" dirty="0">
                <a:solidFill>
                  <a:srgbClr val="000000"/>
                </a:solidFill>
                <a:cs typeface="Arial" charset="0"/>
              </a:rPr>
              <a:t>B</a:t>
            </a:r>
            <a:r>
              <a:rPr lang="en-US" altLang="en-US" sz="2800" dirty="0">
                <a:solidFill>
                  <a:srgbClr val="000000"/>
                </a:solidFill>
                <a:cs typeface="Arial" charset="0"/>
              </a:rPr>
              <a:t>(1, -1).  </a:t>
            </a:r>
          </a:p>
        </p:txBody>
      </p:sp>
      <p:graphicFrame>
        <p:nvGraphicFramePr>
          <p:cNvPr id="15420" name="Object 60"/>
          <p:cNvGraphicFramePr>
            <a:graphicFrameLocks noChangeAspect="1"/>
          </p:cNvGraphicFramePr>
          <p:nvPr/>
        </p:nvGraphicFramePr>
        <p:xfrm>
          <a:off x="685800" y="2362200"/>
          <a:ext cx="45688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4" imgW="1701800" imgH="330200" progId="Equation.DSMT4">
                  <p:embed/>
                </p:oleObj>
              </mc:Choice>
              <mc:Fallback>
                <p:oleObj name="Equation" r:id="rId4" imgW="17018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45688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Line 74"/>
          <p:cNvSpPr>
            <a:spLocks noChangeShapeType="1"/>
          </p:cNvSpPr>
          <p:nvPr/>
        </p:nvSpPr>
        <p:spPr bwMode="auto">
          <a:xfrm>
            <a:off x="3276600" y="1143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1371600" y="1447800"/>
            <a:ext cx="7026275" cy="900113"/>
            <a:chOff x="864" y="912"/>
            <a:chExt cx="4426" cy="567"/>
          </a:xfrm>
        </p:grpSpPr>
        <p:graphicFrame>
          <p:nvGraphicFramePr>
            <p:cNvPr id="18449" name="Object 75"/>
            <p:cNvGraphicFramePr>
              <a:graphicFrameLocks noChangeAspect="1"/>
            </p:cNvGraphicFramePr>
            <p:nvPr/>
          </p:nvGraphicFramePr>
          <p:xfrm>
            <a:off x="4848" y="912"/>
            <a:ext cx="186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1" name="Equation" r:id="rId6" imgW="152334" imgH="228501" progId="Equation.DSMT4">
                    <p:embed/>
                  </p:oleObj>
                </mc:Choice>
                <mc:Fallback>
                  <p:oleObj name="Equation" r:id="rId6" imgW="152334" imgH="228501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912"/>
                          <a:ext cx="186" cy="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50" name="Object 76"/>
            <p:cNvGraphicFramePr>
              <a:graphicFrameLocks noChangeAspect="1"/>
            </p:cNvGraphicFramePr>
            <p:nvPr/>
          </p:nvGraphicFramePr>
          <p:xfrm>
            <a:off x="5088" y="912"/>
            <a:ext cx="202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2" name="Equation" r:id="rId8" imgW="165028" imgH="228501" progId="Equation.DSMT4">
                    <p:embed/>
                  </p:oleObj>
                </mc:Choice>
                <mc:Fallback>
                  <p:oleObj name="Equation" r:id="rId8" imgW="165028" imgH="228501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8" y="912"/>
                          <a:ext cx="202" cy="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51" name="Object 77"/>
            <p:cNvGraphicFramePr>
              <a:graphicFrameLocks noChangeAspect="1"/>
            </p:cNvGraphicFramePr>
            <p:nvPr/>
          </p:nvGraphicFramePr>
          <p:xfrm>
            <a:off x="864" y="1200"/>
            <a:ext cx="202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3" name="Equation" r:id="rId10" imgW="165028" imgH="228501" progId="Equation.DSMT4">
                    <p:embed/>
                  </p:oleObj>
                </mc:Choice>
                <mc:Fallback>
                  <p:oleObj name="Equation" r:id="rId10" imgW="165028" imgH="228501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200"/>
                          <a:ext cx="202" cy="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52" name="Object 78"/>
            <p:cNvGraphicFramePr>
              <a:graphicFrameLocks noChangeAspect="1"/>
            </p:cNvGraphicFramePr>
            <p:nvPr/>
          </p:nvGraphicFramePr>
          <p:xfrm>
            <a:off x="1152" y="1200"/>
            <a:ext cx="217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4" name="Equation" r:id="rId12" imgW="177646" imgH="228402" progId="Equation.DSMT4">
                    <p:embed/>
                  </p:oleObj>
                </mc:Choice>
                <mc:Fallback>
                  <p:oleObj name="Equation" r:id="rId12" imgW="177646" imgH="22840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1200"/>
                          <a:ext cx="217" cy="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439" name="Object 79"/>
          <p:cNvGraphicFramePr>
            <a:graphicFrameLocks noChangeAspect="1"/>
          </p:cNvGraphicFramePr>
          <p:nvPr/>
        </p:nvGraphicFramePr>
        <p:xfrm>
          <a:off x="1295400" y="3200400"/>
          <a:ext cx="2693988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4" imgW="1002865" imgH="330057" progId="Equation.DSMT4">
                  <p:embed/>
                </p:oleObj>
              </mc:Choice>
              <mc:Fallback>
                <p:oleObj name="Equation" r:id="rId14" imgW="1002865" imgH="3300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0400"/>
                        <a:ext cx="2693988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0" name="Object 80"/>
          <p:cNvGraphicFramePr>
            <a:graphicFrameLocks noChangeAspect="1"/>
          </p:cNvGraphicFramePr>
          <p:nvPr/>
        </p:nvGraphicFramePr>
        <p:xfrm>
          <a:off x="1295400" y="4114800"/>
          <a:ext cx="17065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6" imgW="634725" imgH="228501" progId="Equation.DSMT4">
                  <p:embed/>
                </p:oleObj>
              </mc:Choice>
              <mc:Fallback>
                <p:oleObj name="Equation" r:id="rId16" imgW="634725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17065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1" name="Object 81"/>
          <p:cNvGraphicFramePr>
            <a:graphicFrameLocks noChangeAspect="1"/>
          </p:cNvGraphicFramePr>
          <p:nvPr/>
        </p:nvGraphicFramePr>
        <p:xfrm>
          <a:off x="1295400" y="4800600"/>
          <a:ext cx="11604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18" imgW="431613" imgH="228501" progId="Equation.DSMT4">
                  <p:embed/>
                </p:oleObj>
              </mc:Choice>
              <mc:Fallback>
                <p:oleObj name="Equation" r:id="rId18" imgW="431613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00600"/>
                        <a:ext cx="11604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2" name="Object 82"/>
          <p:cNvGraphicFramePr>
            <a:graphicFrameLocks noChangeAspect="1"/>
          </p:cNvGraphicFramePr>
          <p:nvPr/>
        </p:nvGraphicFramePr>
        <p:xfrm>
          <a:off x="1295400" y="5410200"/>
          <a:ext cx="14335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20" imgW="533169" imgH="228501" progId="Equation.DSMT4">
                  <p:embed/>
                </p:oleObj>
              </mc:Choice>
              <mc:Fallback>
                <p:oleObj name="Equation" r:id="rId20" imgW="533169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10200"/>
                        <a:ext cx="143351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295400" y="6096000"/>
            <a:ext cx="1143000" cy="614363"/>
            <a:chOff x="816" y="3840"/>
            <a:chExt cx="720" cy="387"/>
          </a:xfrm>
        </p:grpSpPr>
        <p:graphicFrame>
          <p:nvGraphicFramePr>
            <p:cNvPr id="18447" name="Object 83"/>
            <p:cNvGraphicFramePr>
              <a:graphicFrameLocks noChangeAspect="1"/>
            </p:cNvGraphicFramePr>
            <p:nvPr/>
          </p:nvGraphicFramePr>
          <p:xfrm>
            <a:off x="816" y="3840"/>
            <a:ext cx="710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9" name="Equation" r:id="rId22" imgW="419100" imgH="228600" progId="Equation.DSMT4">
                    <p:embed/>
                  </p:oleObj>
                </mc:Choice>
                <mc:Fallback>
                  <p:oleObj name="Equation" r:id="rId22" imgW="4191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3840"/>
                          <a:ext cx="710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8" name="Rectangle 84"/>
            <p:cNvSpPr>
              <a:spLocks noChangeArrowheads="1"/>
            </p:cNvSpPr>
            <p:nvPr/>
          </p:nvSpPr>
          <p:spPr bwMode="auto">
            <a:xfrm>
              <a:off x="1008" y="3840"/>
              <a:ext cx="528" cy="384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18445" name="Text Box 5"/>
          <p:cNvSpPr txBox="1">
            <a:spLocks noChangeArrowheads="1"/>
          </p:cNvSpPr>
          <p:nvPr/>
        </p:nvSpPr>
        <p:spPr bwMode="auto">
          <a:xfrm>
            <a:off x="324897" y="3048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 i="1" dirty="0">
                <a:solidFill>
                  <a:srgbClr val="000000"/>
                </a:solidFill>
                <a:cs typeface="Arial" charset="0"/>
              </a:rPr>
              <a:t>Using the Distance Formula</a:t>
            </a:r>
          </a:p>
        </p:txBody>
      </p:sp>
      <p:sp>
        <p:nvSpPr>
          <p:cNvPr id="18446" name="Line 6"/>
          <p:cNvSpPr>
            <a:spLocks noChangeShapeType="1"/>
          </p:cNvSpPr>
          <p:nvPr/>
        </p:nvSpPr>
        <p:spPr bwMode="auto">
          <a:xfrm>
            <a:off x="419100" y="860808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27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/>
          <a:lstStyle/>
          <a:p>
            <a:pPr algn="l">
              <a:defRPr/>
            </a:pPr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REVIEW</a:t>
            </a:r>
            <a:b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325563"/>
            <a:ext cx="80010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1963" indent="-461963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rgbClr val="000000"/>
                </a:solidFill>
                <a:cs typeface="Arial" charset="0"/>
              </a:rPr>
              <a:t>A </a:t>
            </a:r>
            <a:r>
              <a:rPr lang="en-US" sz="3200" u="sng" dirty="0">
                <a:solidFill>
                  <a:srgbClr val="000000"/>
                </a:solidFill>
                <a:cs typeface="Arial" charset="0"/>
              </a:rPr>
              <a:t>rigid transformation</a:t>
            </a:r>
            <a:r>
              <a:rPr lang="en-US" sz="3200" dirty="0">
                <a:solidFill>
                  <a:srgbClr val="000000"/>
                </a:solidFill>
                <a:cs typeface="Arial" charset="0"/>
              </a:rPr>
              <a:t> preserves size and shape. In other words, the image and preimage are congruent. </a:t>
            </a:r>
          </a:p>
          <a:p>
            <a:pPr marL="461963" indent="-461963">
              <a:spcBef>
                <a:spcPct val="0"/>
              </a:spcBef>
              <a:buFont typeface="Wingdings" pitchFamily="2" charset="2"/>
              <a:buChar char="Ø"/>
              <a:defRPr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461963" indent="-461963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rgbClr val="000000"/>
                </a:solidFill>
                <a:cs typeface="Arial" charset="0"/>
              </a:rPr>
              <a:t>Not all transformations are rigid.</a:t>
            </a:r>
          </a:p>
          <a:p>
            <a:pPr>
              <a:spcBef>
                <a:spcPct val="0"/>
              </a:spcBef>
              <a:defRPr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76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Transformation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Tranformation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anything that maps (or moves) a pre-image to an image.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4 Basic types of transformations:</a:t>
            </a:r>
          </a:p>
          <a:p>
            <a:pPr lvl="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1.  Reflection</a:t>
            </a:r>
          </a:p>
          <a:p>
            <a:pPr lvl="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2.  Rotation</a:t>
            </a:r>
          </a:p>
          <a:p>
            <a:pPr lvl="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3.  Translation</a:t>
            </a:r>
          </a:p>
          <a:p>
            <a:pPr lvl="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4.  Dilation</a:t>
            </a:r>
          </a:p>
        </p:txBody>
      </p:sp>
    </p:spTree>
    <p:extLst>
      <p:ext uri="{BB962C8B-B14F-4D97-AF65-F5344CB8AC3E}">
        <p14:creationId xmlns:p14="http://schemas.microsoft.com/office/powerpoint/2010/main" val="286269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Pre image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Original shape or object.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Image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Shape or object after a transformation.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A’</a:t>
            </a:r>
            <a:endParaRPr lang="en-US" sz="3600" b="1" baseline="30000" dirty="0">
              <a:solidFill>
                <a:srgbClr val="0000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143000" y="228600"/>
            <a:ext cx="670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800" b="1" dirty="0">
                <a:solidFill>
                  <a:srgbClr val="00B0F0"/>
                </a:solidFill>
                <a:latin typeface="Arial" panose="020B0604020202020204" pitchFamily="34" charset="0"/>
                <a:cs typeface="Arial" charset="0"/>
              </a:rPr>
              <a:t>Prime Notation</a:t>
            </a:r>
          </a:p>
        </p:txBody>
      </p:sp>
    </p:spTree>
    <p:extLst>
      <p:ext uri="{BB962C8B-B14F-4D97-AF65-F5344CB8AC3E}">
        <p14:creationId xmlns:p14="http://schemas.microsoft.com/office/powerpoint/2010/main" val="221695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307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EXPLORE 1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33400" y="2176158"/>
            <a:ext cx="3124200" cy="17183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5" y="653220"/>
            <a:ext cx="7248525" cy="9192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3444" y="4419600"/>
            <a:ext cx="1975555" cy="1066800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6"/>
          <a:stretch>
            <a:fillRect/>
          </a:stretch>
        </p:blipFill>
        <p:spPr>
          <a:xfrm>
            <a:off x="4495800" y="1657593"/>
            <a:ext cx="3733800" cy="2489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8200" y="4231914"/>
            <a:ext cx="3581400" cy="23368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0" y="5190679"/>
            <a:ext cx="609600" cy="129785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600700" y="285064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6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17028" y="32695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44443" y="285064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3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17028" y="3677179"/>
            <a:ext cx="344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3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32088" y="368853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1.5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40987" y="32695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FF"/>
                </a:solidFill>
                <a:cs typeface="Arial" charset="0"/>
              </a:rPr>
              <a:t>2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solidFill>
                  <a:srgbClr val="000000"/>
                </a:solidFill>
                <a:cs typeface="Arial" charset="0"/>
              </a:rPr>
              <a:t>p. 827</a:t>
            </a:r>
            <a:endParaRPr lang="en-US" altLang="en-US" sz="28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15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cs typeface="Arial" charset="0"/>
              </a:rPr>
              <a:t>EXPLORE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90600"/>
            <a:ext cx="7772400" cy="16462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500" y="1466083"/>
            <a:ext cx="1276660" cy="8961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4492" y="1455197"/>
            <a:ext cx="1261908" cy="975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1995" y="1455196"/>
            <a:ext cx="1201166" cy="9070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400" y="3101489"/>
            <a:ext cx="7924800" cy="13646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0600" y="4673554"/>
            <a:ext cx="7888649" cy="660445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solidFill>
                  <a:srgbClr val="000000"/>
                </a:solidFill>
                <a:cs typeface="Arial" charset="0"/>
              </a:rPr>
              <a:t>p. 827</a:t>
            </a:r>
            <a:endParaRPr lang="en-US" altLang="en-US" sz="28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14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/>
              <a:t>Properties preserved under a dilation: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143000"/>
            <a:ext cx="8458200" cy="5257800"/>
          </a:xfrm>
        </p:spPr>
        <p:txBody>
          <a:bodyPr/>
          <a:lstStyle/>
          <a:p>
            <a:pPr marL="400050" lvl="1" indent="0" eaLnBrk="1" hangingPunct="1">
              <a:lnSpc>
                <a:spcPct val="200000"/>
              </a:lnSpc>
              <a:buNone/>
              <a:defRPr/>
            </a:pPr>
            <a:r>
              <a:rPr lang="en-US" sz="2400" b="1" dirty="0"/>
              <a:t>1.  </a:t>
            </a:r>
            <a:r>
              <a:rPr lang="en-US" sz="2400" b="1" dirty="0">
                <a:solidFill>
                  <a:srgbClr val="0000FF"/>
                </a:solidFill>
              </a:rPr>
              <a:t>angle measures </a:t>
            </a:r>
            <a:r>
              <a:rPr lang="en-US" sz="2400" b="1" dirty="0"/>
              <a:t>(remain the </a:t>
            </a:r>
            <a:r>
              <a:rPr lang="en-US" sz="2400" b="1" dirty="0" smtClean="0"/>
              <a:t>same)</a:t>
            </a:r>
          </a:p>
          <a:p>
            <a:pPr marL="400050" lvl="1" indent="0" eaLnBrk="1" hangingPunct="1">
              <a:lnSpc>
                <a:spcPct val="200000"/>
              </a:lnSpc>
              <a:buNone/>
              <a:defRPr/>
            </a:pPr>
            <a:r>
              <a:rPr lang="en-US" sz="2400" b="1" dirty="0" smtClean="0"/>
              <a:t>2.</a:t>
            </a:r>
            <a:r>
              <a:rPr lang="en-US" sz="2400" b="1" dirty="0"/>
              <a:t> </a:t>
            </a:r>
            <a:r>
              <a:rPr lang="en-US" sz="2400" b="1" dirty="0">
                <a:solidFill>
                  <a:srgbClr val="0000FF"/>
                </a:solidFill>
              </a:rPr>
              <a:t> collinearity </a:t>
            </a:r>
            <a:r>
              <a:rPr lang="en-US" sz="2400" b="1" dirty="0"/>
              <a:t>(points stay </a:t>
            </a:r>
            <a:r>
              <a:rPr lang="en-US" sz="2400" b="1" dirty="0" smtClean="0"/>
              <a:t>on same </a:t>
            </a:r>
            <a:r>
              <a:rPr lang="en-US" sz="2400" b="1" dirty="0"/>
              <a:t>lines)</a:t>
            </a:r>
            <a:br>
              <a:rPr lang="en-US" sz="2400" b="1" dirty="0"/>
            </a:br>
            <a:r>
              <a:rPr lang="en-US" sz="2400" b="1" dirty="0" smtClean="0"/>
              <a:t>3.</a:t>
            </a:r>
            <a:r>
              <a:rPr lang="en-US" sz="2400" b="1" dirty="0"/>
              <a:t>  </a:t>
            </a:r>
            <a:r>
              <a:rPr lang="en-US" sz="2400" b="1" dirty="0">
                <a:solidFill>
                  <a:srgbClr val="0000FF"/>
                </a:solidFill>
              </a:rPr>
              <a:t>orientation </a:t>
            </a:r>
            <a:r>
              <a:rPr lang="en-US" sz="2400" b="1" dirty="0"/>
              <a:t>(lettering order remains the same)</a:t>
            </a:r>
          </a:p>
          <a:p>
            <a:pPr marL="400050" lvl="1" indent="0" eaLnBrk="1" hangingPunct="1">
              <a:lnSpc>
                <a:spcPct val="200000"/>
              </a:lnSpc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</a:rPr>
              <a:t>4.  betweenness </a:t>
            </a:r>
            <a:r>
              <a:rPr lang="en-US" sz="2400" b="1" dirty="0"/>
              <a:t>(</a:t>
            </a:r>
            <a:r>
              <a:rPr lang="en-US" sz="2400" b="1" dirty="0" smtClean="0"/>
              <a:t>points stay on same lines and order)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5.  </a:t>
            </a:r>
            <a:r>
              <a:rPr lang="en-US" sz="2400" b="1" dirty="0" smtClean="0">
                <a:solidFill>
                  <a:srgbClr val="0000FF"/>
                </a:solidFill>
              </a:rPr>
              <a:t>scale </a:t>
            </a:r>
            <a:r>
              <a:rPr lang="en-US" sz="2400" b="1" dirty="0">
                <a:solidFill>
                  <a:srgbClr val="0000FF"/>
                </a:solidFill>
              </a:rPr>
              <a:t>factor </a:t>
            </a:r>
            <a:r>
              <a:rPr lang="en-US" sz="2400" b="1" dirty="0"/>
              <a:t>(ratio of corresponding side)</a:t>
            </a:r>
          </a:p>
          <a:p>
            <a:pPr marL="857250" lvl="1" indent="-457200" eaLnBrk="1" hangingPunct="1">
              <a:buFont typeface="+mj-lt"/>
              <a:buAutoNum type="arabicPeriod" startAt="6"/>
              <a:defRPr/>
            </a:pPr>
            <a:r>
              <a:rPr lang="en-US" sz="2400" b="1" dirty="0">
                <a:solidFill>
                  <a:srgbClr val="FF0000"/>
                </a:solidFill>
              </a:rPr>
              <a:t>side lengths NOT preserved </a:t>
            </a:r>
            <a:r>
              <a:rPr lang="en-US" sz="2400" b="1" dirty="0"/>
              <a:t>(</a:t>
            </a:r>
            <a:r>
              <a:rPr lang="en-US" dirty="0"/>
              <a:t>except for a scale factor of 1)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43200" y="-4465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solidFill>
                  <a:srgbClr val="7030A0"/>
                </a:solidFill>
                <a:cs typeface="Arial" charset="0"/>
              </a:rPr>
              <a:t>p. 829</a:t>
            </a:r>
            <a:endParaRPr lang="en-US" altLang="en-US" sz="2800" b="1" dirty="0">
              <a:solidFill>
                <a:srgbClr val="7030A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5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434</Words>
  <Application>Microsoft Office PowerPoint</Application>
  <PresentationFormat>On-screen Show (4:3)</PresentationFormat>
  <Paragraphs>122</Paragraphs>
  <Slides>21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1_Office Theme</vt:lpstr>
      <vt:lpstr>Default Design</vt:lpstr>
      <vt:lpstr>Equation</vt:lpstr>
      <vt:lpstr>PowerPoint Presentation</vt:lpstr>
      <vt:lpstr>PowerPoint Presentation</vt:lpstr>
      <vt:lpstr>PowerPoint Presentation</vt:lpstr>
      <vt:lpstr>REVIEW </vt:lpstr>
      <vt:lpstr>Transformation</vt:lpstr>
      <vt:lpstr>PowerPoint Presentation</vt:lpstr>
      <vt:lpstr>PowerPoint Presentation</vt:lpstr>
      <vt:lpstr>PowerPoint Presentation</vt:lpstr>
      <vt:lpstr>Properties preserved under a dilation:</vt:lpstr>
      <vt:lpstr>Vocabulary</vt:lpstr>
      <vt:lpstr>PowerPoint Presentation</vt:lpstr>
      <vt:lpstr>Identifying Dilations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EGUSD</dc:creator>
  <cp:lastModifiedBy>EGUSD</cp:lastModifiedBy>
  <cp:revision>4</cp:revision>
  <dcterms:created xsi:type="dcterms:W3CDTF">2016-08-22T14:16:08Z</dcterms:created>
  <dcterms:modified xsi:type="dcterms:W3CDTF">2016-10-20T19:59:14Z</dcterms:modified>
</cp:coreProperties>
</file>