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412" r:id="rId2"/>
    <p:sldId id="414" r:id="rId3"/>
    <p:sldId id="413" r:id="rId4"/>
    <p:sldId id="415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CC00FF"/>
    <a:srgbClr val="0000FF"/>
    <a:srgbClr val="FF9933"/>
    <a:srgbClr val="2C72D8"/>
    <a:srgbClr val="FF6699"/>
    <a:srgbClr val="FF93B7"/>
    <a:srgbClr val="660066"/>
    <a:srgbClr val="CCFFCC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10" autoAdjust="0"/>
    <p:restoredTop sz="94660"/>
  </p:normalViewPr>
  <p:slideViewPr>
    <p:cSldViewPr>
      <p:cViewPr varScale="1">
        <p:scale>
          <a:sx n="74" d="100"/>
          <a:sy n="74" d="100"/>
        </p:scale>
        <p:origin x="-90" y="-3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81F29C4-4AA5-45AF-AA72-AEC46D2B0F43}" type="datetimeFigureOut">
              <a:rPr lang="en-US"/>
              <a:pPr>
                <a:defRPr/>
              </a:pPr>
              <a:t>6/2/2017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EC87BEA-90C5-4FFE-AF28-0698CE53F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80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33E4C6-EF25-4C44-84FB-6C1D749159C3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978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A888-3DFF-4C83-BD83-A3DD9E1D7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45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41720-C623-4337-8070-FC4A5BB1E0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3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11D11-A89C-4C99-8CF3-049C83383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87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4DA31-BBD1-4404-BBAC-993C4842E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98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F3B1-5D0E-4481-B989-57D57B418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111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8DCDE-DC33-4667-A4F0-2A865F342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28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F46D8-4B46-4114-A68D-7519D9785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09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B4594-0ED5-48A6-BC8A-BC92FA4FAC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927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86423-D8F5-48AE-A84F-6098C50D8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63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D6A2E-CE18-4FF9-BAC5-68F805F51C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51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10D72-2924-4FD1-A051-F56B84F6A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33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6C3DF8BD-D098-4D0F-A138-B0301A876F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54"/>
          <p:cNvSpPr txBox="1">
            <a:spLocks noChangeArrowheads="1"/>
          </p:cNvSpPr>
          <p:nvPr/>
        </p:nvSpPr>
        <p:spPr bwMode="auto">
          <a:xfrm>
            <a:off x="381000" y="5604301"/>
            <a:ext cx="891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en-US" sz="2400" b="1" dirty="0">
                <a:latin typeface="Calibri" panose="020F0502020204030204" pitchFamily="34" charset="0"/>
              </a:rPr>
              <a:t>CASS</a:t>
            </a:r>
            <a:r>
              <a:rPr lang="en-US" sz="2400" b="1" dirty="0" smtClean="0">
                <a:latin typeface="Calibri" panose="020F0502020204030204" pitchFamily="34" charset="0"/>
              </a:rPr>
              <a:t>: G-SRT.2 </a:t>
            </a:r>
            <a:r>
              <a:rPr lang="en-US" sz="2400" dirty="0" smtClean="0">
                <a:latin typeface="Calibri" panose="020F0502020204030204" pitchFamily="34" charset="0"/>
              </a:rPr>
              <a:t>Similarity. </a:t>
            </a:r>
            <a:r>
              <a:rPr lang="en-US" sz="2400" b="1" dirty="0" smtClean="0">
                <a:latin typeface="Calibri" panose="020F0502020204030204" pitchFamily="34" charset="0"/>
              </a:rPr>
              <a:t>MP.4 </a:t>
            </a:r>
            <a:r>
              <a:rPr lang="en-US" sz="2400" dirty="0" smtClean="0">
                <a:latin typeface="Calibri" panose="020F0502020204030204" pitchFamily="34" charset="0"/>
              </a:rPr>
              <a:t>Modeling</a:t>
            </a:r>
            <a:endParaRPr lang="en-US" sz="2400" dirty="0">
              <a:latin typeface="Calibri" panose="020F0502020204030204" pitchFamily="34" charset="0"/>
            </a:endParaRPr>
          </a:p>
        </p:txBody>
      </p:sp>
      <p:sp>
        <p:nvSpPr>
          <p:cNvPr id="2051" name="Text Box 13"/>
          <p:cNvSpPr txBox="1">
            <a:spLocks noChangeArrowheads="1"/>
          </p:cNvSpPr>
          <p:nvPr/>
        </p:nvSpPr>
        <p:spPr bwMode="auto">
          <a:xfrm>
            <a:off x="304800" y="457200"/>
            <a:ext cx="86106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0" b="1" dirty="0">
                <a:solidFill>
                  <a:srgbClr val="00B0F0"/>
                </a:solidFill>
                <a:latin typeface="Calibri" pitchFamily="34" charset="0"/>
              </a:rPr>
              <a:t>Mod </a:t>
            </a:r>
            <a:r>
              <a:rPr lang="en-US" altLang="en-US" sz="6000" b="1" dirty="0" smtClean="0">
                <a:solidFill>
                  <a:srgbClr val="00B0F0"/>
                </a:solidFill>
                <a:latin typeface="Calibri" pitchFamily="34" charset="0"/>
              </a:rPr>
              <a:t>16.2:</a:t>
            </a:r>
            <a:endParaRPr lang="en-US" altLang="en-US" sz="6000" b="1" dirty="0" smtClean="0">
              <a:solidFill>
                <a:srgbClr val="00B0F0"/>
              </a:solidFill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0" b="1" dirty="0">
                <a:solidFill>
                  <a:srgbClr val="00B0F0"/>
                </a:solidFill>
                <a:latin typeface="Calibri" pitchFamily="34" charset="0"/>
              </a:rPr>
              <a:t>Proving Figures are Similar Using Transformations</a:t>
            </a:r>
            <a:endParaRPr lang="en-US" altLang="en-US" sz="6000" b="1" dirty="0">
              <a:solidFill>
                <a:srgbClr val="00B0F0"/>
              </a:solidFill>
              <a:latin typeface="Calibri" pitchFamily="34" charset="0"/>
            </a:endParaRPr>
          </a:p>
        </p:txBody>
      </p:sp>
      <p:sp>
        <p:nvSpPr>
          <p:cNvPr id="2052" name="Rectangle 1"/>
          <p:cNvSpPr>
            <a:spLocks noChangeArrowheads="1"/>
          </p:cNvSpPr>
          <p:nvPr/>
        </p:nvSpPr>
        <p:spPr bwMode="auto">
          <a:xfrm>
            <a:off x="304800" y="3665538"/>
            <a:ext cx="8458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400" b="1" dirty="0">
                <a:latin typeface="Calibri" pitchFamily="34" charset="0"/>
              </a:rPr>
              <a:t>Essential Question: </a:t>
            </a:r>
            <a:r>
              <a:rPr lang="en-US" sz="2400" dirty="0"/>
              <a:t>How can similarity transformations be used to show two figures are similar?</a:t>
            </a:r>
            <a:endParaRPr lang="en-US" altLang="en-US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28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81000" y="304800"/>
            <a:ext cx="8458200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4000" b="1" dirty="0">
                <a:solidFill>
                  <a:srgbClr val="0070C0"/>
                </a:solidFill>
                <a:latin typeface="Calibri" pitchFamily="34" charset="0"/>
              </a:rPr>
              <a:t>Essential Question: </a:t>
            </a:r>
            <a:endParaRPr lang="en-US" altLang="en-US" sz="4000" b="1" dirty="0" smtClean="0">
              <a:solidFill>
                <a:srgbClr val="0070C0"/>
              </a:solidFill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sz="2800" i="1" dirty="0">
                <a:solidFill>
                  <a:srgbClr val="0070C0"/>
                </a:solidFill>
              </a:rPr>
              <a:t>How can similarity transformations be used to show two figures are similar?</a:t>
            </a:r>
            <a:endParaRPr lang="en-US" altLang="en-US" sz="2800" i="1" dirty="0">
              <a:solidFill>
                <a:srgbClr val="0070C0"/>
              </a:solidFill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dirty="0">
              <a:solidFill>
                <a:srgbClr val="0070C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99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1371600"/>
            <a:ext cx="8153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A </a:t>
            </a:r>
            <a:r>
              <a:rPr lang="en-US" sz="2400" b="1" dirty="0">
                <a:solidFill>
                  <a:srgbClr val="0099FF"/>
                </a:solidFill>
              </a:rPr>
              <a:t>similarity transformation </a:t>
            </a:r>
            <a:r>
              <a:rPr lang="en-US" sz="2400" dirty="0"/>
              <a:t>is a transformation in which an image has the same shape as its pre-image. </a:t>
            </a:r>
            <a:r>
              <a:rPr lang="en-US" sz="2400" dirty="0" smtClean="0"/>
              <a:t>Similarity transformations </a:t>
            </a:r>
            <a:r>
              <a:rPr lang="en-US" sz="2400" dirty="0"/>
              <a:t>include reflections, translations, rotations, and dilations. 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Two </a:t>
            </a:r>
            <a:r>
              <a:rPr lang="en-US" sz="2400" dirty="0"/>
              <a:t>plane figures are </a:t>
            </a:r>
            <a:r>
              <a:rPr lang="en-US" sz="2400" b="1" dirty="0">
                <a:solidFill>
                  <a:srgbClr val="0099FF"/>
                </a:solidFill>
              </a:rPr>
              <a:t>similar</a:t>
            </a:r>
            <a:r>
              <a:rPr lang="en-US" sz="2400" dirty="0"/>
              <a:t> if and only </a:t>
            </a:r>
            <a:r>
              <a:rPr lang="en-US" sz="2400" dirty="0" smtClean="0"/>
              <a:t>if one </a:t>
            </a:r>
            <a:r>
              <a:rPr lang="en-US" sz="2400" dirty="0"/>
              <a:t>figure can be mapped to the other through one or more similarity transformations. 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b="1" dirty="0"/>
              <a:t>Circle </a:t>
            </a:r>
            <a:r>
              <a:rPr lang="en-US" sz="2400" b="1" dirty="0" smtClean="0"/>
              <a:t>Similarity Theorem: </a:t>
            </a:r>
            <a:r>
              <a:rPr lang="en-US" sz="2400" b="1" dirty="0">
                <a:solidFill>
                  <a:srgbClr val="0099FF"/>
                </a:solidFill>
              </a:rPr>
              <a:t>All</a:t>
            </a:r>
            <a:r>
              <a:rPr lang="en-US" sz="2400" dirty="0">
                <a:solidFill>
                  <a:srgbClr val="0099FF"/>
                </a:solidFill>
              </a:rPr>
              <a:t> </a:t>
            </a:r>
            <a:r>
              <a:rPr lang="en-US" sz="2400" dirty="0"/>
              <a:t>circles are </a:t>
            </a:r>
            <a:r>
              <a:rPr lang="en-US" sz="2400" dirty="0" smtClean="0"/>
              <a:t>similar.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52400"/>
            <a:ext cx="8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99FF"/>
                </a:solidFill>
              </a:rPr>
              <a:t>Main points from Lesson 16.2</a:t>
            </a:r>
            <a:endParaRPr lang="en-US" sz="4000" b="1" dirty="0">
              <a:solidFill>
                <a:srgbClr val="00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558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81000" y="304800"/>
            <a:ext cx="84582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4000" b="1" dirty="0" smtClean="0">
                <a:solidFill>
                  <a:srgbClr val="0070C0"/>
                </a:solidFill>
                <a:latin typeface="Calibri" pitchFamily="34" charset="0"/>
              </a:rPr>
              <a:t>Revisiting the Essential </a:t>
            </a:r>
            <a:r>
              <a:rPr lang="en-US" altLang="en-US" sz="4000" b="1" dirty="0">
                <a:solidFill>
                  <a:srgbClr val="0070C0"/>
                </a:solidFill>
                <a:latin typeface="Calibri" pitchFamily="34" charset="0"/>
              </a:rPr>
              <a:t>Question: </a:t>
            </a:r>
            <a:endParaRPr lang="en-US" altLang="en-US" sz="4000" b="1" dirty="0" smtClean="0">
              <a:solidFill>
                <a:srgbClr val="0070C0"/>
              </a:solidFill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sz="2800" i="1" dirty="0">
                <a:solidFill>
                  <a:srgbClr val="0070C0"/>
                </a:solidFill>
              </a:rPr>
              <a:t>How can similarity transformations be used to show two figures are similar?</a:t>
            </a:r>
            <a:endParaRPr lang="en-US" altLang="en-US" sz="2800" i="1" dirty="0">
              <a:solidFill>
                <a:srgbClr val="0070C0"/>
              </a:solidFill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42900" y="2644169"/>
            <a:ext cx="72771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D60093"/>
                </a:solidFill>
              </a:rPr>
              <a:t>If a sequence of similarity transformations can be shown to map one figure to another, the figures are similar.</a:t>
            </a:r>
          </a:p>
        </p:txBody>
      </p:sp>
    </p:spTree>
    <p:extLst>
      <p:ext uri="{BB962C8B-B14F-4D97-AF65-F5344CB8AC3E}">
        <p14:creationId xmlns:p14="http://schemas.microsoft.com/office/powerpoint/2010/main" val="396599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4756</TotalTime>
  <Words>156</Words>
  <Application>Microsoft Office PowerPoint</Application>
  <PresentationFormat>On-screen Show (4:3)</PresentationFormat>
  <Paragraphs>16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Elk Grove Unified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EGUSD</dc:creator>
  <cp:lastModifiedBy>EGUSD</cp:lastModifiedBy>
  <cp:revision>267</cp:revision>
  <dcterms:created xsi:type="dcterms:W3CDTF">2007-01-19T17:21:11Z</dcterms:created>
  <dcterms:modified xsi:type="dcterms:W3CDTF">2017-06-02T17:31:38Z</dcterms:modified>
</cp:coreProperties>
</file>