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12" r:id="rId2"/>
    <p:sldId id="413" r:id="rId3"/>
    <p:sldId id="335" r:id="rId4"/>
    <p:sldId id="379" r:id="rId5"/>
    <p:sldId id="401" r:id="rId6"/>
    <p:sldId id="382" r:id="rId7"/>
    <p:sldId id="400" r:id="rId8"/>
    <p:sldId id="374" r:id="rId9"/>
    <p:sldId id="403" r:id="rId10"/>
    <p:sldId id="386" r:id="rId11"/>
    <p:sldId id="373" r:id="rId12"/>
    <p:sldId id="404" r:id="rId13"/>
    <p:sldId id="405" r:id="rId14"/>
    <p:sldId id="396" r:id="rId15"/>
    <p:sldId id="397" r:id="rId16"/>
    <p:sldId id="406" r:id="rId17"/>
    <p:sldId id="414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0070C0"/>
    <a:srgbClr val="D60093"/>
    <a:srgbClr val="0000FF"/>
    <a:srgbClr val="FF9933"/>
    <a:srgbClr val="2C72D8"/>
    <a:srgbClr val="FF6699"/>
    <a:srgbClr val="FF93B7"/>
    <a:srgbClr val="6600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10" autoAdjust="0"/>
    <p:restoredTop sz="94660"/>
  </p:normalViewPr>
  <p:slideViewPr>
    <p:cSldViewPr>
      <p:cViewPr varScale="1">
        <p:scale>
          <a:sx n="73" d="100"/>
          <a:sy n="73" d="100"/>
        </p:scale>
        <p:origin x="-84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24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903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3507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134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5698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990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49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129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045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538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7808E6-0147-4324-86F7-3498853A8312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61312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48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801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81000" y="5604301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</a:t>
            </a:r>
            <a:r>
              <a:rPr lang="en-US" sz="2400" b="1" dirty="0" smtClean="0">
                <a:latin typeface="Calibri" panose="020F0502020204030204" pitchFamily="34" charset="0"/>
              </a:rPr>
              <a:t>: G-SRT.2 </a:t>
            </a:r>
            <a:r>
              <a:rPr lang="en-US" sz="2400" dirty="0" smtClean="0">
                <a:latin typeface="Calibri" panose="020F0502020204030204" pitchFamily="34" charset="0"/>
              </a:rPr>
              <a:t>Similarity. </a:t>
            </a:r>
            <a:r>
              <a:rPr lang="en-US" sz="2400" b="1" dirty="0" smtClean="0">
                <a:latin typeface="Calibri" panose="020F0502020204030204" pitchFamily="34" charset="0"/>
              </a:rPr>
              <a:t>MP.4 </a:t>
            </a:r>
            <a:r>
              <a:rPr lang="en-US" sz="2400" dirty="0" smtClean="0">
                <a:latin typeface="Calibri" panose="020F0502020204030204" pitchFamily="34" charset="0"/>
              </a:rPr>
              <a:t>Modeling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600" b="1" dirty="0" smtClean="0">
                <a:solidFill>
                  <a:srgbClr val="0070C0"/>
                </a:solidFill>
                <a:latin typeface="Calibri" pitchFamily="34" charset="0"/>
              </a:rPr>
              <a:t>Mod 16.3:</a:t>
            </a:r>
            <a:endParaRPr lang="en-US" altLang="en-US" sz="96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 smtClean="0">
                <a:solidFill>
                  <a:srgbClr val="0070C0"/>
                </a:solidFill>
                <a:latin typeface="Calibri" pitchFamily="34" charset="0"/>
              </a:rPr>
              <a:t>Corresponding Parts of Similar Figures</a:t>
            </a:r>
            <a:endParaRPr lang="en-US" altLang="en-US" sz="6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4209871"/>
            <a:ext cx="8458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/>
              <a:t>If two figures are similar, what can you determine about measures of corresponding angles and lengths?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28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60222" y="3741003"/>
            <a:ext cx="83075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D60093"/>
                </a:solidFill>
              </a:rPr>
              <a:t>No. </a:t>
            </a:r>
            <a:endParaRPr lang="en-US" sz="2400" b="1" dirty="0" smtClean="0">
              <a:solidFill>
                <a:srgbClr val="D60093"/>
              </a:solidFill>
            </a:endParaRPr>
          </a:p>
          <a:p>
            <a:r>
              <a:rPr lang="en-US" sz="2400" b="1" dirty="0" smtClean="0">
                <a:solidFill>
                  <a:srgbClr val="D60093"/>
                </a:solidFill>
              </a:rPr>
              <a:t>No, the </a:t>
            </a:r>
            <a:r>
              <a:rPr lang="en-US" sz="2400" b="1" dirty="0">
                <a:solidFill>
                  <a:srgbClr val="D60093"/>
                </a:solidFill>
              </a:rPr>
              <a:t>proportion must compare corresponding sides.</a:t>
            </a: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762000"/>
            <a:ext cx="8763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000" b="1" dirty="0"/>
              <a:t>5. </a:t>
            </a:r>
            <a:r>
              <a:rPr lang="en-US" sz="2000" b="1" dirty="0" smtClean="0"/>
              <a:t>  </a:t>
            </a:r>
            <a:r>
              <a:rPr lang="en-US" sz="2000" dirty="0" smtClean="0"/>
              <a:t>Triangles </a:t>
            </a:r>
            <a:r>
              <a:rPr lang="en-US" sz="2000" dirty="0"/>
              <a:t>△PQR and △LMN are similar. If QR = 6 and MN = 9, what similarity transformation (in coordinate notation) maps △PQR to △LMN?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1" y="3505199"/>
            <a:ext cx="8763000" cy="661069"/>
          </a:xfrm>
          <a:prstGeom prst="rect">
            <a:avLst/>
          </a:prstGeom>
        </p:spPr>
      </p:pic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854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20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304" y="2543874"/>
            <a:ext cx="6380311" cy="327077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7744" y="852225"/>
            <a:ext cx="3832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Find the value of </a:t>
            </a:r>
            <a:r>
              <a:rPr lang="en-US" sz="2400" b="1" dirty="0" smtClean="0">
                <a:solidFill>
                  <a:srgbClr val="002060"/>
                </a:solidFill>
              </a:rPr>
              <a:t>x and y.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744" y="1531012"/>
            <a:ext cx="83868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Hint: 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Rotate polygon PQRS clockwise by </a:t>
            </a:r>
            <a:r>
              <a:rPr lang="en-US" sz="2400" b="1" dirty="0" smtClean="0">
                <a:solidFill>
                  <a:srgbClr val="00B050"/>
                </a:solidFill>
              </a:rPr>
              <a:t>45° </a:t>
            </a:r>
            <a:r>
              <a:rPr lang="en-US" sz="2400" b="1" dirty="0" smtClean="0">
                <a:solidFill>
                  <a:srgbClr val="00B050"/>
                </a:solidFill>
              </a:rPr>
              <a:t>to see similarity.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44374" y="5961255"/>
            <a:ext cx="1048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D60093"/>
                </a:solidFill>
              </a:rPr>
              <a:t>x = 17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45438" y="5996512"/>
            <a:ext cx="877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y </a:t>
            </a:r>
            <a:r>
              <a:rPr lang="en-US" sz="2400" b="1" dirty="0">
                <a:solidFill>
                  <a:srgbClr val="D60093"/>
                </a:solidFill>
              </a:rPr>
              <a:t>= 5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854, Example A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43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7744" y="852225"/>
            <a:ext cx="3832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Find the value of </a:t>
            </a:r>
            <a:r>
              <a:rPr lang="en-US" sz="2400" b="1" dirty="0" smtClean="0">
                <a:solidFill>
                  <a:srgbClr val="002060"/>
                </a:solidFill>
              </a:rPr>
              <a:t>x and y.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744" y="1344597"/>
            <a:ext cx="67505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Hint: 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Rotate figures and write similarity statement.</a:t>
            </a:r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26" y="2514600"/>
            <a:ext cx="6651773" cy="27881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54102" y="5943600"/>
            <a:ext cx="2688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JKLMN ~ VWXYZ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854, Example B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75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7744" y="852225"/>
            <a:ext cx="3832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Find the value of </a:t>
            </a:r>
            <a:r>
              <a:rPr lang="en-US" sz="2400" b="1" dirty="0" smtClean="0">
                <a:solidFill>
                  <a:srgbClr val="002060"/>
                </a:solidFill>
              </a:rPr>
              <a:t>x and y.</a:t>
            </a: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874" y="1335724"/>
            <a:ext cx="4010525" cy="16810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00600" y="1892113"/>
            <a:ext cx="2688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JKLMN ~ VWXYZ</a:t>
            </a:r>
            <a:endParaRPr lang="en-US" sz="2400" b="1" dirty="0">
              <a:solidFill>
                <a:srgbClr val="D60093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362" y="3200400"/>
            <a:ext cx="2824838" cy="32004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9003" y="3200400"/>
            <a:ext cx="1846597" cy="29955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7302" y="4876800"/>
            <a:ext cx="2228978" cy="1319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0848" y="3664167"/>
            <a:ext cx="1967152" cy="284609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490344" y="6427847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D60093"/>
                </a:solidFill>
              </a:rPr>
              <a:t>y  = 7</a:t>
            </a:r>
            <a:endParaRPr lang="en-US" b="1" dirty="0">
              <a:solidFill>
                <a:srgbClr val="D60093"/>
              </a:solidFill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854, Example B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25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REFLECT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138" indent="-338138"/>
            <a:r>
              <a:rPr lang="en-US" sz="2400" b="1" dirty="0"/>
              <a:t>7. </a:t>
            </a:r>
            <a:r>
              <a:rPr lang="en-US" sz="2400" b="1" dirty="0" smtClean="0"/>
              <a:t>Discussion: </a:t>
            </a:r>
            <a:r>
              <a:rPr lang="en-US" sz="2400" dirty="0" smtClean="0"/>
              <a:t>What </a:t>
            </a:r>
            <a:r>
              <a:rPr lang="en-US" sz="2400" dirty="0"/>
              <a:t>are some things you need to be careful about when solving problems involving finding the values of variables in similar figures?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2220237"/>
            <a:ext cx="75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D60093"/>
                </a:solidFill>
              </a:rPr>
              <a:t>Set up side lengths </a:t>
            </a:r>
            <a:r>
              <a:rPr lang="en-US" sz="2400" b="1" dirty="0">
                <a:solidFill>
                  <a:srgbClr val="D60093"/>
                </a:solidFill>
              </a:rPr>
              <a:t>proportion </a:t>
            </a:r>
            <a:r>
              <a:rPr lang="en-US" sz="2400" b="1" dirty="0" smtClean="0">
                <a:solidFill>
                  <a:srgbClr val="D60093"/>
                </a:solidFill>
              </a:rPr>
              <a:t>correctly.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D60093"/>
                </a:solidFill>
              </a:rPr>
              <a:t>Side </a:t>
            </a:r>
            <a:r>
              <a:rPr lang="en-US" sz="2400" b="1" dirty="0">
                <a:solidFill>
                  <a:srgbClr val="D60093"/>
                </a:solidFill>
              </a:rPr>
              <a:t>lengths are proportional rather than </a:t>
            </a:r>
            <a:r>
              <a:rPr lang="en-US" sz="2400" b="1" dirty="0" smtClean="0">
                <a:solidFill>
                  <a:srgbClr val="D60093"/>
                </a:solidFill>
              </a:rPr>
              <a:t>equal.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D60093"/>
                </a:solidFill>
              </a:rPr>
              <a:t>Errors </a:t>
            </a:r>
            <a:r>
              <a:rPr lang="en-US" sz="2400" b="1" dirty="0">
                <a:solidFill>
                  <a:srgbClr val="D60093"/>
                </a:solidFill>
              </a:rPr>
              <a:t>in the calculations.</a:t>
            </a:r>
          </a:p>
        </p:txBody>
      </p:sp>
    </p:spTree>
    <p:extLst>
      <p:ext uri="{BB962C8B-B14F-4D97-AF65-F5344CB8AC3E}">
        <p14:creationId xmlns:p14="http://schemas.microsoft.com/office/powerpoint/2010/main" val="54708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682" y="1219200"/>
            <a:ext cx="4577118" cy="250861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8382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Use the diagram, in which △ABE ∼ △ACD.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3601" y="3837861"/>
            <a:ext cx="33089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8. Find the value of x.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5400" y="3877979"/>
            <a:ext cx="3223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9. Find the value of y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682" y="4377730"/>
            <a:ext cx="2367318" cy="22046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0200" y="4339644"/>
            <a:ext cx="2362200" cy="239229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138650" y="129647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855</a:t>
            </a: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1478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4384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5534" y="108045"/>
            <a:ext cx="281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ELABORATE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060" y="914400"/>
            <a:ext cx="8039100" cy="1295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64550" y="1371600"/>
            <a:ext cx="78082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D60093"/>
                </a:solidFill>
              </a:rPr>
              <a:t>Similar figures have corresponding angles that are congruent and have corresponding sides that are proportional.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677100" y="129647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855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30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81000" y="304800"/>
            <a:ext cx="845820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4000" b="1" dirty="0">
                <a:solidFill>
                  <a:srgbClr val="0070C0"/>
                </a:solidFill>
                <a:latin typeface="Calibri" pitchFamily="34" charset="0"/>
              </a:rPr>
              <a:t>Essential Question: </a:t>
            </a:r>
            <a:endParaRPr lang="en-US" altLang="en-US" sz="40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sz="2800" i="1" dirty="0">
                <a:solidFill>
                  <a:srgbClr val="0070C0"/>
                </a:solidFill>
              </a:rPr>
              <a:t>If two figures are similar, what can you determine about measures of corresponding angles and lengths?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2736235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C00FF"/>
                </a:solidFill>
              </a:rPr>
              <a:t>EQ Answer: </a:t>
            </a:r>
            <a:r>
              <a:rPr lang="en-US" i="1" dirty="0">
                <a:solidFill>
                  <a:srgbClr val="CC00FF"/>
                </a:solidFill>
              </a:rPr>
              <a:t>Similar figures have corresponding angles that are congruent and have corresponding sides that are proportional.</a:t>
            </a:r>
            <a:endParaRPr lang="en-US" dirty="0">
              <a:solidFill>
                <a:srgbClr val="CC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58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81000" y="304800"/>
            <a:ext cx="845820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4000" b="1" dirty="0">
                <a:solidFill>
                  <a:srgbClr val="0070C0"/>
                </a:solidFill>
                <a:latin typeface="Calibri" pitchFamily="34" charset="0"/>
              </a:rPr>
              <a:t>Essential Question: </a:t>
            </a:r>
            <a:endParaRPr lang="en-US" altLang="en-US" sz="40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sz="2800" i="1" dirty="0">
                <a:solidFill>
                  <a:srgbClr val="0070C0"/>
                </a:solidFill>
              </a:rPr>
              <a:t>If two figures are similar, what can you determine about measures of corresponding angles and lengths?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94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7762" y="693696"/>
            <a:ext cx="3235238" cy="31165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3" y="960252"/>
            <a:ext cx="4380271" cy="2514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58" y="3768057"/>
            <a:ext cx="6157699" cy="12724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770" y="5127920"/>
            <a:ext cx="6371230" cy="18117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0000" y="3795425"/>
            <a:ext cx="581644" cy="2972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9174" y="4109509"/>
            <a:ext cx="428625" cy="8698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59998" y="4167956"/>
            <a:ext cx="428625" cy="8698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00822" y="4092710"/>
            <a:ext cx="428625" cy="86985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033" y="4092710"/>
            <a:ext cx="428625" cy="8698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632" y="5857002"/>
            <a:ext cx="5666425" cy="846550"/>
          </a:xfrm>
          <a:prstGeom prst="rect">
            <a:avLst/>
          </a:prstGeom>
        </p:spPr>
      </p:pic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851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419599"/>
            <a:ext cx="7239000" cy="20584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900854"/>
            <a:ext cx="3053808" cy="29417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2950" y="966106"/>
            <a:ext cx="2914650" cy="288490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0600" y="5333999"/>
            <a:ext cx="6477000" cy="970617"/>
          </a:xfrm>
          <a:prstGeom prst="rect">
            <a:avLst/>
          </a:prstGeo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851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62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255362"/>
            <a:ext cx="2885895" cy="2819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999" y="1095162"/>
            <a:ext cx="5282979" cy="14956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857" y="3284863"/>
            <a:ext cx="7161538" cy="162696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Rectangle 8"/>
          <p:cNvSpPr/>
          <p:nvPr/>
        </p:nvSpPr>
        <p:spPr>
          <a:xfrm>
            <a:off x="4876800" y="2971800"/>
            <a:ext cx="762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63978" y="3074762"/>
            <a:ext cx="813022" cy="354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8402" y="1926128"/>
            <a:ext cx="4865576" cy="70295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0" y="3777443"/>
            <a:ext cx="381000" cy="8763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06621" y="3771713"/>
            <a:ext cx="381000" cy="8763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22136" y="3771713"/>
            <a:ext cx="530998" cy="97096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18101" y="3724379"/>
            <a:ext cx="530998" cy="9709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47446" y="1602002"/>
            <a:ext cx="514954" cy="24674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73270" y="3486254"/>
            <a:ext cx="717929" cy="332375"/>
          </a:xfrm>
          <a:prstGeom prst="rect">
            <a:avLst/>
          </a:prstGeom>
        </p:spPr>
      </p:pic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852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64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EXPLAIN 1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513" y="3034318"/>
            <a:ext cx="8719574" cy="2590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6513" y="1221794"/>
            <a:ext cx="87195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Two figures that can be mapped to each other by similarity transformations (dilations and rigid motions) are similar. Similar figures have certain properties.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853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73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5"/>
          <p:cNvSpPr txBox="1">
            <a:spLocks noChangeArrowheads="1"/>
          </p:cNvSpPr>
          <p:nvPr/>
        </p:nvSpPr>
        <p:spPr bwMode="auto">
          <a:xfrm>
            <a:off x="381000" y="1185862"/>
            <a:ext cx="4575175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/>
              <a:t>similar polygons</a:t>
            </a:r>
            <a:r>
              <a:rPr lang="en-US" altLang="en-US" sz="2800" b="1" dirty="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Two </a:t>
            </a:r>
            <a:r>
              <a:rPr lang="en-US" altLang="en-US" sz="2800" dirty="0" smtClean="0"/>
              <a:t>polygons </a:t>
            </a:r>
            <a:r>
              <a:rPr lang="en-US" sz="2800" dirty="0" smtClean="0"/>
              <a:t>are </a:t>
            </a:r>
            <a:r>
              <a:rPr lang="en-US" sz="2800" dirty="0"/>
              <a:t>similar, the side lengths are proportional and the angle measures are equal. </a:t>
            </a:r>
            <a:endParaRPr lang="en-US" altLang="en-US" sz="2800" dirty="0"/>
          </a:p>
        </p:txBody>
      </p:sp>
      <p:sp>
        <p:nvSpPr>
          <p:cNvPr id="4099" name="Oval 7"/>
          <p:cNvSpPr>
            <a:spLocks noChangeArrowheads="1"/>
          </p:cNvSpPr>
          <p:nvPr/>
        </p:nvSpPr>
        <p:spPr bwMode="auto">
          <a:xfrm>
            <a:off x="7323138" y="2408238"/>
            <a:ext cx="550862" cy="55086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0" name="Oval 8"/>
          <p:cNvSpPr>
            <a:spLocks noChangeArrowheads="1"/>
          </p:cNvSpPr>
          <p:nvPr/>
        </p:nvSpPr>
        <p:spPr bwMode="auto">
          <a:xfrm>
            <a:off x="5837238" y="2408238"/>
            <a:ext cx="550862" cy="55086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1" name="Oval 9"/>
          <p:cNvSpPr>
            <a:spLocks noChangeArrowheads="1"/>
          </p:cNvSpPr>
          <p:nvPr/>
        </p:nvSpPr>
        <p:spPr bwMode="auto">
          <a:xfrm>
            <a:off x="7764463" y="812800"/>
            <a:ext cx="549275" cy="5508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2" name="Oval 10"/>
          <p:cNvSpPr>
            <a:spLocks noChangeArrowheads="1"/>
          </p:cNvSpPr>
          <p:nvPr/>
        </p:nvSpPr>
        <p:spPr bwMode="auto">
          <a:xfrm>
            <a:off x="6002338" y="373063"/>
            <a:ext cx="550862" cy="54927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3" name="Oval 11"/>
          <p:cNvSpPr>
            <a:spLocks noChangeArrowheads="1"/>
          </p:cNvSpPr>
          <p:nvPr/>
        </p:nvSpPr>
        <p:spPr bwMode="auto">
          <a:xfrm>
            <a:off x="7269163" y="2354263"/>
            <a:ext cx="660400" cy="660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4" name="Oval 12"/>
          <p:cNvSpPr>
            <a:spLocks noChangeArrowheads="1"/>
          </p:cNvSpPr>
          <p:nvPr/>
        </p:nvSpPr>
        <p:spPr bwMode="auto">
          <a:xfrm>
            <a:off x="5783263" y="2354263"/>
            <a:ext cx="660400" cy="660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5" name="Oval 13"/>
          <p:cNvSpPr>
            <a:spLocks noChangeArrowheads="1"/>
          </p:cNvSpPr>
          <p:nvPr/>
        </p:nvSpPr>
        <p:spPr bwMode="auto">
          <a:xfrm>
            <a:off x="5948363" y="317500"/>
            <a:ext cx="660400" cy="660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6" name="Oval 14"/>
          <p:cNvSpPr>
            <a:spLocks noChangeArrowheads="1"/>
          </p:cNvSpPr>
          <p:nvPr/>
        </p:nvSpPr>
        <p:spPr bwMode="auto">
          <a:xfrm>
            <a:off x="5892800" y="261938"/>
            <a:ext cx="769938" cy="7715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7" name="Oval 15"/>
          <p:cNvSpPr>
            <a:spLocks noChangeArrowheads="1"/>
          </p:cNvSpPr>
          <p:nvPr/>
        </p:nvSpPr>
        <p:spPr bwMode="auto">
          <a:xfrm>
            <a:off x="5727700" y="2298700"/>
            <a:ext cx="769938" cy="769938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8" name="Oval 16"/>
          <p:cNvSpPr>
            <a:spLocks noChangeArrowheads="1"/>
          </p:cNvSpPr>
          <p:nvPr/>
        </p:nvSpPr>
        <p:spPr bwMode="auto">
          <a:xfrm>
            <a:off x="5837238" y="207963"/>
            <a:ext cx="881062" cy="87947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9" name="Freeform 17"/>
          <p:cNvSpPr>
            <a:spLocks/>
          </p:cNvSpPr>
          <p:nvPr/>
        </p:nvSpPr>
        <p:spPr bwMode="auto">
          <a:xfrm>
            <a:off x="5562600" y="2133600"/>
            <a:ext cx="2420938" cy="990600"/>
          </a:xfrm>
          <a:custGeom>
            <a:avLst/>
            <a:gdLst>
              <a:gd name="T0" fmla="*/ 2147483647 w 2112"/>
              <a:gd name="T1" fmla="*/ 2147483647 h 864"/>
              <a:gd name="T2" fmla="*/ 2147483647 w 2112"/>
              <a:gd name="T3" fmla="*/ 2147483647 h 864"/>
              <a:gd name="T4" fmla="*/ 2147483647 w 2112"/>
              <a:gd name="T5" fmla="*/ 0 h 864"/>
              <a:gd name="T6" fmla="*/ 0 w 2112"/>
              <a:gd name="T7" fmla="*/ 2147483647 h 864"/>
              <a:gd name="T8" fmla="*/ 2147483647 w 2112"/>
              <a:gd name="T9" fmla="*/ 2147483647 h 864"/>
              <a:gd name="T10" fmla="*/ 2147483647 w 2112"/>
              <a:gd name="T11" fmla="*/ 2147483647 h 864"/>
              <a:gd name="T12" fmla="*/ 2147483647 w 2112"/>
              <a:gd name="T13" fmla="*/ 2147483647 h 864"/>
              <a:gd name="T14" fmla="*/ 2147483647 w 2112"/>
              <a:gd name="T15" fmla="*/ 2147483647 h 864"/>
              <a:gd name="T16" fmla="*/ 2147483647 w 2112"/>
              <a:gd name="T17" fmla="*/ 2147483647 h 864"/>
              <a:gd name="T18" fmla="*/ 2147483647 w 2112"/>
              <a:gd name="T19" fmla="*/ 2147483647 h 864"/>
              <a:gd name="T20" fmla="*/ 2147483647 w 2112"/>
              <a:gd name="T21" fmla="*/ 2147483647 h 864"/>
              <a:gd name="T22" fmla="*/ 2147483647 w 2112"/>
              <a:gd name="T23" fmla="*/ 2147483647 h 864"/>
              <a:gd name="T24" fmla="*/ 2147483647 w 2112"/>
              <a:gd name="T25" fmla="*/ 2147483647 h 86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112"/>
              <a:gd name="T40" fmla="*/ 0 h 864"/>
              <a:gd name="T41" fmla="*/ 2112 w 2112"/>
              <a:gd name="T42" fmla="*/ 864 h 86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112" h="864">
                <a:moveTo>
                  <a:pt x="1776" y="480"/>
                </a:moveTo>
                <a:lnTo>
                  <a:pt x="480" y="480"/>
                </a:lnTo>
                <a:lnTo>
                  <a:pt x="528" y="0"/>
                </a:lnTo>
                <a:lnTo>
                  <a:pt x="0" y="336"/>
                </a:lnTo>
                <a:lnTo>
                  <a:pt x="240" y="864"/>
                </a:lnTo>
                <a:lnTo>
                  <a:pt x="720" y="864"/>
                </a:lnTo>
                <a:lnTo>
                  <a:pt x="1152" y="672"/>
                </a:lnTo>
                <a:lnTo>
                  <a:pt x="1728" y="816"/>
                </a:lnTo>
                <a:lnTo>
                  <a:pt x="2064" y="720"/>
                </a:lnTo>
                <a:lnTo>
                  <a:pt x="2112" y="336"/>
                </a:lnTo>
                <a:lnTo>
                  <a:pt x="1920" y="48"/>
                </a:lnTo>
                <a:lnTo>
                  <a:pt x="1872" y="144"/>
                </a:lnTo>
                <a:lnTo>
                  <a:pt x="1776" y="4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Freeform 18"/>
          <p:cNvSpPr>
            <a:spLocks/>
          </p:cNvSpPr>
          <p:nvPr/>
        </p:nvSpPr>
        <p:spPr bwMode="auto">
          <a:xfrm>
            <a:off x="5783263" y="152400"/>
            <a:ext cx="2586037" cy="1320800"/>
          </a:xfrm>
          <a:custGeom>
            <a:avLst/>
            <a:gdLst>
              <a:gd name="T0" fmla="*/ 2147483647 w 2256"/>
              <a:gd name="T1" fmla="*/ 2147483647 h 1152"/>
              <a:gd name="T2" fmla="*/ 2147483647 w 2256"/>
              <a:gd name="T3" fmla="*/ 2147483647 h 1152"/>
              <a:gd name="T4" fmla="*/ 2147483647 w 2256"/>
              <a:gd name="T5" fmla="*/ 2147483647 h 1152"/>
              <a:gd name="T6" fmla="*/ 2147483647 w 2256"/>
              <a:gd name="T7" fmla="*/ 2147483647 h 1152"/>
              <a:gd name="T8" fmla="*/ 2147483647 w 2256"/>
              <a:gd name="T9" fmla="*/ 2147483647 h 1152"/>
              <a:gd name="T10" fmla="*/ 2147483647 w 2256"/>
              <a:gd name="T11" fmla="*/ 2147483647 h 1152"/>
              <a:gd name="T12" fmla="*/ 2147483647 w 2256"/>
              <a:gd name="T13" fmla="*/ 2147483647 h 1152"/>
              <a:gd name="T14" fmla="*/ 2147483647 w 2256"/>
              <a:gd name="T15" fmla="*/ 0 h 1152"/>
              <a:gd name="T16" fmla="*/ 2147483647 w 2256"/>
              <a:gd name="T17" fmla="*/ 0 h 1152"/>
              <a:gd name="T18" fmla="*/ 0 w 2256"/>
              <a:gd name="T19" fmla="*/ 2147483647 h 1152"/>
              <a:gd name="T20" fmla="*/ 2147483647 w 2256"/>
              <a:gd name="T21" fmla="*/ 2147483647 h 1152"/>
              <a:gd name="T22" fmla="*/ 2147483647 w 2256"/>
              <a:gd name="T23" fmla="*/ 2147483647 h 1152"/>
              <a:gd name="T24" fmla="*/ 2147483647 w 2256"/>
              <a:gd name="T25" fmla="*/ 2147483647 h 1152"/>
              <a:gd name="T26" fmla="*/ 2147483647 w 2256"/>
              <a:gd name="T27" fmla="*/ 2147483647 h 115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256"/>
              <a:gd name="T43" fmla="*/ 0 h 1152"/>
              <a:gd name="T44" fmla="*/ 2256 w 2256"/>
              <a:gd name="T45" fmla="*/ 1152 h 115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256" h="1152">
                <a:moveTo>
                  <a:pt x="1968" y="816"/>
                </a:moveTo>
                <a:lnTo>
                  <a:pt x="1872" y="1152"/>
                </a:lnTo>
                <a:lnTo>
                  <a:pt x="2256" y="960"/>
                </a:lnTo>
                <a:lnTo>
                  <a:pt x="2256" y="624"/>
                </a:lnTo>
                <a:lnTo>
                  <a:pt x="2016" y="480"/>
                </a:lnTo>
                <a:lnTo>
                  <a:pt x="1296" y="528"/>
                </a:lnTo>
                <a:lnTo>
                  <a:pt x="816" y="240"/>
                </a:lnTo>
                <a:lnTo>
                  <a:pt x="624" y="0"/>
                </a:lnTo>
                <a:lnTo>
                  <a:pt x="192" y="0"/>
                </a:lnTo>
                <a:lnTo>
                  <a:pt x="0" y="336"/>
                </a:lnTo>
                <a:lnTo>
                  <a:pt x="48" y="720"/>
                </a:lnTo>
                <a:lnTo>
                  <a:pt x="384" y="960"/>
                </a:lnTo>
                <a:lnTo>
                  <a:pt x="432" y="432"/>
                </a:lnTo>
                <a:lnTo>
                  <a:pt x="1968" y="8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Freeform 6"/>
          <p:cNvSpPr>
            <a:spLocks/>
          </p:cNvSpPr>
          <p:nvPr/>
        </p:nvSpPr>
        <p:spPr bwMode="auto">
          <a:xfrm>
            <a:off x="6113463" y="647700"/>
            <a:ext cx="1925637" cy="2036763"/>
          </a:xfrm>
          <a:custGeom>
            <a:avLst/>
            <a:gdLst>
              <a:gd name="T0" fmla="*/ 0 w 1680"/>
              <a:gd name="T1" fmla="*/ 2147483647 h 1776"/>
              <a:gd name="T2" fmla="*/ 2147483647 w 1680"/>
              <a:gd name="T3" fmla="*/ 2147483647 h 1776"/>
              <a:gd name="T4" fmla="*/ 2147483647 w 1680"/>
              <a:gd name="T5" fmla="*/ 2147483647 h 1776"/>
              <a:gd name="T6" fmla="*/ 2147483647 w 1680"/>
              <a:gd name="T7" fmla="*/ 0 h 1776"/>
              <a:gd name="T8" fmla="*/ 0 w 1680"/>
              <a:gd name="T9" fmla="*/ 2147483647 h 17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0"/>
              <a:gd name="T16" fmla="*/ 0 h 1776"/>
              <a:gd name="T17" fmla="*/ 1680 w 1680"/>
              <a:gd name="T18" fmla="*/ 1776 h 17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0" h="1776">
                <a:moveTo>
                  <a:pt x="0" y="1776"/>
                </a:moveTo>
                <a:lnTo>
                  <a:pt x="1296" y="1776"/>
                </a:lnTo>
                <a:lnTo>
                  <a:pt x="1680" y="384"/>
                </a:lnTo>
                <a:lnTo>
                  <a:pt x="144" y="0"/>
                </a:lnTo>
                <a:lnTo>
                  <a:pt x="0" y="1776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2" name="Oval 21"/>
          <p:cNvSpPr>
            <a:spLocks noChangeArrowheads="1"/>
          </p:cNvSpPr>
          <p:nvPr/>
        </p:nvSpPr>
        <p:spPr bwMode="auto">
          <a:xfrm>
            <a:off x="7924800" y="4610100"/>
            <a:ext cx="3810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13" name="Oval 22"/>
          <p:cNvSpPr>
            <a:spLocks noChangeArrowheads="1"/>
          </p:cNvSpPr>
          <p:nvPr/>
        </p:nvSpPr>
        <p:spPr bwMode="auto">
          <a:xfrm>
            <a:off x="6896100" y="4610100"/>
            <a:ext cx="3810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14" name="Oval 23"/>
          <p:cNvSpPr>
            <a:spLocks noChangeArrowheads="1"/>
          </p:cNvSpPr>
          <p:nvPr/>
        </p:nvSpPr>
        <p:spPr bwMode="auto">
          <a:xfrm>
            <a:off x="8229600" y="3505200"/>
            <a:ext cx="3810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15" name="Oval 24"/>
          <p:cNvSpPr>
            <a:spLocks noChangeArrowheads="1"/>
          </p:cNvSpPr>
          <p:nvPr/>
        </p:nvSpPr>
        <p:spPr bwMode="auto">
          <a:xfrm>
            <a:off x="7010400" y="3200400"/>
            <a:ext cx="3810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16" name="Oval 25"/>
          <p:cNvSpPr>
            <a:spLocks noChangeArrowheads="1"/>
          </p:cNvSpPr>
          <p:nvPr/>
        </p:nvSpPr>
        <p:spPr bwMode="auto">
          <a:xfrm>
            <a:off x="7886700" y="4572000"/>
            <a:ext cx="4572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17" name="Oval 26"/>
          <p:cNvSpPr>
            <a:spLocks noChangeArrowheads="1"/>
          </p:cNvSpPr>
          <p:nvPr/>
        </p:nvSpPr>
        <p:spPr bwMode="auto">
          <a:xfrm>
            <a:off x="6858000" y="4572000"/>
            <a:ext cx="4572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18" name="Oval 27"/>
          <p:cNvSpPr>
            <a:spLocks noChangeArrowheads="1"/>
          </p:cNvSpPr>
          <p:nvPr/>
        </p:nvSpPr>
        <p:spPr bwMode="auto">
          <a:xfrm>
            <a:off x="6972300" y="3162300"/>
            <a:ext cx="4572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19" name="Oval 28"/>
          <p:cNvSpPr>
            <a:spLocks noChangeArrowheads="1"/>
          </p:cNvSpPr>
          <p:nvPr/>
        </p:nvSpPr>
        <p:spPr bwMode="auto">
          <a:xfrm>
            <a:off x="6934200" y="3124200"/>
            <a:ext cx="533400" cy="533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20" name="Oval 29"/>
          <p:cNvSpPr>
            <a:spLocks noChangeArrowheads="1"/>
          </p:cNvSpPr>
          <p:nvPr/>
        </p:nvSpPr>
        <p:spPr bwMode="auto">
          <a:xfrm>
            <a:off x="6819900" y="4533900"/>
            <a:ext cx="533400" cy="533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21" name="Oval 30"/>
          <p:cNvSpPr>
            <a:spLocks noChangeArrowheads="1"/>
          </p:cNvSpPr>
          <p:nvPr/>
        </p:nvSpPr>
        <p:spPr bwMode="auto">
          <a:xfrm>
            <a:off x="6896100" y="3086100"/>
            <a:ext cx="6096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22" name="Freeform 31"/>
          <p:cNvSpPr>
            <a:spLocks/>
          </p:cNvSpPr>
          <p:nvPr/>
        </p:nvSpPr>
        <p:spPr bwMode="auto">
          <a:xfrm>
            <a:off x="6705600" y="4419600"/>
            <a:ext cx="1676400" cy="685800"/>
          </a:xfrm>
          <a:custGeom>
            <a:avLst/>
            <a:gdLst>
              <a:gd name="T0" fmla="*/ 2147483647 w 2112"/>
              <a:gd name="T1" fmla="*/ 2147483647 h 864"/>
              <a:gd name="T2" fmla="*/ 2147483647 w 2112"/>
              <a:gd name="T3" fmla="*/ 2147483647 h 864"/>
              <a:gd name="T4" fmla="*/ 2147483647 w 2112"/>
              <a:gd name="T5" fmla="*/ 0 h 864"/>
              <a:gd name="T6" fmla="*/ 0 w 2112"/>
              <a:gd name="T7" fmla="*/ 2147483647 h 864"/>
              <a:gd name="T8" fmla="*/ 2147483647 w 2112"/>
              <a:gd name="T9" fmla="*/ 2147483647 h 864"/>
              <a:gd name="T10" fmla="*/ 2147483647 w 2112"/>
              <a:gd name="T11" fmla="*/ 2147483647 h 864"/>
              <a:gd name="T12" fmla="*/ 2147483647 w 2112"/>
              <a:gd name="T13" fmla="*/ 2147483647 h 864"/>
              <a:gd name="T14" fmla="*/ 2147483647 w 2112"/>
              <a:gd name="T15" fmla="*/ 2147483647 h 864"/>
              <a:gd name="T16" fmla="*/ 2147483647 w 2112"/>
              <a:gd name="T17" fmla="*/ 2147483647 h 864"/>
              <a:gd name="T18" fmla="*/ 2147483647 w 2112"/>
              <a:gd name="T19" fmla="*/ 2147483647 h 864"/>
              <a:gd name="T20" fmla="*/ 2147483647 w 2112"/>
              <a:gd name="T21" fmla="*/ 2147483647 h 864"/>
              <a:gd name="T22" fmla="*/ 2147483647 w 2112"/>
              <a:gd name="T23" fmla="*/ 2147483647 h 864"/>
              <a:gd name="T24" fmla="*/ 2147483647 w 2112"/>
              <a:gd name="T25" fmla="*/ 2147483647 h 86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112"/>
              <a:gd name="T40" fmla="*/ 0 h 864"/>
              <a:gd name="T41" fmla="*/ 2112 w 2112"/>
              <a:gd name="T42" fmla="*/ 864 h 86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112" h="864">
                <a:moveTo>
                  <a:pt x="1776" y="480"/>
                </a:moveTo>
                <a:lnTo>
                  <a:pt x="480" y="480"/>
                </a:lnTo>
                <a:lnTo>
                  <a:pt x="528" y="0"/>
                </a:lnTo>
                <a:lnTo>
                  <a:pt x="0" y="336"/>
                </a:lnTo>
                <a:lnTo>
                  <a:pt x="240" y="864"/>
                </a:lnTo>
                <a:lnTo>
                  <a:pt x="720" y="864"/>
                </a:lnTo>
                <a:lnTo>
                  <a:pt x="1152" y="672"/>
                </a:lnTo>
                <a:lnTo>
                  <a:pt x="1728" y="816"/>
                </a:lnTo>
                <a:lnTo>
                  <a:pt x="2064" y="720"/>
                </a:lnTo>
                <a:lnTo>
                  <a:pt x="2112" y="336"/>
                </a:lnTo>
                <a:lnTo>
                  <a:pt x="1920" y="48"/>
                </a:lnTo>
                <a:lnTo>
                  <a:pt x="1872" y="144"/>
                </a:lnTo>
                <a:lnTo>
                  <a:pt x="1776" y="4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3" name="Freeform 32"/>
          <p:cNvSpPr>
            <a:spLocks/>
          </p:cNvSpPr>
          <p:nvPr/>
        </p:nvSpPr>
        <p:spPr bwMode="auto">
          <a:xfrm>
            <a:off x="6881813" y="3048000"/>
            <a:ext cx="1790700" cy="914400"/>
          </a:xfrm>
          <a:custGeom>
            <a:avLst/>
            <a:gdLst>
              <a:gd name="T0" fmla="*/ 2147483647 w 2256"/>
              <a:gd name="T1" fmla="*/ 2147483647 h 1152"/>
              <a:gd name="T2" fmla="*/ 2147483647 w 2256"/>
              <a:gd name="T3" fmla="*/ 2147483647 h 1152"/>
              <a:gd name="T4" fmla="*/ 2147483647 w 2256"/>
              <a:gd name="T5" fmla="*/ 2147483647 h 1152"/>
              <a:gd name="T6" fmla="*/ 2147483647 w 2256"/>
              <a:gd name="T7" fmla="*/ 2147483647 h 1152"/>
              <a:gd name="T8" fmla="*/ 2147483647 w 2256"/>
              <a:gd name="T9" fmla="*/ 2147483647 h 1152"/>
              <a:gd name="T10" fmla="*/ 2147483647 w 2256"/>
              <a:gd name="T11" fmla="*/ 2147483647 h 1152"/>
              <a:gd name="T12" fmla="*/ 2147483647 w 2256"/>
              <a:gd name="T13" fmla="*/ 2147483647 h 1152"/>
              <a:gd name="T14" fmla="*/ 2147483647 w 2256"/>
              <a:gd name="T15" fmla="*/ 0 h 1152"/>
              <a:gd name="T16" fmla="*/ 2147483647 w 2256"/>
              <a:gd name="T17" fmla="*/ 0 h 1152"/>
              <a:gd name="T18" fmla="*/ 0 w 2256"/>
              <a:gd name="T19" fmla="*/ 2147483647 h 1152"/>
              <a:gd name="T20" fmla="*/ 2147483647 w 2256"/>
              <a:gd name="T21" fmla="*/ 2147483647 h 1152"/>
              <a:gd name="T22" fmla="*/ 2147483647 w 2256"/>
              <a:gd name="T23" fmla="*/ 2147483647 h 1152"/>
              <a:gd name="T24" fmla="*/ 2147483647 w 2256"/>
              <a:gd name="T25" fmla="*/ 2147483647 h 1152"/>
              <a:gd name="T26" fmla="*/ 2147483647 w 2256"/>
              <a:gd name="T27" fmla="*/ 2147483647 h 115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256"/>
              <a:gd name="T43" fmla="*/ 0 h 1152"/>
              <a:gd name="T44" fmla="*/ 2256 w 2256"/>
              <a:gd name="T45" fmla="*/ 1152 h 115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256" h="1152">
                <a:moveTo>
                  <a:pt x="1968" y="816"/>
                </a:moveTo>
                <a:lnTo>
                  <a:pt x="1872" y="1152"/>
                </a:lnTo>
                <a:lnTo>
                  <a:pt x="2256" y="960"/>
                </a:lnTo>
                <a:lnTo>
                  <a:pt x="2256" y="624"/>
                </a:lnTo>
                <a:lnTo>
                  <a:pt x="2016" y="480"/>
                </a:lnTo>
                <a:lnTo>
                  <a:pt x="1296" y="528"/>
                </a:lnTo>
                <a:lnTo>
                  <a:pt x="816" y="240"/>
                </a:lnTo>
                <a:lnTo>
                  <a:pt x="624" y="0"/>
                </a:lnTo>
                <a:lnTo>
                  <a:pt x="192" y="0"/>
                </a:lnTo>
                <a:lnTo>
                  <a:pt x="0" y="336"/>
                </a:lnTo>
                <a:lnTo>
                  <a:pt x="48" y="720"/>
                </a:lnTo>
                <a:lnTo>
                  <a:pt x="384" y="960"/>
                </a:lnTo>
                <a:lnTo>
                  <a:pt x="432" y="432"/>
                </a:lnTo>
                <a:lnTo>
                  <a:pt x="1968" y="8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4" name="Freeform 33"/>
          <p:cNvSpPr>
            <a:spLocks/>
          </p:cNvSpPr>
          <p:nvPr/>
        </p:nvSpPr>
        <p:spPr bwMode="auto">
          <a:xfrm>
            <a:off x="7086600" y="3390900"/>
            <a:ext cx="1333500" cy="1409700"/>
          </a:xfrm>
          <a:custGeom>
            <a:avLst/>
            <a:gdLst>
              <a:gd name="T0" fmla="*/ 0 w 1680"/>
              <a:gd name="T1" fmla="*/ 2147483647 h 1776"/>
              <a:gd name="T2" fmla="*/ 2147483647 w 1680"/>
              <a:gd name="T3" fmla="*/ 2147483647 h 1776"/>
              <a:gd name="T4" fmla="*/ 2147483647 w 1680"/>
              <a:gd name="T5" fmla="*/ 2147483647 h 1776"/>
              <a:gd name="T6" fmla="*/ 2147483647 w 1680"/>
              <a:gd name="T7" fmla="*/ 0 h 1776"/>
              <a:gd name="T8" fmla="*/ 0 w 1680"/>
              <a:gd name="T9" fmla="*/ 2147483647 h 17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0"/>
              <a:gd name="T16" fmla="*/ 0 h 1776"/>
              <a:gd name="T17" fmla="*/ 1680 w 1680"/>
              <a:gd name="T18" fmla="*/ 1776 h 17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0" h="1776">
                <a:moveTo>
                  <a:pt x="0" y="1776"/>
                </a:moveTo>
                <a:lnTo>
                  <a:pt x="1296" y="1776"/>
                </a:lnTo>
                <a:lnTo>
                  <a:pt x="1680" y="384"/>
                </a:lnTo>
                <a:lnTo>
                  <a:pt x="144" y="0"/>
                </a:lnTo>
                <a:lnTo>
                  <a:pt x="0" y="1776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5" name="Text Box 37"/>
          <p:cNvSpPr txBox="1">
            <a:spLocks noChangeArrowheads="1"/>
          </p:cNvSpPr>
          <p:nvPr/>
        </p:nvSpPr>
        <p:spPr bwMode="auto">
          <a:xfrm>
            <a:off x="5791200" y="2590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A</a:t>
            </a:r>
          </a:p>
        </p:txBody>
      </p:sp>
      <p:sp>
        <p:nvSpPr>
          <p:cNvPr id="4126" name="Text Box 38"/>
          <p:cNvSpPr txBox="1">
            <a:spLocks noChangeArrowheads="1"/>
          </p:cNvSpPr>
          <p:nvPr/>
        </p:nvSpPr>
        <p:spPr bwMode="auto">
          <a:xfrm>
            <a:off x="5943600" y="304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B</a:t>
            </a:r>
          </a:p>
        </p:txBody>
      </p:sp>
      <p:sp>
        <p:nvSpPr>
          <p:cNvPr id="4127" name="Text Box 39"/>
          <p:cNvSpPr txBox="1">
            <a:spLocks noChangeArrowheads="1"/>
          </p:cNvSpPr>
          <p:nvPr/>
        </p:nvSpPr>
        <p:spPr bwMode="auto">
          <a:xfrm>
            <a:off x="8001000" y="838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C</a:t>
            </a:r>
          </a:p>
        </p:txBody>
      </p:sp>
      <p:sp>
        <p:nvSpPr>
          <p:cNvPr id="4128" name="Text Box 40"/>
          <p:cNvSpPr txBox="1">
            <a:spLocks noChangeArrowheads="1"/>
          </p:cNvSpPr>
          <p:nvPr/>
        </p:nvSpPr>
        <p:spPr bwMode="auto">
          <a:xfrm>
            <a:off x="7467600" y="2590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D</a:t>
            </a:r>
          </a:p>
        </p:txBody>
      </p:sp>
      <p:sp>
        <p:nvSpPr>
          <p:cNvPr id="4129" name="Text Box 41"/>
          <p:cNvSpPr txBox="1">
            <a:spLocks noChangeArrowheads="1"/>
          </p:cNvSpPr>
          <p:nvPr/>
        </p:nvSpPr>
        <p:spPr bwMode="auto">
          <a:xfrm>
            <a:off x="6781800" y="47244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E</a:t>
            </a:r>
          </a:p>
        </p:txBody>
      </p:sp>
      <p:sp>
        <p:nvSpPr>
          <p:cNvPr id="4130" name="Text Box 42"/>
          <p:cNvSpPr txBox="1">
            <a:spLocks noChangeArrowheads="1"/>
          </p:cNvSpPr>
          <p:nvPr/>
        </p:nvSpPr>
        <p:spPr bwMode="auto">
          <a:xfrm>
            <a:off x="6858000" y="3124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F</a:t>
            </a:r>
          </a:p>
        </p:txBody>
      </p:sp>
      <p:sp>
        <p:nvSpPr>
          <p:cNvPr id="4131" name="Text Box 43"/>
          <p:cNvSpPr txBox="1">
            <a:spLocks noChangeArrowheads="1"/>
          </p:cNvSpPr>
          <p:nvPr/>
        </p:nvSpPr>
        <p:spPr bwMode="auto">
          <a:xfrm>
            <a:off x="8305800" y="3352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G</a:t>
            </a:r>
          </a:p>
        </p:txBody>
      </p:sp>
      <p:sp>
        <p:nvSpPr>
          <p:cNvPr id="4132" name="Text Box 44"/>
          <p:cNvSpPr txBox="1">
            <a:spLocks noChangeArrowheads="1"/>
          </p:cNvSpPr>
          <p:nvPr/>
        </p:nvSpPr>
        <p:spPr bwMode="auto">
          <a:xfrm>
            <a:off x="8001000" y="472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H</a:t>
            </a:r>
          </a:p>
        </p:txBody>
      </p:sp>
      <p:graphicFrame>
        <p:nvGraphicFramePr>
          <p:cNvPr id="116782" name="Object 46"/>
          <p:cNvGraphicFramePr>
            <a:graphicFrameLocks noChangeAspect="1"/>
          </p:cNvGraphicFramePr>
          <p:nvPr/>
        </p:nvGraphicFramePr>
        <p:xfrm>
          <a:off x="838200" y="5791200"/>
          <a:ext cx="3200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0" name="Equation" r:id="rId4" imgW="1066337" imgH="177723" progId="Equation.DSMT4">
                  <p:embed/>
                </p:oleObj>
              </mc:Choice>
              <mc:Fallback>
                <p:oleObj name="Equation" r:id="rId4" imgW="1066337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791200"/>
                        <a:ext cx="3200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83" name="Object 47"/>
          <p:cNvGraphicFramePr>
            <a:graphicFrameLocks noChangeAspect="1"/>
          </p:cNvGraphicFramePr>
          <p:nvPr/>
        </p:nvGraphicFramePr>
        <p:xfrm>
          <a:off x="5018088" y="5715000"/>
          <a:ext cx="35496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1" name="Equation" r:id="rId6" imgW="1473200" imgH="393700" progId="Equation.DSMT4">
                  <p:embed/>
                </p:oleObj>
              </mc:Choice>
              <mc:Fallback>
                <p:oleObj name="Equation" r:id="rId6" imgW="1473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5715000"/>
                        <a:ext cx="354965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5" name="Text Box 4"/>
          <p:cNvSpPr txBox="1">
            <a:spLocks noChangeArrowheads="1"/>
          </p:cNvSpPr>
          <p:nvPr/>
        </p:nvSpPr>
        <p:spPr bwMode="auto">
          <a:xfrm>
            <a:off x="76200" y="127000"/>
            <a:ext cx="5867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00B0F0"/>
                </a:solidFill>
              </a:rPr>
              <a:t>Vocabulary</a:t>
            </a:r>
          </a:p>
        </p:txBody>
      </p:sp>
      <p:sp>
        <p:nvSpPr>
          <p:cNvPr id="40" name="Text Box 35"/>
          <p:cNvSpPr txBox="1">
            <a:spLocks noChangeArrowheads="1"/>
          </p:cNvSpPr>
          <p:nvPr/>
        </p:nvSpPr>
        <p:spPr bwMode="auto">
          <a:xfrm>
            <a:off x="404813" y="4691063"/>
            <a:ext cx="541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The symbol for similar is ~</a:t>
            </a: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68171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6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93" y="762000"/>
            <a:ext cx="9015785" cy="3581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1093" y="3352800"/>
            <a:ext cx="579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JN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1715175" y="3847447"/>
            <a:ext cx="71639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VW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16780" y="3524364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D60093"/>
                </a:solidFill>
              </a:rPr>
              <a:t>L</a:t>
            </a:r>
          </a:p>
        </p:txBody>
      </p:sp>
      <p:sp>
        <p:nvSpPr>
          <p:cNvPr id="21" name="TextBox 20"/>
          <p:cNvSpPr txBox="1"/>
          <p:nvPr/>
        </p:nvSpPr>
        <p:spPr>
          <a:xfrm flipH="1">
            <a:off x="5829768" y="3523312"/>
            <a:ext cx="431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U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853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15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18536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82099" y="86380"/>
            <a:ext cx="2451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REFLECT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2590800"/>
            <a:ext cx="73438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D60093"/>
                </a:solidFill>
              </a:rPr>
              <a:t>You must know measurements of one pair of corresponding sides to find the scale factor.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099" y="914400"/>
            <a:ext cx="84488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4675" indent="-457200"/>
            <a:r>
              <a:rPr lang="en-US" sz="2400" b="1" dirty="0"/>
              <a:t>4. </a:t>
            </a:r>
            <a:r>
              <a:rPr lang="en-US" sz="2400" b="1" dirty="0" smtClean="0"/>
              <a:t>If </a:t>
            </a:r>
            <a:r>
              <a:rPr lang="en-US" sz="2400" b="1" dirty="0"/>
              <a:t>you know two figures are similar, what angle or side measurements must you know to find the dilation used in the transformations mapping one figure to another?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19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854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70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4718</TotalTime>
  <Words>491</Words>
  <Application>Microsoft Office PowerPoint</Application>
  <PresentationFormat>On-screen Show (4:3)</PresentationFormat>
  <Paragraphs>91</Paragraphs>
  <Slides>17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265</cp:revision>
  <dcterms:created xsi:type="dcterms:W3CDTF">2007-01-19T17:21:11Z</dcterms:created>
  <dcterms:modified xsi:type="dcterms:W3CDTF">2017-06-03T21:17:06Z</dcterms:modified>
</cp:coreProperties>
</file>