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CC00FF"/>
    <a:srgbClr val="0000FF"/>
    <a:srgbClr val="800000"/>
    <a:srgbClr val="CC3399"/>
    <a:srgbClr val="FF9933"/>
    <a:srgbClr val="2C72D8"/>
    <a:srgbClr val="FF6699"/>
    <a:srgbClr val="FF93B7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10" autoAdjust="0"/>
    <p:restoredTop sz="94660"/>
  </p:normalViewPr>
  <p:slideViewPr>
    <p:cSldViewPr>
      <p:cViewPr>
        <p:scale>
          <a:sx n="80" d="100"/>
          <a:sy n="80" d="100"/>
        </p:scale>
        <p:origin x="-26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1F29C4-4AA5-45AF-AA72-AEC46D2B0F43}" type="datetimeFigureOut">
              <a:rPr lang="en-US"/>
              <a:pPr>
                <a:defRPr/>
              </a:pPr>
              <a:t>6/3/2017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C87BEA-90C5-4FFE-AF28-0698CE53FC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80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4D9B1C4-20BF-4245-9A55-5BA7F602A329}" type="slidenum">
              <a:rPr lang="en-US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7842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977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2153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587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9733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8957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25EFCA0-74EA-4AD4-BF05-AD415323756A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20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114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033E4C6-EF25-4C44-84FB-6C1D749159C3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978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3558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93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471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FF8EBE7-5259-4C53-B64C-E2C6DAB977CE}" type="slidenum">
              <a:rPr lang="en-US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7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8063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4853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8EECA3-3FDC-4A72-82B5-BE49BB37336A}" type="slidenum">
              <a:rPr lang="en-US" altLang="en-US" smtClean="0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321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0A888-3DFF-4C83-BD83-A3DD9E1D7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5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41720-C623-4337-8070-FC4A5BB1E0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33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11D11-A89C-4C99-8CF3-049C83383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8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54DA31-BBD1-4404-BBAC-993C4842E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98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F3B1-5D0E-4481-B989-57D57B418F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111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8DCDE-DC33-4667-A4F0-2A865F342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528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F46D8-4B46-4114-A68D-7519D9785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09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B4594-0ED5-48A6-BC8A-BC92FA4FAC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92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86423-D8F5-48AE-A84F-6098C50D8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163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D6A2E-CE18-4FF9-BAC5-68F805F51C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351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0D72-2924-4FD1-A051-F56B84F6AA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3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C3DF8BD-D098-4D0F-A138-B0301A876F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96644" y="76200"/>
            <a:ext cx="1960756" cy="533400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200005" y="81290"/>
            <a:ext cx="20097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/>
              <a:t>Warm Up</a:t>
            </a:r>
          </a:p>
        </p:txBody>
      </p: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2654300" y="2209800"/>
            <a:ext cx="3810603" cy="2924956"/>
            <a:chOff x="8010" y="11880"/>
            <a:chExt cx="3150" cy="2520"/>
          </a:xfrm>
        </p:grpSpPr>
        <p:sp>
          <p:nvSpPr>
            <p:cNvPr id="31" name="AutoShape 935"/>
            <p:cNvSpPr>
              <a:spLocks noChangeArrowheads="1"/>
            </p:cNvSpPr>
            <p:nvPr/>
          </p:nvSpPr>
          <p:spPr bwMode="auto">
            <a:xfrm>
              <a:off x="8280" y="12240"/>
              <a:ext cx="2340" cy="1800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32" name="Line 936"/>
            <p:cNvCxnSpPr/>
            <p:nvPr/>
          </p:nvCxnSpPr>
          <p:spPr bwMode="auto">
            <a:xfrm>
              <a:off x="8640" y="13500"/>
              <a:ext cx="16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Text Box 937"/>
            <p:cNvSpPr txBox="1">
              <a:spLocks noChangeArrowheads="1"/>
            </p:cNvSpPr>
            <p:nvPr/>
          </p:nvSpPr>
          <p:spPr bwMode="auto">
            <a:xfrm>
              <a:off x="9180" y="1188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4" name="Text Box 938"/>
            <p:cNvSpPr txBox="1">
              <a:spLocks noChangeArrowheads="1"/>
            </p:cNvSpPr>
            <p:nvPr/>
          </p:nvSpPr>
          <p:spPr bwMode="auto">
            <a:xfrm>
              <a:off x="8333" y="13214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35" name="Text Box 939"/>
            <p:cNvSpPr txBox="1">
              <a:spLocks noChangeArrowheads="1"/>
            </p:cNvSpPr>
            <p:nvPr/>
          </p:nvSpPr>
          <p:spPr bwMode="auto">
            <a:xfrm>
              <a:off x="10273" y="13214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</a:t>
              </a:r>
            </a:p>
          </p:txBody>
        </p:sp>
        <p:sp>
          <p:nvSpPr>
            <p:cNvPr id="36" name="Text Box 940"/>
            <p:cNvSpPr txBox="1">
              <a:spLocks noChangeArrowheads="1"/>
            </p:cNvSpPr>
            <p:nvPr/>
          </p:nvSpPr>
          <p:spPr bwMode="auto">
            <a:xfrm>
              <a:off x="10620" y="13779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</a:t>
              </a:r>
            </a:p>
          </p:txBody>
        </p:sp>
        <p:sp>
          <p:nvSpPr>
            <p:cNvPr id="37" name="Text Box 941"/>
            <p:cNvSpPr txBox="1">
              <a:spLocks noChangeArrowheads="1"/>
            </p:cNvSpPr>
            <p:nvPr/>
          </p:nvSpPr>
          <p:spPr bwMode="auto">
            <a:xfrm>
              <a:off x="8010" y="13860"/>
              <a:ext cx="540" cy="5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20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</a:t>
              </a:r>
            </a:p>
          </p:txBody>
        </p:sp>
        <p:cxnSp>
          <p:nvCxnSpPr>
            <p:cNvPr id="38" name="Line 942"/>
            <p:cNvCxnSpPr/>
            <p:nvPr/>
          </p:nvCxnSpPr>
          <p:spPr bwMode="auto">
            <a:xfrm>
              <a:off x="9000" y="1350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943"/>
            <p:cNvCxnSpPr/>
            <p:nvPr/>
          </p:nvCxnSpPr>
          <p:spPr bwMode="auto">
            <a:xfrm>
              <a:off x="9000" y="14040"/>
              <a:ext cx="72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8" name="Rectangle 27"/>
          <p:cNvSpPr/>
          <p:nvPr/>
        </p:nvSpPr>
        <p:spPr>
          <a:xfrm>
            <a:off x="368300" y="1120914"/>
            <a:ext cx="79375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tabLst>
                <a:tab pos="5943600" algn="r"/>
              </a:tabLst>
            </a:pP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AD = 16 and BD =  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AC = 9</a:t>
            </a:r>
            <a:r>
              <a:rPr lang="en-US" sz="28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find AE.</a:t>
            </a:r>
            <a:endParaRPr lang="en-US" sz="2800" b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63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229600" cy="1143000"/>
          </a:xfrm>
        </p:spPr>
        <p:txBody>
          <a:bodyPr/>
          <a:lstStyle/>
          <a:p>
            <a:r>
              <a:rPr lang="en-US" sz="5400" b="1" dirty="0" smtClean="0">
                <a:solidFill>
                  <a:srgbClr val="0099FF"/>
                </a:solidFill>
              </a:rPr>
              <a:t>Start WS 17.1, #1-4</a:t>
            </a:r>
            <a:endParaRPr lang="en-US" sz="5400" b="1" dirty="0">
              <a:solidFill>
                <a:srgbClr val="0099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69"/>
          <a:stretch/>
        </p:blipFill>
        <p:spPr bwMode="auto">
          <a:xfrm>
            <a:off x="1143000" y="1787013"/>
            <a:ext cx="6696075" cy="4294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949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19" y="1066800"/>
            <a:ext cx="4301836" cy="1752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6940" y="1219200"/>
            <a:ext cx="3955060" cy="163022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884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169"/>
          <a:stretch/>
        </p:blipFill>
        <p:spPr bwMode="auto">
          <a:xfrm>
            <a:off x="228600" y="3109363"/>
            <a:ext cx="3333997" cy="1347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4648200" y="3261763"/>
            <a:ext cx="4406405" cy="1347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8850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EXPLAIN 3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99" y="1752600"/>
            <a:ext cx="8760847" cy="2819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884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27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4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19200"/>
            <a:ext cx="9194058" cy="2286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885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37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97" y="1066800"/>
            <a:ext cx="8986345" cy="32004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21" y="4714453"/>
            <a:ext cx="8913157" cy="74843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885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66800"/>
            <a:ext cx="8960765" cy="3160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4" y="5462886"/>
            <a:ext cx="8241281" cy="1014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722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7526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1905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Your Turn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066800"/>
            <a:ext cx="4343400" cy="283182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885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267200"/>
            <a:ext cx="4660093" cy="1751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97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87923"/>
            <a:ext cx="2286000" cy="533400"/>
          </a:xfrm>
          <a:prstGeom prst="roundRect">
            <a:avLst>
              <a:gd name="adj" fmla="val 16667"/>
            </a:avLst>
          </a:prstGeom>
          <a:solidFill>
            <a:srgbClr val="80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solidFill>
                <a:srgbClr val="8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95534" y="108045"/>
            <a:ext cx="2819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ELABORATE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70" y="1219200"/>
            <a:ext cx="8907137" cy="1371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533" y="3312693"/>
            <a:ext cx="8841173" cy="248553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3848" y="2912583"/>
            <a:ext cx="21627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Draw a diagram.</a:t>
            </a:r>
          </a:p>
        </p:txBody>
      </p:sp>
      <p:sp>
        <p:nvSpPr>
          <p:cNvPr id="7" name="Rectangle 6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886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30" y="1213262"/>
            <a:ext cx="9047669" cy="154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34" y="4355275"/>
            <a:ext cx="8276366" cy="145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9072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0099FF"/>
                </a:solidFill>
              </a:rPr>
              <a:t>Finish WS 17.1</a:t>
            </a:r>
            <a:endParaRPr lang="en-US" sz="5400" b="1" dirty="0">
              <a:solidFill>
                <a:srgbClr val="0099FF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68389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98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>
                <a:latin typeface="+mn-lt"/>
              </a:rPr>
              <a:t>Slope (m)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756" y="1711651"/>
            <a:ext cx="8336596" cy="4599501"/>
          </a:xfrm>
        </p:spPr>
      </p:pic>
    </p:spTree>
    <p:extLst>
      <p:ext uri="{BB962C8B-B14F-4D97-AF65-F5344CB8AC3E}">
        <p14:creationId xmlns:p14="http://schemas.microsoft.com/office/powerpoint/2010/main" val="79641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92982" y="205481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Example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92982" y="1414621"/>
            <a:ext cx="7886700" cy="4351338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b="1" dirty="0"/>
              <a:t>Graph the line containing the points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200" b="1" dirty="0"/>
              <a:t> ( -4, 2) and ( 2, -3) and find the slope.              </a:t>
            </a:r>
          </a:p>
        </p:txBody>
      </p:sp>
      <p:grpSp>
        <p:nvGrpSpPr>
          <p:cNvPr id="7172" name="Group 4"/>
          <p:cNvGrpSpPr>
            <a:grpSpLocks noChangeAspect="1"/>
          </p:cNvGrpSpPr>
          <p:nvPr/>
        </p:nvGrpSpPr>
        <p:grpSpPr bwMode="auto">
          <a:xfrm>
            <a:off x="5410200" y="2695539"/>
            <a:ext cx="3535363" cy="3581400"/>
            <a:chOff x="1556" y="2802"/>
            <a:chExt cx="2436" cy="2468"/>
          </a:xfrm>
        </p:grpSpPr>
        <p:sp>
          <p:nvSpPr>
            <p:cNvPr id="7173" name="AutoShape 5"/>
            <p:cNvSpPr>
              <a:spLocks noChangeAspect="1" noChangeArrowheads="1"/>
            </p:cNvSpPr>
            <p:nvPr/>
          </p:nvSpPr>
          <p:spPr bwMode="auto">
            <a:xfrm>
              <a:off x="1556" y="2802"/>
              <a:ext cx="2436" cy="2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174" name="Text Box 6"/>
            <p:cNvSpPr txBox="1">
              <a:spLocks noChangeArrowheads="1"/>
            </p:cNvSpPr>
            <p:nvPr/>
          </p:nvSpPr>
          <p:spPr bwMode="auto">
            <a:xfrm>
              <a:off x="3560" y="4007"/>
              <a:ext cx="432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en-US" sz="1200"/>
                <a:t>x</a:t>
              </a:r>
              <a:endParaRPr lang="en-US" altLang="en-US"/>
            </a:p>
          </p:txBody>
        </p:sp>
        <p:sp>
          <p:nvSpPr>
            <p:cNvPr id="7175" name="Text Box 7"/>
            <p:cNvSpPr txBox="1">
              <a:spLocks noChangeArrowheads="1"/>
            </p:cNvSpPr>
            <p:nvPr/>
          </p:nvSpPr>
          <p:spPr bwMode="auto">
            <a:xfrm>
              <a:off x="2397" y="2802"/>
              <a:ext cx="432" cy="43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en-US" sz="1200"/>
                <a:t>y</a:t>
              </a:r>
              <a:endParaRPr lang="en-US" altLang="en-US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1556" y="3193"/>
              <a:ext cx="1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1729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>
              <a:off x="1902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Line 11"/>
            <p:cNvSpPr>
              <a:spLocks noChangeShapeType="1"/>
            </p:cNvSpPr>
            <p:nvPr/>
          </p:nvSpPr>
          <p:spPr bwMode="auto">
            <a:xfrm>
              <a:off x="2075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Line 12"/>
            <p:cNvSpPr>
              <a:spLocks noChangeShapeType="1"/>
            </p:cNvSpPr>
            <p:nvPr/>
          </p:nvSpPr>
          <p:spPr bwMode="auto">
            <a:xfrm>
              <a:off x="2248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Line 13"/>
            <p:cNvSpPr>
              <a:spLocks noChangeShapeType="1"/>
            </p:cNvSpPr>
            <p:nvPr/>
          </p:nvSpPr>
          <p:spPr bwMode="auto">
            <a:xfrm>
              <a:off x="2421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>
              <a:off x="2594" y="3193"/>
              <a:ext cx="0" cy="207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2767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2940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Line 17"/>
            <p:cNvSpPr>
              <a:spLocks noChangeShapeType="1"/>
            </p:cNvSpPr>
            <p:nvPr/>
          </p:nvSpPr>
          <p:spPr bwMode="auto">
            <a:xfrm>
              <a:off x="3113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Line 18"/>
            <p:cNvSpPr>
              <a:spLocks noChangeShapeType="1"/>
            </p:cNvSpPr>
            <p:nvPr/>
          </p:nvSpPr>
          <p:spPr bwMode="auto">
            <a:xfrm>
              <a:off x="3286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Line 19"/>
            <p:cNvSpPr>
              <a:spLocks noChangeShapeType="1"/>
            </p:cNvSpPr>
            <p:nvPr/>
          </p:nvSpPr>
          <p:spPr bwMode="auto">
            <a:xfrm>
              <a:off x="3459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Line 20"/>
            <p:cNvSpPr>
              <a:spLocks noChangeShapeType="1"/>
            </p:cNvSpPr>
            <p:nvPr/>
          </p:nvSpPr>
          <p:spPr bwMode="auto">
            <a:xfrm>
              <a:off x="3632" y="3193"/>
              <a:ext cx="0" cy="20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>
              <a:off x="1556" y="5269"/>
              <a:ext cx="207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22"/>
            <p:cNvSpPr>
              <a:spLocks noChangeShapeType="1"/>
            </p:cNvSpPr>
            <p:nvPr/>
          </p:nvSpPr>
          <p:spPr bwMode="auto">
            <a:xfrm>
              <a:off x="1556" y="5096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23"/>
            <p:cNvSpPr>
              <a:spLocks noChangeShapeType="1"/>
            </p:cNvSpPr>
            <p:nvPr/>
          </p:nvSpPr>
          <p:spPr bwMode="auto">
            <a:xfrm>
              <a:off x="1556" y="4923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24"/>
            <p:cNvSpPr>
              <a:spLocks noChangeShapeType="1"/>
            </p:cNvSpPr>
            <p:nvPr/>
          </p:nvSpPr>
          <p:spPr bwMode="auto">
            <a:xfrm>
              <a:off x="1556" y="4750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25"/>
            <p:cNvSpPr>
              <a:spLocks noChangeShapeType="1"/>
            </p:cNvSpPr>
            <p:nvPr/>
          </p:nvSpPr>
          <p:spPr bwMode="auto">
            <a:xfrm>
              <a:off x="1556" y="4577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26"/>
            <p:cNvSpPr>
              <a:spLocks noChangeShapeType="1"/>
            </p:cNvSpPr>
            <p:nvPr/>
          </p:nvSpPr>
          <p:spPr bwMode="auto">
            <a:xfrm>
              <a:off x="1556" y="4404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27"/>
            <p:cNvSpPr>
              <a:spLocks noChangeShapeType="1"/>
            </p:cNvSpPr>
            <p:nvPr/>
          </p:nvSpPr>
          <p:spPr bwMode="auto">
            <a:xfrm>
              <a:off x="1556" y="4231"/>
              <a:ext cx="2076" cy="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28"/>
            <p:cNvSpPr>
              <a:spLocks noChangeShapeType="1"/>
            </p:cNvSpPr>
            <p:nvPr/>
          </p:nvSpPr>
          <p:spPr bwMode="auto">
            <a:xfrm>
              <a:off x="1556" y="4058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29"/>
            <p:cNvSpPr>
              <a:spLocks noChangeShapeType="1"/>
            </p:cNvSpPr>
            <p:nvPr/>
          </p:nvSpPr>
          <p:spPr bwMode="auto">
            <a:xfrm>
              <a:off x="1556" y="3885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30"/>
            <p:cNvSpPr>
              <a:spLocks noChangeShapeType="1"/>
            </p:cNvSpPr>
            <p:nvPr/>
          </p:nvSpPr>
          <p:spPr bwMode="auto">
            <a:xfrm>
              <a:off x="1556" y="3712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31"/>
            <p:cNvSpPr>
              <a:spLocks noChangeShapeType="1"/>
            </p:cNvSpPr>
            <p:nvPr/>
          </p:nvSpPr>
          <p:spPr bwMode="auto">
            <a:xfrm>
              <a:off x="1556" y="3539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32"/>
            <p:cNvSpPr>
              <a:spLocks noChangeShapeType="1"/>
            </p:cNvSpPr>
            <p:nvPr/>
          </p:nvSpPr>
          <p:spPr bwMode="auto">
            <a:xfrm>
              <a:off x="1556" y="3366"/>
              <a:ext cx="207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Line 33"/>
            <p:cNvSpPr>
              <a:spLocks noChangeShapeType="1"/>
            </p:cNvSpPr>
            <p:nvPr/>
          </p:nvSpPr>
          <p:spPr bwMode="auto">
            <a:xfrm>
              <a:off x="1556" y="3162"/>
              <a:ext cx="207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089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151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3"/>
          <p:cNvSpPr>
            <a:spLocks noChangeArrowheads="1"/>
          </p:cNvSpPr>
          <p:nvPr/>
        </p:nvSpPr>
        <p:spPr bwMode="auto">
          <a:xfrm>
            <a:off x="51392" y="76200"/>
            <a:ext cx="2768008" cy="5334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bg1"/>
              </a:solidFill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718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ASSIGNMENTS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57200" y="1219200"/>
            <a:ext cx="845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b="1" dirty="0" smtClean="0"/>
              <a:t>pp</a:t>
            </a:r>
            <a:r>
              <a:rPr lang="en-US" b="1" dirty="0" smtClean="0"/>
              <a:t>. </a:t>
            </a:r>
            <a:r>
              <a:rPr lang="en-US" b="1" dirty="0"/>
              <a:t>897 # </a:t>
            </a:r>
            <a:r>
              <a:rPr lang="en-US" b="1" dirty="0" smtClean="0"/>
              <a:t>5-8; and for EC #19</a:t>
            </a:r>
          </a:p>
        </p:txBody>
      </p:sp>
    </p:spTree>
    <p:extLst>
      <p:ext uri="{BB962C8B-B14F-4D97-AF65-F5344CB8AC3E}">
        <p14:creationId xmlns:p14="http://schemas.microsoft.com/office/powerpoint/2010/main" val="374742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54"/>
          <p:cNvSpPr txBox="1">
            <a:spLocks noChangeArrowheads="1"/>
          </p:cNvSpPr>
          <p:nvPr/>
        </p:nvSpPr>
        <p:spPr bwMode="auto">
          <a:xfrm>
            <a:off x="304800" y="5375701"/>
            <a:ext cx="6096000" cy="1274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CASS: </a:t>
            </a:r>
            <a:r>
              <a:rPr lang="en-US" sz="2400" dirty="0"/>
              <a:t>Prove theorems about triangles. Also G-CO.10, G-CO.12, G-SRT.5</a:t>
            </a:r>
          </a:p>
          <a:p>
            <a:pPr>
              <a:buNone/>
            </a:pPr>
            <a:r>
              <a:rPr lang="en-US" sz="2400" b="1" dirty="0">
                <a:latin typeface="Calibri" panose="020F0502020204030204" pitchFamily="34" charset="0"/>
              </a:rPr>
              <a:t>MP.5 </a:t>
            </a:r>
            <a:r>
              <a:rPr lang="en-US" sz="2400" dirty="0">
                <a:latin typeface="Calibri" panose="020F0502020204030204" pitchFamily="34" charset="0"/>
              </a:rPr>
              <a:t>Using Tools</a:t>
            </a:r>
          </a:p>
        </p:txBody>
      </p:sp>
      <p:sp>
        <p:nvSpPr>
          <p:cNvPr id="2051" name="Text Box 13"/>
          <p:cNvSpPr txBox="1">
            <a:spLocks noChangeArrowheads="1"/>
          </p:cNvSpPr>
          <p:nvPr/>
        </p:nvSpPr>
        <p:spPr bwMode="auto">
          <a:xfrm>
            <a:off x="304800" y="228600"/>
            <a:ext cx="86106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0" b="1" dirty="0">
                <a:solidFill>
                  <a:srgbClr val="00B0F0"/>
                </a:solidFill>
                <a:latin typeface="Calibri" pitchFamily="34" charset="0"/>
              </a:rPr>
              <a:t>Mod 17.1: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solidFill>
                  <a:srgbClr val="00B0F0"/>
                </a:solidFill>
                <a:latin typeface="Calibri" pitchFamily="34" charset="0"/>
              </a:rPr>
              <a:t>Triangle Proportionality Theorem</a:t>
            </a:r>
          </a:p>
        </p:txBody>
      </p:sp>
      <p:sp>
        <p:nvSpPr>
          <p:cNvPr id="2052" name="Rectangle 1"/>
          <p:cNvSpPr>
            <a:spLocks noChangeArrowheads="1"/>
          </p:cNvSpPr>
          <p:nvPr/>
        </p:nvSpPr>
        <p:spPr bwMode="auto">
          <a:xfrm>
            <a:off x="304800" y="3436938"/>
            <a:ext cx="8458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400" b="1" dirty="0">
                <a:latin typeface="Calibri" pitchFamily="34" charset="0"/>
              </a:rPr>
              <a:t>Essential Question: </a:t>
            </a:r>
            <a:r>
              <a:rPr lang="en-US" sz="2400" dirty="0"/>
              <a:t>When a line parallel to one side of a triangle intersects the other two sides, how does it divide those sides?</a:t>
            </a:r>
            <a:endParaRPr lang="en-US" altLang="en-US" sz="24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70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3200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EXPLAIN 1</a:t>
            </a:r>
          </a:p>
        </p:txBody>
      </p:sp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2438400" y="90487"/>
            <a:ext cx="6324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800" b="1" dirty="0" smtClean="0"/>
              <a:t>p. 882 </a:t>
            </a:r>
            <a:endParaRPr lang="en-US" altLang="en-US" b="1" dirty="0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600200"/>
            <a:ext cx="8940248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58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1</a:t>
            </a:r>
          </a:p>
        </p:txBody>
      </p:sp>
      <p:sp>
        <p:nvSpPr>
          <p:cNvPr id="2" name="Rectangle 1"/>
          <p:cNvSpPr/>
          <p:nvPr/>
        </p:nvSpPr>
        <p:spPr>
          <a:xfrm>
            <a:off x="2362200" y="76200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882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994" y="3505200"/>
            <a:ext cx="5960012" cy="3124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814059"/>
            <a:ext cx="3657600" cy="3128211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257800"/>
            <a:ext cx="5257800" cy="1251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646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2158408" cy="533400"/>
          </a:xfrm>
          <a:prstGeom prst="roundRect">
            <a:avLst>
              <a:gd name="adj" fmla="val 16667"/>
            </a:avLst>
          </a:prstGeom>
          <a:solidFill>
            <a:srgbClr val="3366FF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51392" y="76200"/>
            <a:ext cx="33776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EXAMPLE 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5096884"/>
            <a:ext cx="1981200" cy="16944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63" y="609600"/>
            <a:ext cx="8282919" cy="448728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883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0689"/>
            <a:ext cx="7556762" cy="3596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4346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3"/>
          <p:cNvSpPr>
            <a:spLocks noChangeArrowheads="1"/>
          </p:cNvSpPr>
          <p:nvPr/>
        </p:nvSpPr>
        <p:spPr bwMode="auto">
          <a:xfrm>
            <a:off x="51392" y="76200"/>
            <a:ext cx="1853608" cy="533400"/>
          </a:xfrm>
          <a:prstGeom prst="roundRect">
            <a:avLst>
              <a:gd name="adj" fmla="val 16667"/>
            </a:avLst>
          </a:prstGeom>
          <a:solidFill>
            <a:srgbClr val="7030A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14" name="Text Box 44"/>
          <p:cNvSpPr txBox="1">
            <a:spLocks noChangeArrowheads="1"/>
          </p:cNvSpPr>
          <p:nvPr/>
        </p:nvSpPr>
        <p:spPr bwMode="auto">
          <a:xfrm>
            <a:off x="82099" y="86380"/>
            <a:ext cx="245129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chemeClr val="bg1"/>
                </a:solidFill>
              </a:rPr>
              <a:t>REFLECT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099" y="914400"/>
            <a:ext cx="84488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</a:rPr>
              <a:t>4. Explain how you conclude that ▵AEF ∼▵ABC without using ∠3 and ∠4.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957197"/>
            <a:ext cx="3657600" cy="312821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883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8390" y="6041370"/>
            <a:ext cx="6896858" cy="707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510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EXPLAIN 2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1066800"/>
            <a:ext cx="8229600" cy="21336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004" y="3704544"/>
            <a:ext cx="3876791" cy="243159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883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7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76200" y="76200"/>
            <a:ext cx="1981200" cy="5334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1905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76200" y="76200"/>
            <a:ext cx="2209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FFFF"/>
                </a:solidFill>
              </a:rPr>
              <a:t>EXPLAIN 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84" y="932857"/>
            <a:ext cx="7270703" cy="18454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2778326"/>
            <a:ext cx="4173228" cy="215856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555631" y="124489"/>
            <a:ext cx="11416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sz="2400" b="1" dirty="0"/>
              <a:t>p. </a:t>
            </a:r>
            <a:r>
              <a:rPr lang="en-US" sz="2400" b="1" dirty="0" smtClean="0"/>
              <a:t>883 </a:t>
            </a:r>
            <a:endParaRPr lang="en-US" altLang="en-US" sz="2400" b="1" dirty="0">
              <a:solidFill>
                <a:srgbClr val="FFFFFF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670"/>
          <a:stretch/>
        </p:blipFill>
        <p:spPr bwMode="auto">
          <a:xfrm>
            <a:off x="435857" y="3843862"/>
            <a:ext cx="4098515" cy="1093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997" y="5077196"/>
            <a:ext cx="5983817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6552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5142</TotalTime>
  <Words>220</Words>
  <Application>Microsoft Office PowerPoint</Application>
  <PresentationFormat>On-screen Show (4:3)</PresentationFormat>
  <Paragraphs>63</Paragraphs>
  <Slides>20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Start WS 17.1, #1-4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Finish WS 17.1</vt:lpstr>
      <vt:lpstr>Slope (m)</vt:lpstr>
      <vt:lpstr>Example </vt:lpstr>
      <vt:lpstr>PowerPoint Presentation</vt:lpstr>
    </vt:vector>
  </TitlesOfParts>
  <Company>Elk Grove Unified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EGUSD</dc:creator>
  <cp:lastModifiedBy>Jim Taylor</cp:lastModifiedBy>
  <cp:revision>280</cp:revision>
  <dcterms:created xsi:type="dcterms:W3CDTF">2007-01-19T17:21:11Z</dcterms:created>
  <dcterms:modified xsi:type="dcterms:W3CDTF">2017-06-03T21:43:09Z</dcterms:modified>
</cp:coreProperties>
</file>