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5" r:id="rId2"/>
    <p:sldId id="285" r:id="rId3"/>
    <p:sldId id="276" r:id="rId4"/>
    <p:sldId id="277" r:id="rId5"/>
    <p:sldId id="278" r:id="rId6"/>
    <p:sldId id="279" r:id="rId7"/>
    <p:sldId id="280" r:id="rId8"/>
    <p:sldId id="281" r:id="rId9"/>
    <p:sldId id="282" r:id="rId10"/>
    <p:sldId id="284" r:id="rId11"/>
    <p:sldId id="283"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CC00FF"/>
    <a:srgbClr val="0000FF"/>
    <a:srgbClr val="800000"/>
    <a:srgbClr val="CC3399"/>
    <a:srgbClr val="FF9933"/>
    <a:srgbClr val="2C72D8"/>
    <a:srgbClr val="FF6699"/>
    <a:srgbClr val="FF93B7"/>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10" autoAdjust="0"/>
    <p:restoredTop sz="94660"/>
  </p:normalViewPr>
  <p:slideViewPr>
    <p:cSldViewPr>
      <p:cViewPr>
        <p:scale>
          <a:sx n="80" d="100"/>
          <a:sy n="80" d="100"/>
        </p:scale>
        <p:origin x="-264"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681F29C4-4AA5-45AF-AA72-AEC46D2B0F43}" type="datetimeFigureOut">
              <a:rPr lang="en-US"/>
              <a:pPr>
                <a:defRPr/>
              </a:pPr>
              <a:t>6/3/2017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9EC87BEA-90C5-4FFE-AF28-0698CE53FC6F}" type="slidenum">
              <a:rPr lang="en-US"/>
              <a:pPr>
                <a:defRPr/>
              </a:pPr>
              <a:t>‹#›</a:t>
            </a:fld>
            <a:endParaRPr lang="en-US"/>
          </a:p>
        </p:txBody>
      </p:sp>
    </p:spTree>
    <p:extLst>
      <p:ext uri="{BB962C8B-B14F-4D97-AF65-F5344CB8AC3E}">
        <p14:creationId xmlns:p14="http://schemas.microsoft.com/office/powerpoint/2010/main" val="35728801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033E4C6-EF25-4C44-84FB-6C1D749159C3}" type="slidenum">
              <a:rPr lang="en-US" altLang="en-US" smtClean="0">
                <a:latin typeface="Arial" charset="0"/>
              </a:rPr>
              <a:pPr eaLnBrk="1" hangingPunct="1">
                <a:spcBef>
                  <a:spcPct val="0"/>
                </a:spcBef>
              </a:pPr>
              <a:t>1</a:t>
            </a:fld>
            <a:endParaRPr lang="en-US" altLang="en-US">
              <a:latin typeface="Arial" charset="0"/>
            </a:endParaRPr>
          </a:p>
        </p:txBody>
      </p:sp>
    </p:spTree>
    <p:extLst>
      <p:ext uri="{BB962C8B-B14F-4D97-AF65-F5344CB8AC3E}">
        <p14:creationId xmlns:p14="http://schemas.microsoft.com/office/powerpoint/2010/main" val="1473978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8EECA3-3FDC-4A72-82B5-BE49BB37336A}" type="slidenum">
              <a:rPr lang="en-US" altLang="en-US" smtClean="0">
                <a:latin typeface="Arial" charset="0"/>
              </a:rPr>
              <a:pPr eaLnBrk="1" hangingPunct="1">
                <a:spcBef>
                  <a:spcPct val="0"/>
                </a:spcBef>
              </a:pPr>
              <a:t>3</a:t>
            </a:fld>
            <a:endParaRPr lang="en-US" altLang="en-US">
              <a:latin typeface="Arial" charset="0"/>
            </a:endParaRPr>
          </a:p>
        </p:txBody>
      </p:sp>
    </p:spTree>
    <p:extLst>
      <p:ext uri="{BB962C8B-B14F-4D97-AF65-F5344CB8AC3E}">
        <p14:creationId xmlns:p14="http://schemas.microsoft.com/office/powerpoint/2010/main" val="3538838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8EECA3-3FDC-4A72-82B5-BE49BB37336A}" type="slidenum">
              <a:rPr lang="en-US" altLang="en-US" smtClean="0">
                <a:latin typeface="Arial" charset="0"/>
              </a:rPr>
              <a:pPr eaLnBrk="1" hangingPunct="1">
                <a:spcBef>
                  <a:spcPct val="0"/>
                </a:spcBef>
              </a:pPr>
              <a:t>4</a:t>
            </a:fld>
            <a:endParaRPr lang="en-US" altLang="en-US">
              <a:latin typeface="Arial" charset="0"/>
            </a:endParaRPr>
          </a:p>
        </p:txBody>
      </p:sp>
    </p:spTree>
    <p:extLst>
      <p:ext uri="{BB962C8B-B14F-4D97-AF65-F5344CB8AC3E}">
        <p14:creationId xmlns:p14="http://schemas.microsoft.com/office/powerpoint/2010/main" val="820336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8EECA3-3FDC-4A72-82B5-BE49BB37336A}" type="slidenum">
              <a:rPr lang="en-US" altLang="en-US" smtClean="0">
                <a:solidFill>
                  <a:prstClr val="black"/>
                </a:solidFill>
                <a:latin typeface="Arial" charset="0"/>
              </a:rPr>
              <a:pPr eaLnBrk="1" hangingPunct="1">
                <a:spcBef>
                  <a:spcPct val="0"/>
                </a:spcBef>
              </a:pPr>
              <a:t>5</a:t>
            </a:fld>
            <a:endParaRPr lang="en-US" altLang="en-US">
              <a:solidFill>
                <a:prstClr val="black"/>
              </a:solidFill>
              <a:latin typeface="Arial" charset="0"/>
            </a:endParaRPr>
          </a:p>
        </p:txBody>
      </p:sp>
    </p:spTree>
    <p:extLst>
      <p:ext uri="{BB962C8B-B14F-4D97-AF65-F5344CB8AC3E}">
        <p14:creationId xmlns:p14="http://schemas.microsoft.com/office/powerpoint/2010/main" val="2699907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8EECA3-3FDC-4A72-82B5-BE49BB37336A}" type="slidenum">
              <a:rPr lang="en-US" altLang="en-US" smtClean="0">
                <a:solidFill>
                  <a:prstClr val="black"/>
                </a:solidFill>
                <a:latin typeface="Arial" charset="0"/>
              </a:rPr>
              <a:pPr eaLnBrk="1" hangingPunct="1">
                <a:spcBef>
                  <a:spcPct val="0"/>
                </a:spcBef>
              </a:pPr>
              <a:t>6</a:t>
            </a:fld>
            <a:endParaRPr lang="en-US" altLang="en-US">
              <a:solidFill>
                <a:prstClr val="black"/>
              </a:solidFill>
              <a:latin typeface="Arial" charset="0"/>
            </a:endParaRPr>
          </a:p>
        </p:txBody>
      </p:sp>
    </p:spTree>
    <p:extLst>
      <p:ext uri="{BB962C8B-B14F-4D97-AF65-F5344CB8AC3E}">
        <p14:creationId xmlns:p14="http://schemas.microsoft.com/office/powerpoint/2010/main" val="3067180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FF8EBE7-5259-4C53-B64C-E2C6DAB977CE}" type="slidenum">
              <a:rPr lang="en-US" altLang="en-US" smtClean="0">
                <a:latin typeface="Arial" charset="0"/>
              </a:rPr>
              <a:pPr eaLnBrk="1" hangingPunct="1">
                <a:spcBef>
                  <a:spcPct val="0"/>
                </a:spcBef>
              </a:pPr>
              <a:t>8</a:t>
            </a:fld>
            <a:endParaRPr lang="en-US" altLang="en-US">
              <a:latin typeface="Arial" charset="0"/>
            </a:endParaRPr>
          </a:p>
        </p:txBody>
      </p:sp>
    </p:spTree>
    <p:extLst>
      <p:ext uri="{BB962C8B-B14F-4D97-AF65-F5344CB8AC3E}">
        <p14:creationId xmlns:p14="http://schemas.microsoft.com/office/powerpoint/2010/main" val="1696437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8EECA3-3FDC-4A72-82B5-BE49BB37336A}" type="slidenum">
              <a:rPr lang="en-US" altLang="en-US" smtClean="0">
                <a:solidFill>
                  <a:prstClr val="black"/>
                </a:solidFill>
                <a:latin typeface="Arial" charset="0"/>
              </a:rPr>
              <a:pPr eaLnBrk="1" hangingPunct="1">
                <a:spcBef>
                  <a:spcPct val="0"/>
                </a:spcBef>
              </a:pPr>
              <a:t>9</a:t>
            </a:fld>
            <a:endParaRPr lang="en-US" altLang="en-US">
              <a:solidFill>
                <a:prstClr val="black"/>
              </a:solidFill>
              <a:latin typeface="Arial" charset="0"/>
            </a:endParaRPr>
          </a:p>
        </p:txBody>
      </p:sp>
    </p:spTree>
    <p:extLst>
      <p:ext uri="{BB962C8B-B14F-4D97-AF65-F5344CB8AC3E}">
        <p14:creationId xmlns:p14="http://schemas.microsoft.com/office/powerpoint/2010/main" val="2447054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25EFCA0-74EA-4AD4-BF05-AD415323756A}" type="slidenum">
              <a:rPr lang="en-US" altLang="en-US" smtClean="0">
                <a:latin typeface="Arial" charset="0"/>
              </a:rPr>
              <a:pPr eaLnBrk="1" hangingPunct="1">
                <a:spcBef>
                  <a:spcPct val="0"/>
                </a:spcBef>
              </a:pPr>
              <a:t>11</a:t>
            </a:fld>
            <a:endParaRPr lang="en-US" altLang="en-US">
              <a:latin typeface="Arial" charset="0"/>
            </a:endParaRPr>
          </a:p>
        </p:txBody>
      </p:sp>
    </p:spTree>
    <p:extLst>
      <p:ext uri="{BB962C8B-B14F-4D97-AF65-F5344CB8AC3E}">
        <p14:creationId xmlns:p14="http://schemas.microsoft.com/office/powerpoint/2010/main" val="2482114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20A888-3DFF-4C83-BD83-A3DD9E1D7102}" type="slidenum">
              <a:rPr lang="en-US"/>
              <a:pPr>
                <a:defRPr/>
              </a:pPr>
              <a:t>‹#›</a:t>
            </a:fld>
            <a:endParaRPr lang="en-US"/>
          </a:p>
        </p:txBody>
      </p:sp>
    </p:spTree>
    <p:extLst>
      <p:ext uri="{BB962C8B-B14F-4D97-AF65-F5344CB8AC3E}">
        <p14:creationId xmlns:p14="http://schemas.microsoft.com/office/powerpoint/2010/main" val="944545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8F41720-C623-4337-8070-FC4A5BB1E070}" type="slidenum">
              <a:rPr lang="en-US"/>
              <a:pPr>
                <a:defRPr/>
              </a:pPr>
              <a:t>‹#›</a:t>
            </a:fld>
            <a:endParaRPr lang="en-US"/>
          </a:p>
        </p:txBody>
      </p:sp>
    </p:spTree>
    <p:extLst>
      <p:ext uri="{BB962C8B-B14F-4D97-AF65-F5344CB8AC3E}">
        <p14:creationId xmlns:p14="http://schemas.microsoft.com/office/powerpoint/2010/main" val="214793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311D11-A89C-4C99-8CF3-049C83383392}" type="slidenum">
              <a:rPr lang="en-US"/>
              <a:pPr>
                <a:defRPr/>
              </a:pPr>
              <a:t>‹#›</a:t>
            </a:fld>
            <a:endParaRPr lang="en-US"/>
          </a:p>
        </p:txBody>
      </p:sp>
    </p:spTree>
    <p:extLst>
      <p:ext uri="{BB962C8B-B14F-4D97-AF65-F5344CB8AC3E}">
        <p14:creationId xmlns:p14="http://schemas.microsoft.com/office/powerpoint/2010/main" val="115148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54DA31-BBD1-4404-BBAC-993C4842E98C}" type="slidenum">
              <a:rPr lang="en-US"/>
              <a:pPr>
                <a:defRPr/>
              </a:pPr>
              <a:t>‹#›</a:t>
            </a:fld>
            <a:endParaRPr lang="en-US"/>
          </a:p>
        </p:txBody>
      </p:sp>
    </p:spTree>
    <p:extLst>
      <p:ext uri="{BB962C8B-B14F-4D97-AF65-F5344CB8AC3E}">
        <p14:creationId xmlns:p14="http://schemas.microsoft.com/office/powerpoint/2010/main" val="60898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9CF3B1-5D0E-4481-B989-57D57B418F7B}" type="slidenum">
              <a:rPr lang="en-US"/>
              <a:pPr>
                <a:defRPr/>
              </a:pPr>
              <a:t>‹#›</a:t>
            </a:fld>
            <a:endParaRPr lang="en-US"/>
          </a:p>
        </p:txBody>
      </p:sp>
    </p:spTree>
    <p:extLst>
      <p:ext uri="{BB962C8B-B14F-4D97-AF65-F5344CB8AC3E}">
        <p14:creationId xmlns:p14="http://schemas.microsoft.com/office/powerpoint/2010/main" val="3972111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D8DCDE-DC33-4667-A4F0-2A865F342AB2}" type="slidenum">
              <a:rPr lang="en-US"/>
              <a:pPr>
                <a:defRPr/>
              </a:pPr>
              <a:t>‹#›</a:t>
            </a:fld>
            <a:endParaRPr lang="en-US"/>
          </a:p>
        </p:txBody>
      </p:sp>
    </p:spTree>
    <p:extLst>
      <p:ext uri="{BB962C8B-B14F-4D97-AF65-F5344CB8AC3E}">
        <p14:creationId xmlns:p14="http://schemas.microsoft.com/office/powerpoint/2010/main" val="3981528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CF46D8-4B46-4114-A68D-7519D978589C}" type="slidenum">
              <a:rPr lang="en-US"/>
              <a:pPr>
                <a:defRPr/>
              </a:pPr>
              <a:t>‹#›</a:t>
            </a:fld>
            <a:endParaRPr lang="en-US"/>
          </a:p>
        </p:txBody>
      </p:sp>
    </p:spTree>
    <p:extLst>
      <p:ext uri="{BB962C8B-B14F-4D97-AF65-F5344CB8AC3E}">
        <p14:creationId xmlns:p14="http://schemas.microsoft.com/office/powerpoint/2010/main" val="1092509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C9B4594-0ED5-48A6-BC8A-BC92FA4FACDA}" type="slidenum">
              <a:rPr lang="en-US"/>
              <a:pPr>
                <a:defRPr/>
              </a:pPr>
              <a:t>‹#›</a:t>
            </a:fld>
            <a:endParaRPr lang="en-US"/>
          </a:p>
        </p:txBody>
      </p:sp>
    </p:spTree>
    <p:extLst>
      <p:ext uri="{BB962C8B-B14F-4D97-AF65-F5344CB8AC3E}">
        <p14:creationId xmlns:p14="http://schemas.microsoft.com/office/powerpoint/2010/main" val="3173927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4986423-D8F5-48AE-A84F-6098C50D80D7}" type="slidenum">
              <a:rPr lang="en-US"/>
              <a:pPr>
                <a:defRPr/>
              </a:pPr>
              <a:t>‹#›</a:t>
            </a:fld>
            <a:endParaRPr lang="en-US"/>
          </a:p>
        </p:txBody>
      </p:sp>
    </p:spTree>
    <p:extLst>
      <p:ext uri="{BB962C8B-B14F-4D97-AF65-F5344CB8AC3E}">
        <p14:creationId xmlns:p14="http://schemas.microsoft.com/office/powerpoint/2010/main" val="80416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45D6A2E-CE18-4FF9-BAC5-68F805F51C09}" type="slidenum">
              <a:rPr lang="en-US"/>
              <a:pPr>
                <a:defRPr/>
              </a:pPr>
              <a:t>‹#›</a:t>
            </a:fld>
            <a:endParaRPr lang="en-US"/>
          </a:p>
        </p:txBody>
      </p:sp>
    </p:spTree>
    <p:extLst>
      <p:ext uri="{BB962C8B-B14F-4D97-AF65-F5344CB8AC3E}">
        <p14:creationId xmlns:p14="http://schemas.microsoft.com/office/powerpoint/2010/main" val="1936351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210D72-2924-4FD1-A051-F56B84F6AAA7}" type="slidenum">
              <a:rPr lang="en-US"/>
              <a:pPr>
                <a:defRPr/>
              </a:pPr>
              <a:t>‹#›</a:t>
            </a:fld>
            <a:endParaRPr lang="en-US"/>
          </a:p>
        </p:txBody>
      </p:sp>
    </p:spTree>
    <p:extLst>
      <p:ext uri="{BB962C8B-B14F-4D97-AF65-F5344CB8AC3E}">
        <p14:creationId xmlns:p14="http://schemas.microsoft.com/office/powerpoint/2010/main" val="4047333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C3DF8BD-D098-4D0F-A138-B0301A876F8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13"/>
          <p:cNvSpPr txBox="1">
            <a:spLocks noChangeArrowheads="1"/>
          </p:cNvSpPr>
          <p:nvPr/>
        </p:nvSpPr>
        <p:spPr bwMode="auto">
          <a:xfrm>
            <a:off x="304800" y="228600"/>
            <a:ext cx="86106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8000" b="1" dirty="0">
                <a:solidFill>
                  <a:srgbClr val="00B0F0"/>
                </a:solidFill>
                <a:latin typeface="Calibri" pitchFamily="34" charset="0"/>
              </a:rPr>
              <a:t>Mod 17.2:</a:t>
            </a:r>
          </a:p>
          <a:p>
            <a:pPr eaLnBrk="1" hangingPunct="1">
              <a:spcBef>
                <a:spcPct val="0"/>
              </a:spcBef>
              <a:buFontTx/>
              <a:buNone/>
            </a:pPr>
            <a:r>
              <a:rPr lang="en-US" sz="4400" b="1" dirty="0"/>
              <a:t>Subdividing a Segment in a Given Ratio</a:t>
            </a:r>
            <a:endParaRPr lang="en-US" altLang="en-US" sz="4400" b="1" dirty="0">
              <a:solidFill>
                <a:srgbClr val="00B0F0"/>
              </a:solidFill>
              <a:latin typeface="Calibri" pitchFamily="34" charset="0"/>
            </a:endParaRPr>
          </a:p>
        </p:txBody>
      </p:sp>
      <p:sp>
        <p:nvSpPr>
          <p:cNvPr id="2052" name="Rectangle 1"/>
          <p:cNvSpPr>
            <a:spLocks noChangeArrowheads="1"/>
          </p:cNvSpPr>
          <p:nvPr/>
        </p:nvSpPr>
        <p:spPr bwMode="auto">
          <a:xfrm>
            <a:off x="381000" y="3352800"/>
            <a:ext cx="84582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en-US" altLang="en-US" sz="2400" b="1" dirty="0">
                <a:latin typeface="Calibri" pitchFamily="34" charset="0"/>
              </a:rPr>
              <a:t>Essential Question: </a:t>
            </a:r>
            <a:r>
              <a:rPr lang="en-US" sz="2400" dirty="0"/>
              <a:t>How do you find the point on a directed line segment that partitions the given segment in a given ratio?</a:t>
            </a:r>
          </a:p>
          <a:p>
            <a:pPr eaLnBrk="1" hangingPunct="1">
              <a:spcBef>
                <a:spcPct val="0"/>
              </a:spcBef>
              <a:buNone/>
            </a:pPr>
            <a:endParaRPr lang="en-US" altLang="en-US" sz="2400" b="1" dirty="0">
              <a:latin typeface="Calibri" pitchFamily="34" charset="0"/>
            </a:endParaRPr>
          </a:p>
          <a:p>
            <a:pPr eaLnBrk="1" hangingPunct="1">
              <a:spcBef>
                <a:spcPct val="0"/>
              </a:spcBef>
              <a:buNone/>
            </a:pPr>
            <a:r>
              <a:rPr lang="en-US" altLang="en-US" sz="2000" b="1" dirty="0">
                <a:latin typeface="Calibri" pitchFamily="34" charset="0"/>
              </a:rPr>
              <a:t>CASS: </a:t>
            </a:r>
            <a:r>
              <a:rPr lang="en-US" sz="2000" dirty="0"/>
              <a:t>G-GPE.6 Find the point on a directed line segment between two given points that partitions the segment in a given ratio. </a:t>
            </a:r>
          </a:p>
          <a:p>
            <a:pPr eaLnBrk="1" hangingPunct="1">
              <a:spcBef>
                <a:spcPct val="0"/>
              </a:spcBef>
              <a:buNone/>
            </a:pPr>
            <a:r>
              <a:rPr lang="en-US" sz="2000" dirty="0"/>
              <a:t>Also G-CO.12</a:t>
            </a:r>
            <a:endParaRPr lang="en-US" sz="2000" dirty="0">
              <a:latin typeface="Calibri" pitchFamily="34" charset="0"/>
            </a:endParaRPr>
          </a:p>
          <a:p>
            <a:pPr eaLnBrk="1" hangingPunct="1">
              <a:spcBef>
                <a:spcPct val="0"/>
              </a:spcBef>
              <a:buNone/>
            </a:pPr>
            <a:r>
              <a:rPr lang="en-US" altLang="en-US" sz="2000" b="1" dirty="0">
                <a:latin typeface="Calibri" pitchFamily="34" charset="0"/>
              </a:rPr>
              <a:t>MP.5</a:t>
            </a:r>
            <a:r>
              <a:rPr lang="en-US" altLang="en-US" sz="2000" dirty="0">
                <a:latin typeface="Calibri" pitchFamily="34" charset="0"/>
              </a:rPr>
              <a:t> Using Tools</a:t>
            </a:r>
          </a:p>
        </p:txBody>
      </p:sp>
    </p:spTree>
    <p:extLst>
      <p:ext uri="{BB962C8B-B14F-4D97-AF65-F5344CB8AC3E}">
        <p14:creationId xmlns:p14="http://schemas.microsoft.com/office/powerpoint/2010/main" val="1287064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81000" y="304800"/>
            <a:ext cx="8458200"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4000" b="1" dirty="0" smtClean="0">
                <a:solidFill>
                  <a:srgbClr val="00B0F0"/>
                </a:solidFill>
                <a:latin typeface="Calibri" pitchFamily="34" charset="0"/>
              </a:rPr>
              <a:t>Revisit the Essential </a:t>
            </a:r>
            <a:r>
              <a:rPr lang="en-US" altLang="en-US" sz="4000" b="1" dirty="0">
                <a:solidFill>
                  <a:srgbClr val="00B0F0"/>
                </a:solidFill>
                <a:latin typeface="Calibri" pitchFamily="34" charset="0"/>
              </a:rPr>
              <a:t>Question: </a:t>
            </a:r>
            <a:endParaRPr lang="en-US" altLang="en-US" sz="4000" b="1" dirty="0" smtClean="0">
              <a:solidFill>
                <a:srgbClr val="00B0F0"/>
              </a:solidFill>
              <a:latin typeface="Calibri" pitchFamily="34" charset="0"/>
            </a:endParaRPr>
          </a:p>
          <a:p>
            <a:pPr eaLnBrk="1" hangingPunct="1">
              <a:spcBef>
                <a:spcPct val="0"/>
              </a:spcBef>
              <a:buNone/>
            </a:pPr>
            <a:r>
              <a:rPr lang="en-US" sz="2800" i="1" dirty="0">
                <a:solidFill>
                  <a:srgbClr val="00B0F0"/>
                </a:solidFill>
              </a:rPr>
              <a:t>How do you find the point on a directed line segment that partitions the given segment in a given ratio</a:t>
            </a:r>
            <a:r>
              <a:rPr lang="en-US" sz="2800" i="1" dirty="0" smtClean="0">
                <a:solidFill>
                  <a:srgbClr val="00B0F0"/>
                </a:solidFill>
              </a:rPr>
              <a:t>?</a:t>
            </a:r>
            <a:endParaRPr lang="en-US" altLang="en-US" sz="2800" dirty="0">
              <a:solidFill>
                <a:srgbClr val="00B0F0"/>
              </a:solidFill>
              <a:latin typeface="Calibri" pitchFamily="34" charset="0"/>
            </a:endParaRPr>
          </a:p>
        </p:txBody>
      </p:sp>
      <p:sp>
        <p:nvSpPr>
          <p:cNvPr id="3" name="Rectangle 2"/>
          <p:cNvSpPr/>
          <p:nvPr/>
        </p:nvSpPr>
        <p:spPr>
          <a:xfrm>
            <a:off x="685800" y="2438400"/>
            <a:ext cx="7924800" cy="1754326"/>
          </a:xfrm>
          <a:prstGeom prst="rect">
            <a:avLst/>
          </a:prstGeom>
        </p:spPr>
        <p:txBody>
          <a:bodyPr wrap="square">
            <a:spAutoFit/>
          </a:bodyPr>
          <a:lstStyle/>
          <a:p>
            <a:r>
              <a:rPr lang="en-US" i="1" dirty="0" smtClean="0">
                <a:solidFill>
                  <a:srgbClr val="CC00FF"/>
                </a:solidFill>
              </a:rPr>
              <a:t>If </a:t>
            </a:r>
            <a:r>
              <a:rPr lang="en-US" i="1" dirty="0">
                <a:solidFill>
                  <a:srgbClr val="CC00FF"/>
                </a:solidFill>
              </a:rPr>
              <a:t>the segment lies on a number line, subtract the coordinates to find the distance between the endpoints. Then multiply the length by the ratio to find the coordinate of the point that divides the segment in that ratio. If there are no coordinates, use a compass and straightedge to divide the given segment into equal parts, and identify the point that divides the segment in the given ratio.</a:t>
            </a:r>
            <a:endParaRPr lang="en-US" dirty="0">
              <a:solidFill>
                <a:srgbClr val="CC00FF"/>
              </a:solidFill>
            </a:endParaRPr>
          </a:p>
        </p:txBody>
      </p:sp>
    </p:spTree>
    <p:extLst>
      <p:ext uri="{BB962C8B-B14F-4D97-AF65-F5344CB8AC3E}">
        <p14:creationId xmlns:p14="http://schemas.microsoft.com/office/powerpoint/2010/main" val="814249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3"/>
          <p:cNvSpPr>
            <a:spLocks noChangeArrowheads="1"/>
          </p:cNvSpPr>
          <p:nvPr/>
        </p:nvSpPr>
        <p:spPr bwMode="auto">
          <a:xfrm>
            <a:off x="51392" y="76200"/>
            <a:ext cx="2768008" cy="533400"/>
          </a:xfrm>
          <a:prstGeom prst="roundRect">
            <a:avLst>
              <a:gd name="adj" fmla="val 16667"/>
            </a:avLst>
          </a:prstGeom>
          <a:solidFill>
            <a:schemeClr val="tx1"/>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solidFill>
                <a:schemeClr val="bg1"/>
              </a:solidFill>
            </a:endParaRPr>
          </a:p>
        </p:txBody>
      </p:sp>
      <p:sp>
        <p:nvSpPr>
          <p:cNvPr id="6" name="Text Box 44"/>
          <p:cNvSpPr txBox="1">
            <a:spLocks noChangeArrowheads="1"/>
          </p:cNvSpPr>
          <p:nvPr/>
        </p:nvSpPr>
        <p:spPr bwMode="auto">
          <a:xfrm>
            <a:off x="51392" y="76200"/>
            <a:ext cx="718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chemeClr val="bg1"/>
                </a:solidFill>
              </a:rPr>
              <a:t>ASSIGNMENTS</a:t>
            </a:r>
          </a:p>
        </p:txBody>
      </p:sp>
      <p:sp>
        <p:nvSpPr>
          <p:cNvPr id="7" name="Text Box 6"/>
          <p:cNvSpPr txBox="1">
            <a:spLocks noChangeArrowheads="1"/>
          </p:cNvSpPr>
          <p:nvPr/>
        </p:nvSpPr>
        <p:spPr bwMode="auto">
          <a:xfrm>
            <a:off x="457200" y="1219200"/>
            <a:ext cx="8458200" cy="1175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71500" indent="-57150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b="1" dirty="0" smtClean="0"/>
              <a:t>pp. 887f #3-10</a:t>
            </a:r>
            <a:r>
              <a:rPr lang="en-US" b="1" dirty="0"/>
              <a:t>, 14</a:t>
            </a:r>
          </a:p>
          <a:p>
            <a:r>
              <a:rPr lang="en-US" b="1" dirty="0" smtClean="0"/>
              <a:t>pp. </a:t>
            </a:r>
            <a:r>
              <a:rPr lang="en-US" b="1" dirty="0"/>
              <a:t>897 # </a:t>
            </a:r>
            <a:r>
              <a:rPr lang="en-US" b="1" dirty="0" smtClean="0"/>
              <a:t>5-8; and for EC #19</a:t>
            </a:r>
          </a:p>
        </p:txBody>
      </p:sp>
    </p:spTree>
    <p:extLst>
      <p:ext uri="{BB962C8B-B14F-4D97-AF65-F5344CB8AC3E}">
        <p14:creationId xmlns:p14="http://schemas.microsoft.com/office/powerpoint/2010/main" val="4102355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81000" y="304800"/>
            <a:ext cx="845820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4000" b="1" dirty="0" smtClean="0">
                <a:solidFill>
                  <a:srgbClr val="00B0F0"/>
                </a:solidFill>
                <a:latin typeface="Calibri" pitchFamily="34" charset="0"/>
              </a:rPr>
              <a:t>Revisit the Essential </a:t>
            </a:r>
            <a:r>
              <a:rPr lang="en-US" altLang="en-US" sz="4000" b="1" dirty="0">
                <a:solidFill>
                  <a:srgbClr val="00B0F0"/>
                </a:solidFill>
                <a:latin typeface="Calibri" pitchFamily="34" charset="0"/>
              </a:rPr>
              <a:t>Question: </a:t>
            </a:r>
            <a:endParaRPr lang="en-US" altLang="en-US" sz="4000" b="1" dirty="0" smtClean="0">
              <a:solidFill>
                <a:srgbClr val="00B0F0"/>
              </a:solidFill>
              <a:latin typeface="Calibri" pitchFamily="34" charset="0"/>
            </a:endParaRPr>
          </a:p>
          <a:p>
            <a:pPr eaLnBrk="1" fontAlgn="base" hangingPunct="1">
              <a:spcBef>
                <a:spcPct val="0"/>
              </a:spcBef>
              <a:spcAft>
                <a:spcPct val="0"/>
              </a:spcAft>
              <a:buFontTx/>
              <a:buNone/>
            </a:pPr>
            <a:r>
              <a:rPr lang="en-US" sz="2800" i="1" dirty="0">
                <a:solidFill>
                  <a:srgbClr val="00B0F0"/>
                </a:solidFill>
              </a:rPr>
              <a:t>How can you show that two triangles are similar?</a:t>
            </a:r>
            <a:endParaRPr lang="en-US" altLang="en-US" sz="2800" dirty="0">
              <a:solidFill>
                <a:srgbClr val="00B0F0"/>
              </a:solidFill>
              <a:latin typeface="Calibri" pitchFamily="34" charset="0"/>
            </a:endParaRPr>
          </a:p>
        </p:txBody>
      </p:sp>
    </p:spTree>
    <p:extLst>
      <p:ext uri="{BB962C8B-B14F-4D97-AF65-F5344CB8AC3E}">
        <p14:creationId xmlns:p14="http://schemas.microsoft.com/office/powerpoint/2010/main" val="2170828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76200" y="76200"/>
            <a:ext cx="2133600" cy="533400"/>
          </a:xfrm>
          <a:prstGeom prst="roundRect">
            <a:avLst>
              <a:gd name="adj" fmla="val 16667"/>
            </a:avLst>
          </a:prstGeom>
          <a:solidFill>
            <a:srgbClr val="FF3300"/>
          </a:solidFill>
          <a:ln w="190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12291" name="Text Box 3"/>
          <p:cNvSpPr txBox="1">
            <a:spLocks noChangeArrowheads="1"/>
          </p:cNvSpPr>
          <p:nvPr/>
        </p:nvSpPr>
        <p:spPr bwMode="auto">
          <a:xfrm>
            <a:off x="76200" y="76200"/>
            <a:ext cx="2209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chemeClr val="bg1"/>
                </a:solidFill>
              </a:rPr>
              <a:t>EXPLORE 1</a:t>
            </a:r>
          </a:p>
        </p:txBody>
      </p:sp>
      <p:sp>
        <p:nvSpPr>
          <p:cNvPr id="11" name="Text Box 3"/>
          <p:cNvSpPr txBox="1">
            <a:spLocks noChangeArrowheads="1"/>
          </p:cNvSpPr>
          <p:nvPr/>
        </p:nvSpPr>
        <p:spPr bwMode="auto">
          <a:xfrm>
            <a:off x="2438400" y="90487"/>
            <a:ext cx="6324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sz="2800" b="1" dirty="0"/>
              <a:t>Partitioning a Segment in a </a:t>
            </a:r>
            <a:r>
              <a:rPr lang="en-US" sz="2800" b="1" dirty="0">
                <a:solidFill>
                  <a:srgbClr val="0099FF"/>
                </a:solidFill>
              </a:rPr>
              <a:t>One</a:t>
            </a:r>
            <a:r>
              <a:rPr lang="en-US" sz="2800" b="1" dirty="0"/>
              <a:t>-Dimensional Coordinate System</a:t>
            </a:r>
            <a:endParaRPr lang="en-US" altLang="en-US" b="1" dirty="0">
              <a:solidFill>
                <a:schemeClr val="bg1"/>
              </a:solidFill>
            </a:endParaRPr>
          </a:p>
        </p:txBody>
      </p:sp>
      <p:pic>
        <p:nvPicPr>
          <p:cNvPr id="4" name="Picture 3"/>
          <p:cNvPicPr>
            <a:picLocks noChangeAspect="1"/>
          </p:cNvPicPr>
          <p:nvPr/>
        </p:nvPicPr>
        <p:blipFill>
          <a:blip r:embed="rId3"/>
          <a:stretch>
            <a:fillRect/>
          </a:stretch>
        </p:blipFill>
        <p:spPr>
          <a:xfrm>
            <a:off x="76200" y="1170036"/>
            <a:ext cx="8960069" cy="1676400"/>
          </a:xfrm>
          <a:prstGeom prst="rect">
            <a:avLst/>
          </a:prstGeom>
        </p:spPr>
      </p:pic>
      <p:pic>
        <p:nvPicPr>
          <p:cNvPr id="5" name="Picture 4"/>
          <p:cNvPicPr>
            <a:picLocks noChangeAspect="1"/>
          </p:cNvPicPr>
          <p:nvPr/>
        </p:nvPicPr>
        <p:blipFill rotWithShape="1">
          <a:blip r:embed="rId4"/>
          <a:srcRect b="26523"/>
          <a:stretch/>
        </p:blipFill>
        <p:spPr>
          <a:xfrm>
            <a:off x="64827" y="3048000"/>
            <a:ext cx="8720693" cy="2636704"/>
          </a:xfrm>
          <a:prstGeom prst="rect">
            <a:avLst/>
          </a:prstGeom>
          <a:effectLst/>
        </p:spPr>
      </p:pic>
      <p:sp>
        <p:nvSpPr>
          <p:cNvPr id="9" name="Rounded Rectangle 8"/>
          <p:cNvSpPr/>
          <p:nvPr/>
        </p:nvSpPr>
        <p:spPr>
          <a:xfrm>
            <a:off x="6400800" y="2888516"/>
            <a:ext cx="2362200" cy="4642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681335"/>
            <a:ext cx="1141659" cy="461665"/>
          </a:xfrm>
          <a:prstGeom prst="rect">
            <a:avLst/>
          </a:prstGeom>
        </p:spPr>
        <p:txBody>
          <a:bodyPr wrap="none">
            <a:spAutoFit/>
          </a:bodyPr>
          <a:lstStyle/>
          <a:p>
            <a:pPr eaLnBrk="1" hangingPunct="1">
              <a:spcBef>
                <a:spcPct val="50000"/>
              </a:spcBef>
              <a:buFontTx/>
              <a:buNone/>
            </a:pPr>
            <a:r>
              <a:rPr lang="en-US" sz="2400" b="1" dirty="0"/>
              <a:t>p. </a:t>
            </a:r>
            <a:r>
              <a:rPr lang="en-US" sz="2400" b="1" dirty="0" smtClean="0"/>
              <a:t>891 </a:t>
            </a:r>
            <a:endParaRPr lang="en-US" altLang="en-US" sz="2400" b="1" dirty="0">
              <a:solidFill>
                <a:srgbClr val="FFFFFF"/>
              </a:solidFill>
            </a:endParaRPr>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69002"/>
          <a:stretch/>
        </p:blipFill>
        <p:spPr bwMode="auto">
          <a:xfrm>
            <a:off x="866900" y="3905000"/>
            <a:ext cx="2149434" cy="677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5226184"/>
            <a:ext cx="9076769" cy="641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65384"/>
          <a:stretch/>
        </p:blipFill>
        <p:spPr bwMode="auto">
          <a:xfrm>
            <a:off x="5600700" y="3901516"/>
            <a:ext cx="2400300" cy="677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1392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76200" y="76200"/>
            <a:ext cx="2133600" cy="533400"/>
          </a:xfrm>
          <a:prstGeom prst="roundRect">
            <a:avLst>
              <a:gd name="adj" fmla="val 16667"/>
            </a:avLst>
          </a:prstGeom>
          <a:solidFill>
            <a:srgbClr val="FF330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12291" name="Text Box 3"/>
          <p:cNvSpPr txBox="1">
            <a:spLocks noChangeArrowheads="1"/>
          </p:cNvSpPr>
          <p:nvPr/>
        </p:nvSpPr>
        <p:spPr bwMode="auto">
          <a:xfrm>
            <a:off x="76200" y="76200"/>
            <a:ext cx="2743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chemeClr val="bg1"/>
                </a:solidFill>
              </a:rPr>
              <a:t>EXPLORE 1</a:t>
            </a:r>
          </a:p>
        </p:txBody>
      </p:sp>
      <p:sp>
        <p:nvSpPr>
          <p:cNvPr id="11" name="Text Box 3"/>
          <p:cNvSpPr txBox="1">
            <a:spLocks noChangeArrowheads="1"/>
          </p:cNvSpPr>
          <p:nvPr/>
        </p:nvSpPr>
        <p:spPr bwMode="auto">
          <a:xfrm>
            <a:off x="2438400" y="90487"/>
            <a:ext cx="6324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sz="2800" b="1" dirty="0"/>
              <a:t>Partitioning a Segment in a </a:t>
            </a:r>
            <a:r>
              <a:rPr lang="en-US" sz="2800" b="1" dirty="0">
                <a:solidFill>
                  <a:srgbClr val="0099FF"/>
                </a:solidFill>
              </a:rPr>
              <a:t>One</a:t>
            </a:r>
            <a:r>
              <a:rPr lang="en-US" sz="2800" b="1" dirty="0"/>
              <a:t>-Dimensional Coordinate System</a:t>
            </a:r>
            <a:endParaRPr lang="en-US" altLang="en-US" b="1" dirty="0">
              <a:solidFill>
                <a:schemeClr val="bg1"/>
              </a:solidFill>
            </a:endParaRPr>
          </a:p>
        </p:txBody>
      </p:sp>
      <p:sp>
        <p:nvSpPr>
          <p:cNvPr id="9" name="Rounded Rectangle 8"/>
          <p:cNvSpPr/>
          <p:nvPr/>
        </p:nvSpPr>
        <p:spPr>
          <a:xfrm>
            <a:off x="6400800" y="2888516"/>
            <a:ext cx="2362200" cy="4642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304800" y="3962400"/>
            <a:ext cx="8223172" cy="1683484"/>
          </a:xfrm>
          <a:prstGeom prst="rect">
            <a:avLst/>
          </a:prstGeom>
        </p:spPr>
      </p:pic>
      <p:pic>
        <p:nvPicPr>
          <p:cNvPr id="3" name="Picture 2"/>
          <p:cNvPicPr>
            <a:picLocks noChangeAspect="1"/>
          </p:cNvPicPr>
          <p:nvPr/>
        </p:nvPicPr>
        <p:blipFill>
          <a:blip r:embed="rId4"/>
          <a:stretch>
            <a:fillRect/>
          </a:stretch>
        </p:blipFill>
        <p:spPr>
          <a:xfrm>
            <a:off x="76200" y="1353011"/>
            <a:ext cx="8683112" cy="1085389"/>
          </a:xfrm>
          <a:prstGeom prst="rect">
            <a:avLst/>
          </a:prstGeom>
        </p:spPr>
      </p:pic>
      <p:pic>
        <p:nvPicPr>
          <p:cNvPr id="10" name="Picture 9"/>
          <p:cNvPicPr>
            <a:picLocks noChangeAspect="1"/>
          </p:cNvPicPr>
          <p:nvPr/>
        </p:nvPicPr>
        <p:blipFill rotWithShape="1">
          <a:blip r:embed="rId5"/>
          <a:srcRect b="50000"/>
          <a:stretch/>
        </p:blipFill>
        <p:spPr>
          <a:xfrm>
            <a:off x="304800" y="2747068"/>
            <a:ext cx="6248400" cy="494596"/>
          </a:xfrm>
          <a:prstGeom prst="rect">
            <a:avLst/>
          </a:prstGeom>
        </p:spPr>
      </p:pic>
      <p:sp>
        <p:nvSpPr>
          <p:cNvPr id="12" name="Rectangle 11"/>
          <p:cNvSpPr/>
          <p:nvPr/>
        </p:nvSpPr>
        <p:spPr>
          <a:xfrm>
            <a:off x="304800" y="681335"/>
            <a:ext cx="1141659" cy="461665"/>
          </a:xfrm>
          <a:prstGeom prst="rect">
            <a:avLst/>
          </a:prstGeom>
        </p:spPr>
        <p:txBody>
          <a:bodyPr wrap="none">
            <a:spAutoFit/>
          </a:bodyPr>
          <a:lstStyle/>
          <a:p>
            <a:pPr eaLnBrk="1" hangingPunct="1">
              <a:spcBef>
                <a:spcPct val="50000"/>
              </a:spcBef>
              <a:buFontTx/>
              <a:buNone/>
            </a:pPr>
            <a:r>
              <a:rPr lang="en-US" sz="2400" b="1" dirty="0"/>
              <a:t>p. </a:t>
            </a:r>
            <a:r>
              <a:rPr lang="en-US" sz="2400" b="1" dirty="0" smtClean="0"/>
              <a:t>891 </a:t>
            </a:r>
            <a:endParaRPr lang="en-US" altLang="en-US" sz="2400" b="1" dirty="0">
              <a:solidFill>
                <a:srgbClr val="FFFFFF"/>
              </a:solidFill>
            </a:endParaRPr>
          </a:p>
        </p:txBody>
      </p:sp>
      <p:pic>
        <p:nvPicPr>
          <p:cNvPr id="2050"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b="81476"/>
          <a:stretch/>
        </p:blipFill>
        <p:spPr bwMode="auto">
          <a:xfrm>
            <a:off x="2438400" y="3241664"/>
            <a:ext cx="3404260" cy="475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l="-4564" t="40738" r="4564" b="40738"/>
          <a:stretch/>
        </p:blipFill>
        <p:spPr bwMode="auto">
          <a:xfrm>
            <a:off x="2244436" y="4225940"/>
            <a:ext cx="3404260" cy="475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l="-8103" t="81531" r="8103" b="3494"/>
          <a:stretch/>
        </p:blipFill>
        <p:spPr bwMode="auto">
          <a:xfrm>
            <a:off x="2438400" y="5225144"/>
            <a:ext cx="3404260" cy="3842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 y="1510284"/>
            <a:ext cx="8839200" cy="928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454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76200" y="76200"/>
            <a:ext cx="1988993" cy="533400"/>
          </a:xfrm>
          <a:prstGeom prst="roundRect">
            <a:avLst>
              <a:gd name="adj" fmla="val 16667"/>
            </a:avLst>
          </a:prstGeom>
          <a:solidFill>
            <a:srgbClr val="00B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solidFill>
                <a:srgbClr val="000000"/>
              </a:solidFill>
            </a:endParaRPr>
          </a:p>
        </p:txBody>
      </p:sp>
      <p:sp>
        <p:nvSpPr>
          <p:cNvPr id="12291" name="Text Box 3"/>
          <p:cNvSpPr txBox="1">
            <a:spLocks noChangeArrowheads="1"/>
          </p:cNvSpPr>
          <p:nvPr/>
        </p:nvSpPr>
        <p:spPr bwMode="auto">
          <a:xfrm>
            <a:off x="76200" y="76200"/>
            <a:ext cx="206002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rgbClr val="FFFFFF"/>
                </a:solidFill>
              </a:rPr>
              <a:t>EXPLAIN 1</a:t>
            </a:r>
          </a:p>
        </p:txBody>
      </p:sp>
      <p:sp>
        <p:nvSpPr>
          <p:cNvPr id="11" name="Text Box 3"/>
          <p:cNvSpPr txBox="1">
            <a:spLocks noChangeArrowheads="1"/>
          </p:cNvSpPr>
          <p:nvPr/>
        </p:nvSpPr>
        <p:spPr bwMode="auto">
          <a:xfrm>
            <a:off x="2438400" y="90487"/>
            <a:ext cx="6324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sz="2800" b="1" dirty="0"/>
              <a:t>Partitioning a Segment in a </a:t>
            </a:r>
            <a:r>
              <a:rPr lang="en-US" sz="2800" b="1" dirty="0">
                <a:solidFill>
                  <a:srgbClr val="7030A0"/>
                </a:solidFill>
              </a:rPr>
              <a:t>Two-</a:t>
            </a:r>
            <a:r>
              <a:rPr lang="en-US" sz="2800" b="1" dirty="0"/>
              <a:t>Dimensional Coordinate System</a:t>
            </a:r>
            <a:endParaRPr lang="en-US" altLang="en-US" b="1" dirty="0">
              <a:solidFill>
                <a:srgbClr val="FFFFFF"/>
              </a:solidFill>
            </a:endParaRPr>
          </a:p>
        </p:txBody>
      </p:sp>
      <p:pic>
        <p:nvPicPr>
          <p:cNvPr id="2" name="Picture 1"/>
          <p:cNvPicPr>
            <a:picLocks noChangeAspect="1"/>
          </p:cNvPicPr>
          <p:nvPr/>
        </p:nvPicPr>
        <p:blipFill>
          <a:blip r:embed="rId3"/>
          <a:stretch>
            <a:fillRect/>
          </a:stretch>
        </p:blipFill>
        <p:spPr>
          <a:xfrm>
            <a:off x="81886" y="1066800"/>
            <a:ext cx="8771263" cy="1295400"/>
          </a:xfrm>
          <a:prstGeom prst="rect">
            <a:avLst/>
          </a:prstGeom>
        </p:spPr>
      </p:pic>
      <p:sp>
        <p:nvSpPr>
          <p:cNvPr id="3" name="TextBox 2"/>
          <p:cNvSpPr txBox="1"/>
          <p:nvPr/>
        </p:nvSpPr>
        <p:spPr>
          <a:xfrm>
            <a:off x="76200" y="2316301"/>
            <a:ext cx="4185314" cy="3170099"/>
          </a:xfrm>
          <a:prstGeom prst="rect">
            <a:avLst/>
          </a:prstGeom>
          <a:noFill/>
        </p:spPr>
        <p:txBody>
          <a:bodyPr wrap="square" rtlCol="0">
            <a:spAutoFit/>
          </a:bodyPr>
          <a:lstStyle/>
          <a:p>
            <a:r>
              <a:rPr lang="en-US" sz="2000" dirty="0">
                <a:solidFill>
                  <a:srgbClr val="00B050"/>
                </a:solidFill>
                <a:latin typeface="Arial Narrow" panose="020B0606020202030204" pitchFamily="34" charset="0"/>
              </a:rPr>
              <a:t>Steps:</a:t>
            </a:r>
          </a:p>
          <a:p>
            <a:pPr marL="342900" indent="-342900">
              <a:buAutoNum type="arabicPeriod"/>
            </a:pPr>
            <a:r>
              <a:rPr lang="en-US" sz="2000" dirty="0">
                <a:latin typeface="Arial Narrow" panose="020B0606020202030204" pitchFamily="34" charset="0"/>
              </a:rPr>
              <a:t>Mark both points of graph paper.</a:t>
            </a:r>
          </a:p>
          <a:p>
            <a:pPr marL="342900" indent="-342900">
              <a:buAutoNum type="arabicPeriod"/>
            </a:pPr>
            <a:r>
              <a:rPr lang="en-US" sz="2000" dirty="0">
                <a:latin typeface="Arial Narrow" panose="020B0606020202030204" pitchFamily="34" charset="0"/>
              </a:rPr>
              <a:t>Calculate slope: graphically or formula.</a:t>
            </a:r>
          </a:p>
          <a:p>
            <a:pPr marL="342900" indent="-342900">
              <a:buAutoNum type="arabicPeriod"/>
            </a:pPr>
            <a:r>
              <a:rPr lang="en-US" sz="2000" dirty="0">
                <a:latin typeface="Arial Narrow" panose="020B0606020202030204" pitchFamily="34" charset="0"/>
              </a:rPr>
              <a:t>Simplify slope. </a:t>
            </a:r>
          </a:p>
          <a:p>
            <a:pPr marL="342900" indent="-342900">
              <a:buAutoNum type="arabicPeriod"/>
            </a:pPr>
            <a:r>
              <a:rPr lang="en-US" sz="2000" dirty="0">
                <a:latin typeface="Arial Narrow" panose="020B0606020202030204" pitchFamily="34" charset="0"/>
              </a:rPr>
              <a:t>Start at point A and use slope to partition the segment.</a:t>
            </a:r>
          </a:p>
          <a:p>
            <a:pPr marL="342900" indent="-342900">
              <a:buAutoNum type="arabicPeriod"/>
            </a:pPr>
            <a:r>
              <a:rPr lang="en-US" sz="2000" dirty="0">
                <a:latin typeface="Arial Narrow" panose="020B0606020202030204" pitchFamily="34" charset="0"/>
              </a:rPr>
              <a:t>Point P:  3 to 1 ratio means 3 out of 4.</a:t>
            </a:r>
          </a:p>
          <a:p>
            <a:pPr marL="342900" indent="-342900">
              <a:buAutoNum type="arabicPeriod"/>
            </a:pPr>
            <a:r>
              <a:rPr lang="en-US" sz="2000" dirty="0">
                <a:latin typeface="Arial Narrow" panose="020B0606020202030204" pitchFamily="34" charset="0"/>
              </a:rPr>
              <a:t>Write coordinate of point P</a:t>
            </a:r>
          </a:p>
          <a:p>
            <a:pPr marL="342900" indent="-342900">
              <a:buAutoNum type="arabicPeriod"/>
            </a:pPr>
            <a:endParaRPr lang="en-US" sz="2000" dirty="0">
              <a:latin typeface="Arial Narrow" panose="020B0606020202030204" pitchFamily="34" charset="0"/>
            </a:endParaRPr>
          </a:p>
          <a:p>
            <a:endParaRPr lang="en-US" sz="2000" dirty="0">
              <a:latin typeface="Arial Narrow" panose="020B0606020202030204" pitchFamily="34" charset="0"/>
            </a:endParaRPr>
          </a:p>
        </p:txBody>
      </p:sp>
      <p:pic>
        <p:nvPicPr>
          <p:cNvPr id="5" name="Picture 4"/>
          <p:cNvPicPr>
            <a:picLocks noChangeAspect="1"/>
          </p:cNvPicPr>
          <p:nvPr/>
        </p:nvPicPr>
        <p:blipFill>
          <a:blip r:embed="rId4"/>
          <a:stretch>
            <a:fillRect/>
          </a:stretch>
        </p:blipFill>
        <p:spPr>
          <a:xfrm>
            <a:off x="4724400" y="6398664"/>
            <a:ext cx="3788692" cy="451502"/>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6858" y="2441488"/>
            <a:ext cx="3487994" cy="348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772100" y="605135"/>
            <a:ext cx="1056700" cy="461665"/>
          </a:xfrm>
          <a:prstGeom prst="rect">
            <a:avLst/>
          </a:prstGeom>
        </p:spPr>
        <p:txBody>
          <a:bodyPr wrap="none">
            <a:spAutoFit/>
          </a:bodyPr>
          <a:lstStyle/>
          <a:p>
            <a:pPr eaLnBrk="1" hangingPunct="1">
              <a:spcBef>
                <a:spcPct val="50000"/>
              </a:spcBef>
              <a:buFontTx/>
              <a:buNone/>
            </a:pPr>
            <a:r>
              <a:rPr lang="en-US" sz="2400" b="1" dirty="0"/>
              <a:t>p. </a:t>
            </a:r>
            <a:r>
              <a:rPr lang="en-US" sz="2400" b="1" dirty="0" smtClean="0"/>
              <a:t>892</a:t>
            </a:r>
            <a:endParaRPr lang="en-US" altLang="en-US" sz="2400" b="1" dirty="0">
              <a:solidFill>
                <a:srgbClr val="FFFFFF"/>
              </a:solidFill>
            </a:endParaRPr>
          </a:p>
        </p:txBody>
      </p:sp>
    </p:spTree>
    <p:extLst>
      <p:ext uri="{BB962C8B-B14F-4D97-AF65-F5344CB8AC3E}">
        <p14:creationId xmlns:p14="http://schemas.microsoft.com/office/powerpoint/2010/main" val="3477224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76199" y="76200"/>
            <a:ext cx="2060027" cy="533400"/>
          </a:xfrm>
          <a:prstGeom prst="roundRect">
            <a:avLst>
              <a:gd name="adj" fmla="val 16667"/>
            </a:avLst>
          </a:prstGeom>
          <a:solidFill>
            <a:srgbClr val="00B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solidFill>
                <a:srgbClr val="000000"/>
              </a:solidFill>
            </a:endParaRPr>
          </a:p>
        </p:txBody>
      </p:sp>
      <p:sp>
        <p:nvSpPr>
          <p:cNvPr id="12291" name="Text Box 3"/>
          <p:cNvSpPr txBox="1">
            <a:spLocks noChangeArrowheads="1"/>
          </p:cNvSpPr>
          <p:nvPr/>
        </p:nvSpPr>
        <p:spPr bwMode="auto">
          <a:xfrm>
            <a:off x="76200" y="76200"/>
            <a:ext cx="2133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rgbClr val="FFFFFF"/>
                </a:solidFill>
              </a:rPr>
              <a:t>EXPLAIN 1</a:t>
            </a:r>
          </a:p>
        </p:txBody>
      </p:sp>
      <p:sp>
        <p:nvSpPr>
          <p:cNvPr id="11" name="Text Box 3"/>
          <p:cNvSpPr txBox="1">
            <a:spLocks noChangeArrowheads="1"/>
          </p:cNvSpPr>
          <p:nvPr/>
        </p:nvSpPr>
        <p:spPr bwMode="auto">
          <a:xfrm>
            <a:off x="2438400" y="90487"/>
            <a:ext cx="6324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sz="2800" b="1" dirty="0"/>
              <a:t>Partitioning a Segment in a </a:t>
            </a:r>
            <a:r>
              <a:rPr lang="en-US" sz="2800" b="1" dirty="0">
                <a:solidFill>
                  <a:srgbClr val="7030A0"/>
                </a:solidFill>
              </a:rPr>
              <a:t>Two-</a:t>
            </a:r>
            <a:r>
              <a:rPr lang="en-US" sz="2800" b="1" dirty="0"/>
              <a:t>Dimensional Coordinate System</a:t>
            </a:r>
            <a:endParaRPr lang="en-US" altLang="en-US" b="1" dirty="0">
              <a:solidFill>
                <a:srgbClr val="FFFFFF"/>
              </a:solidFill>
            </a:endParaRPr>
          </a:p>
        </p:txBody>
      </p:sp>
      <p:pic>
        <p:nvPicPr>
          <p:cNvPr id="4" name="Picture 3"/>
          <p:cNvPicPr>
            <a:picLocks noChangeAspect="1"/>
          </p:cNvPicPr>
          <p:nvPr/>
        </p:nvPicPr>
        <p:blipFill>
          <a:blip r:embed="rId3"/>
          <a:stretch>
            <a:fillRect/>
          </a:stretch>
        </p:blipFill>
        <p:spPr>
          <a:xfrm>
            <a:off x="285749" y="1166081"/>
            <a:ext cx="8532143" cy="810401"/>
          </a:xfrm>
          <a:prstGeom prst="rect">
            <a:avLst/>
          </a:prstGeom>
        </p:spPr>
      </p:pic>
      <p:sp>
        <p:nvSpPr>
          <p:cNvPr id="9" name="TextBox 8"/>
          <p:cNvSpPr txBox="1"/>
          <p:nvPr/>
        </p:nvSpPr>
        <p:spPr>
          <a:xfrm>
            <a:off x="76200" y="2316301"/>
            <a:ext cx="4185314" cy="3170099"/>
          </a:xfrm>
          <a:prstGeom prst="rect">
            <a:avLst/>
          </a:prstGeom>
          <a:noFill/>
        </p:spPr>
        <p:txBody>
          <a:bodyPr wrap="square" rtlCol="0">
            <a:spAutoFit/>
          </a:bodyPr>
          <a:lstStyle/>
          <a:p>
            <a:r>
              <a:rPr lang="en-US" sz="2000" dirty="0">
                <a:solidFill>
                  <a:srgbClr val="00B050"/>
                </a:solidFill>
                <a:latin typeface="Arial Narrow" panose="020B0606020202030204" pitchFamily="34" charset="0"/>
              </a:rPr>
              <a:t>Steps:</a:t>
            </a:r>
          </a:p>
          <a:p>
            <a:pPr marL="342900" indent="-342900">
              <a:buAutoNum type="arabicPeriod"/>
            </a:pPr>
            <a:r>
              <a:rPr lang="en-US" sz="2000" dirty="0">
                <a:latin typeface="Arial Narrow" panose="020B0606020202030204" pitchFamily="34" charset="0"/>
              </a:rPr>
              <a:t>Mark both points of graph paper.</a:t>
            </a:r>
          </a:p>
          <a:p>
            <a:pPr marL="342900" indent="-342900">
              <a:buAutoNum type="arabicPeriod"/>
            </a:pPr>
            <a:r>
              <a:rPr lang="en-US" sz="2000" dirty="0">
                <a:latin typeface="Arial Narrow" panose="020B0606020202030204" pitchFamily="34" charset="0"/>
              </a:rPr>
              <a:t>Calculate slope: graphically or formula.</a:t>
            </a:r>
          </a:p>
          <a:p>
            <a:pPr marL="342900" indent="-342900">
              <a:buAutoNum type="arabicPeriod"/>
            </a:pPr>
            <a:r>
              <a:rPr lang="en-US" sz="2000" dirty="0">
                <a:latin typeface="Arial Narrow" panose="020B0606020202030204" pitchFamily="34" charset="0"/>
              </a:rPr>
              <a:t>Simplify slope. </a:t>
            </a:r>
          </a:p>
          <a:p>
            <a:pPr marL="342900" indent="-342900">
              <a:buAutoNum type="arabicPeriod"/>
            </a:pPr>
            <a:r>
              <a:rPr lang="en-US" sz="2000" dirty="0">
                <a:latin typeface="Arial Narrow" panose="020B0606020202030204" pitchFamily="34" charset="0"/>
              </a:rPr>
              <a:t>Start at point A and use slope to partition the segment.</a:t>
            </a:r>
          </a:p>
          <a:p>
            <a:pPr marL="342900" indent="-342900">
              <a:buAutoNum type="arabicPeriod"/>
            </a:pPr>
            <a:r>
              <a:rPr lang="en-US" sz="2000" dirty="0">
                <a:latin typeface="Arial Narrow" panose="020B0606020202030204" pitchFamily="34" charset="0"/>
              </a:rPr>
              <a:t>Point P:  3 to 1 ratio means 3 out of 4.</a:t>
            </a:r>
          </a:p>
          <a:p>
            <a:pPr marL="342900" indent="-342900">
              <a:buAutoNum type="arabicPeriod"/>
            </a:pPr>
            <a:r>
              <a:rPr lang="en-US" sz="2000" dirty="0">
                <a:latin typeface="Arial Narrow" panose="020B0606020202030204" pitchFamily="34" charset="0"/>
              </a:rPr>
              <a:t>Write coordinate of point P</a:t>
            </a:r>
          </a:p>
          <a:p>
            <a:pPr marL="342900" indent="-342900">
              <a:buAutoNum type="arabicPeriod"/>
            </a:pPr>
            <a:endParaRPr lang="en-US" sz="2000" dirty="0">
              <a:latin typeface="Arial Narrow" panose="020B0606020202030204" pitchFamily="34" charset="0"/>
            </a:endParaRPr>
          </a:p>
          <a:p>
            <a:endParaRPr lang="en-US" sz="2000" dirty="0">
              <a:latin typeface="Arial Narrow" panose="020B0606020202030204" pitchFamily="34" charset="0"/>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9838" y="2181181"/>
            <a:ext cx="3590925" cy="3440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304800" y="681335"/>
            <a:ext cx="1141659" cy="461665"/>
          </a:xfrm>
          <a:prstGeom prst="rect">
            <a:avLst/>
          </a:prstGeom>
        </p:spPr>
        <p:txBody>
          <a:bodyPr wrap="none">
            <a:spAutoFit/>
          </a:bodyPr>
          <a:lstStyle/>
          <a:p>
            <a:pPr eaLnBrk="1" hangingPunct="1">
              <a:spcBef>
                <a:spcPct val="50000"/>
              </a:spcBef>
              <a:buFontTx/>
              <a:buNone/>
            </a:pPr>
            <a:r>
              <a:rPr lang="en-US" sz="2400" b="1" dirty="0"/>
              <a:t>p. </a:t>
            </a:r>
            <a:r>
              <a:rPr lang="en-US" sz="2400" b="1" dirty="0" smtClean="0"/>
              <a:t>893 </a:t>
            </a:r>
            <a:endParaRPr lang="en-US" altLang="en-US" sz="2400" b="1" dirty="0">
              <a:solidFill>
                <a:srgbClr val="FFFFFF"/>
              </a:solidFill>
            </a:endParaRPr>
          </a:p>
        </p:txBody>
      </p:sp>
    </p:spTree>
    <p:extLst>
      <p:ext uri="{BB962C8B-B14F-4D97-AF65-F5344CB8AC3E}">
        <p14:creationId xmlns:p14="http://schemas.microsoft.com/office/powerpoint/2010/main" val="519478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1143000"/>
          </a:xfrm>
        </p:spPr>
        <p:txBody>
          <a:bodyPr/>
          <a:lstStyle/>
          <a:p>
            <a:r>
              <a:rPr lang="en-US" sz="5400" b="1" dirty="0" smtClean="0">
                <a:solidFill>
                  <a:srgbClr val="0099FF"/>
                </a:solidFill>
              </a:rPr>
              <a:t>Do WS 17.2, #1-4</a:t>
            </a:r>
            <a:endParaRPr lang="en-US" sz="5400" b="1" dirty="0">
              <a:solidFill>
                <a:srgbClr val="0099FF"/>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428604"/>
            <a:ext cx="4791075" cy="50483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0281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43"/>
          <p:cNvSpPr>
            <a:spLocks noChangeArrowheads="1"/>
          </p:cNvSpPr>
          <p:nvPr/>
        </p:nvSpPr>
        <p:spPr bwMode="auto">
          <a:xfrm>
            <a:off x="51392" y="76200"/>
            <a:ext cx="1853608" cy="533400"/>
          </a:xfrm>
          <a:prstGeom prst="roundRect">
            <a:avLst>
              <a:gd name="adj" fmla="val 16667"/>
            </a:avLst>
          </a:prstGeom>
          <a:solidFill>
            <a:srgbClr val="7030A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14" name="Text Box 44"/>
          <p:cNvSpPr txBox="1">
            <a:spLocks noChangeArrowheads="1"/>
          </p:cNvSpPr>
          <p:nvPr/>
        </p:nvSpPr>
        <p:spPr bwMode="auto">
          <a:xfrm>
            <a:off x="82099" y="86380"/>
            <a:ext cx="24512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chemeClr val="bg1"/>
                </a:solidFill>
              </a:rPr>
              <a:t>REFLECT</a:t>
            </a:r>
          </a:p>
        </p:txBody>
      </p:sp>
      <p:pic>
        <p:nvPicPr>
          <p:cNvPr id="3" name="Picture 2"/>
          <p:cNvPicPr>
            <a:picLocks noChangeAspect="1"/>
          </p:cNvPicPr>
          <p:nvPr/>
        </p:nvPicPr>
        <p:blipFill>
          <a:blip r:embed="rId3"/>
          <a:stretch>
            <a:fillRect/>
          </a:stretch>
        </p:blipFill>
        <p:spPr>
          <a:xfrm>
            <a:off x="83236" y="750333"/>
            <a:ext cx="8760719" cy="2286000"/>
          </a:xfrm>
          <a:prstGeom prst="rect">
            <a:avLst/>
          </a:prstGeom>
        </p:spPr>
      </p:pic>
      <p:sp>
        <p:nvSpPr>
          <p:cNvPr id="5" name="Rectangle 4"/>
          <p:cNvSpPr/>
          <p:nvPr/>
        </p:nvSpPr>
        <p:spPr>
          <a:xfrm>
            <a:off x="2133600" y="147935"/>
            <a:ext cx="1141659" cy="461665"/>
          </a:xfrm>
          <a:prstGeom prst="rect">
            <a:avLst/>
          </a:prstGeom>
        </p:spPr>
        <p:txBody>
          <a:bodyPr wrap="none">
            <a:spAutoFit/>
          </a:bodyPr>
          <a:lstStyle/>
          <a:p>
            <a:pPr eaLnBrk="1" hangingPunct="1">
              <a:spcBef>
                <a:spcPct val="50000"/>
              </a:spcBef>
              <a:buFontTx/>
              <a:buNone/>
            </a:pPr>
            <a:r>
              <a:rPr lang="en-US" sz="2400" b="1" dirty="0"/>
              <a:t>p. </a:t>
            </a:r>
            <a:r>
              <a:rPr lang="en-US" sz="2400" b="1" dirty="0" smtClean="0"/>
              <a:t>893 </a:t>
            </a:r>
            <a:endParaRPr lang="en-US" altLang="en-US" sz="2400" b="1" dirty="0">
              <a:solidFill>
                <a:srgbClr val="FFFFFF"/>
              </a:solidFill>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425" y="1102223"/>
            <a:ext cx="8562905" cy="830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09601" y="2626425"/>
            <a:ext cx="8458200" cy="369332"/>
          </a:xfrm>
          <a:prstGeom prst="rect">
            <a:avLst/>
          </a:prstGeom>
        </p:spPr>
        <p:txBody>
          <a:bodyPr wrap="square">
            <a:spAutoFit/>
          </a:bodyPr>
          <a:lstStyle/>
          <a:p>
            <a:pPr eaLnBrk="1" hangingPunct="1">
              <a:spcBef>
                <a:spcPct val="50000"/>
              </a:spcBef>
              <a:buFontTx/>
              <a:buNone/>
            </a:pPr>
            <a:r>
              <a:rPr lang="en-US" b="1" dirty="0" smtClean="0">
                <a:solidFill>
                  <a:srgbClr val="CC0099"/>
                </a:solidFill>
              </a:rPr>
              <a:t>The point is the midpoint of the segment. Use the midpoint formula.</a:t>
            </a:r>
            <a:endParaRPr lang="en-US" altLang="en-US" b="1" dirty="0">
              <a:solidFill>
                <a:srgbClr val="CC0099"/>
              </a:solidFill>
            </a:endParaRPr>
          </a:p>
        </p:txBody>
      </p:sp>
    </p:spTree>
    <p:extLst>
      <p:ext uri="{BB962C8B-B14F-4D97-AF65-F5344CB8AC3E}">
        <p14:creationId xmlns:p14="http://schemas.microsoft.com/office/powerpoint/2010/main" val="3052001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76200" y="76200"/>
            <a:ext cx="1752600" cy="533400"/>
          </a:xfrm>
          <a:prstGeom prst="roundRect">
            <a:avLst>
              <a:gd name="adj" fmla="val 16667"/>
            </a:avLst>
          </a:prstGeom>
          <a:solidFill>
            <a:srgbClr val="00B05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solidFill>
                <a:srgbClr val="000000"/>
              </a:solidFill>
            </a:endParaRPr>
          </a:p>
        </p:txBody>
      </p:sp>
      <p:sp>
        <p:nvSpPr>
          <p:cNvPr id="12291" name="Text Box 3"/>
          <p:cNvSpPr txBox="1">
            <a:spLocks noChangeArrowheads="1"/>
          </p:cNvSpPr>
          <p:nvPr/>
        </p:nvSpPr>
        <p:spPr bwMode="auto">
          <a:xfrm>
            <a:off x="76200" y="76200"/>
            <a:ext cx="1905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rgbClr val="FFFFFF"/>
                </a:solidFill>
              </a:rPr>
              <a:t>Your Turn</a:t>
            </a:r>
          </a:p>
        </p:txBody>
      </p:sp>
      <p:pic>
        <p:nvPicPr>
          <p:cNvPr id="3" name="Picture 2"/>
          <p:cNvPicPr>
            <a:picLocks noChangeAspect="1"/>
          </p:cNvPicPr>
          <p:nvPr/>
        </p:nvPicPr>
        <p:blipFill>
          <a:blip r:embed="rId3"/>
          <a:stretch>
            <a:fillRect/>
          </a:stretch>
        </p:blipFill>
        <p:spPr>
          <a:xfrm>
            <a:off x="0" y="1371600"/>
            <a:ext cx="9056077" cy="685800"/>
          </a:xfrm>
          <a:prstGeom prst="rect">
            <a:avLst/>
          </a:prstGeom>
        </p:spPr>
      </p:pic>
      <p:sp>
        <p:nvSpPr>
          <p:cNvPr id="6" name="Rectangle 5"/>
          <p:cNvSpPr/>
          <p:nvPr/>
        </p:nvSpPr>
        <p:spPr>
          <a:xfrm>
            <a:off x="2133600" y="147935"/>
            <a:ext cx="1141659" cy="461665"/>
          </a:xfrm>
          <a:prstGeom prst="rect">
            <a:avLst/>
          </a:prstGeom>
        </p:spPr>
        <p:txBody>
          <a:bodyPr wrap="none">
            <a:spAutoFit/>
          </a:bodyPr>
          <a:lstStyle/>
          <a:p>
            <a:pPr eaLnBrk="1" hangingPunct="1">
              <a:spcBef>
                <a:spcPct val="50000"/>
              </a:spcBef>
              <a:buFontTx/>
              <a:buNone/>
            </a:pPr>
            <a:r>
              <a:rPr lang="en-US" sz="2400" b="1" dirty="0"/>
              <a:t>p. </a:t>
            </a:r>
            <a:r>
              <a:rPr lang="en-US" sz="2400" b="1" dirty="0" smtClean="0"/>
              <a:t>894 </a:t>
            </a:r>
            <a:endParaRPr lang="en-US" altLang="en-US" sz="2400" b="1" dirty="0">
              <a:solidFill>
                <a:srgbClr val="FFFFFF"/>
              </a:solidFill>
            </a:endParaRPr>
          </a:p>
        </p:txBody>
      </p:sp>
      <p:pic>
        <p:nvPicPr>
          <p:cNvPr id="4099"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r="53243"/>
          <a:stretch/>
        </p:blipFill>
        <p:spPr bwMode="auto">
          <a:xfrm>
            <a:off x="533400" y="2057400"/>
            <a:ext cx="3575538" cy="2328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48894" r="-141"/>
          <a:stretch/>
        </p:blipFill>
        <p:spPr bwMode="auto">
          <a:xfrm>
            <a:off x="5029200" y="2057400"/>
            <a:ext cx="3918933" cy="2328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3149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5197</TotalTime>
  <Words>385</Words>
  <Application>Microsoft Office PowerPoint</Application>
  <PresentationFormat>On-screen Show (4:3)</PresentationFormat>
  <Paragraphs>55</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PowerPoint Presentation</vt:lpstr>
      <vt:lpstr>PowerPoint Presentation</vt:lpstr>
      <vt:lpstr>PowerPoint Presentation</vt:lpstr>
      <vt:lpstr>PowerPoint Presentation</vt:lpstr>
      <vt:lpstr>PowerPoint Presentation</vt:lpstr>
      <vt:lpstr>PowerPoint Presentation</vt:lpstr>
      <vt:lpstr>Do WS 17.2, #1-4</vt:lpstr>
      <vt:lpstr>PowerPoint Presentation</vt:lpstr>
      <vt:lpstr>PowerPoint Presentation</vt:lpstr>
      <vt:lpstr>PowerPoint Presentation</vt:lpstr>
      <vt:lpstr>PowerPoint Presentation</vt:lpstr>
    </vt:vector>
  </TitlesOfParts>
  <Company>Elk Grove Unified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EGUSD</dc:creator>
  <cp:lastModifiedBy>Jim Taylor</cp:lastModifiedBy>
  <cp:revision>281</cp:revision>
  <dcterms:created xsi:type="dcterms:W3CDTF">2007-01-19T17:21:11Z</dcterms:created>
  <dcterms:modified xsi:type="dcterms:W3CDTF">2017-06-03T22:39:50Z</dcterms:modified>
</cp:coreProperties>
</file>