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33" r:id="rId2"/>
    <p:sldId id="442" r:id="rId3"/>
    <p:sldId id="444" r:id="rId4"/>
    <p:sldId id="398" r:id="rId5"/>
    <p:sldId id="445" r:id="rId6"/>
    <p:sldId id="425" r:id="rId7"/>
    <p:sldId id="450" r:id="rId8"/>
    <p:sldId id="428" r:id="rId9"/>
    <p:sldId id="446" r:id="rId10"/>
    <p:sldId id="447" r:id="rId11"/>
    <p:sldId id="448" r:id="rId12"/>
    <p:sldId id="451" r:id="rId13"/>
    <p:sldId id="449" r:id="rId14"/>
    <p:sldId id="433" r:id="rId15"/>
    <p:sldId id="443" r:id="rId16"/>
    <p:sldId id="351" r:id="rId17"/>
    <p:sldId id="37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CC00FF"/>
    <a:srgbClr val="0000FF"/>
    <a:srgbClr val="800000"/>
    <a:srgbClr val="CC3399"/>
    <a:srgbClr val="FF9933"/>
    <a:srgbClr val="2C72D8"/>
    <a:srgbClr val="FF6699"/>
    <a:srgbClr val="FF93B7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810" autoAdjust="0"/>
    <p:restoredTop sz="94660"/>
  </p:normalViewPr>
  <p:slideViewPr>
    <p:cSldViewPr>
      <p:cViewPr>
        <p:scale>
          <a:sx n="70" d="100"/>
          <a:sy n="70" d="100"/>
        </p:scale>
        <p:origin x="-1212" y="-8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10/27/2016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9955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142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78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8050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8957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148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9B1C4-20BF-4245-9A55-5BA7F602A329}" type="slidenum">
              <a:rPr lang="en-US"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57462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237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037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431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7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7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321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40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04800" y="5029200"/>
            <a:ext cx="8610600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CASS: </a:t>
            </a:r>
            <a:r>
              <a:rPr lang="en-US" sz="2400" dirty="0"/>
              <a:t>Use congruence and similarity criteria for triangles to solve problems and to prove relationships in geometric figures</a:t>
            </a:r>
            <a:r>
              <a:rPr lang="en-US" sz="2400" dirty="0" smtClean="0"/>
              <a:t>.  G-SRT.5</a:t>
            </a:r>
          </a:p>
          <a:p>
            <a:pPr>
              <a:buNone/>
            </a:pPr>
            <a:r>
              <a:rPr lang="en-US" sz="2400" b="1" dirty="0" smtClean="0">
                <a:latin typeface="Calibri" panose="020F0502020204030204" pitchFamily="34" charset="0"/>
              </a:rPr>
              <a:t>MP.5 </a:t>
            </a:r>
            <a:r>
              <a:rPr lang="en-US" sz="2400" dirty="0" smtClean="0">
                <a:latin typeface="Calibri" panose="020F0502020204030204" pitchFamily="34" charset="0"/>
              </a:rPr>
              <a:t>Using Tools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Mod </a:t>
            </a:r>
            <a:r>
              <a:rPr lang="en-US" altLang="en-US" sz="8000" b="1" dirty="0" smtClean="0">
                <a:solidFill>
                  <a:srgbClr val="00B0F0"/>
                </a:solidFill>
                <a:latin typeface="Calibri" pitchFamily="34" charset="0"/>
              </a:rPr>
              <a:t>17.3:</a:t>
            </a:r>
            <a:endParaRPr lang="en-US" altLang="en-US" sz="8000" b="1" dirty="0">
              <a:solidFill>
                <a:srgbClr val="00B0F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 smtClean="0">
                <a:solidFill>
                  <a:srgbClr val="00B0F0"/>
                </a:solidFill>
                <a:latin typeface="Calibri" pitchFamily="34" charset="0"/>
              </a:rPr>
              <a:t>Using Proportional Relationships</a:t>
            </a:r>
            <a:endParaRPr lang="en-US" altLang="en-US" sz="5400" b="1" dirty="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dirty="0"/>
              <a:t>How can you use similar triangles to solve problems?</a:t>
            </a:r>
            <a:endParaRPr lang="en-US" alt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50745" y="103496"/>
            <a:ext cx="6781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905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43000"/>
            <a:ext cx="6972770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0" y="2449286"/>
            <a:ext cx="1981200" cy="20988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4991949"/>
            <a:ext cx="4415367" cy="1066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400" y="2916666"/>
            <a:ext cx="4235904" cy="31151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97232" y="2541840"/>
            <a:ext cx="1970368" cy="19068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61958" y="4997392"/>
            <a:ext cx="510242" cy="41747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239000" y="5414863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60093"/>
                </a:solidFill>
              </a:rPr>
              <a:t>20 meters</a:t>
            </a:r>
          </a:p>
        </p:txBody>
      </p:sp>
    </p:spTree>
    <p:extLst>
      <p:ext uri="{BB962C8B-B14F-4D97-AF65-F5344CB8AC3E}">
        <p14:creationId xmlns:p14="http://schemas.microsoft.com/office/powerpoint/2010/main" val="58160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18536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82099" y="86380"/>
            <a:ext cx="2451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REFLECT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70" y="1219200"/>
            <a:ext cx="8579224" cy="685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774" y="1457324"/>
            <a:ext cx="8180243" cy="4476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09800" y="14793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906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24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PRACTICE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2209800" y="98947"/>
            <a:ext cx="6781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Do WS 17.3, #4-7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1247775"/>
            <a:ext cx="7248525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188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dirty="0"/>
              <a:t>p. </a:t>
            </a:r>
            <a:r>
              <a:rPr lang="en-US" b="1" dirty="0" smtClean="0"/>
              <a:t>906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838200"/>
            <a:ext cx="853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5. To find the distance d across a stream, Levi located points as shown in the figure. Use the given information to find d.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" y="1744649"/>
            <a:ext cx="3465329" cy="435135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9662" y="2057400"/>
            <a:ext cx="5105400" cy="381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0128" y="2678099"/>
            <a:ext cx="4790794" cy="117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22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4384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5534" y="108045"/>
            <a:ext cx="281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ELABORATE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34" y="990600"/>
            <a:ext cx="8785654" cy="2057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534" y="4038600"/>
            <a:ext cx="8728364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534" y="4038600"/>
            <a:ext cx="8709598" cy="8909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" y="952606"/>
            <a:ext cx="8831698" cy="209539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14934" y="10804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906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84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40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/>
              <a:t>pp. </a:t>
            </a:r>
            <a:r>
              <a:rPr lang="en-US" b="1" dirty="0" smtClean="0"/>
              <a:t>907f # 1 – 12 all</a:t>
            </a:r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ASSIGNMENTS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4292008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/>
              <a:t>TICKET-OUT-THE-DOOR</a:t>
            </a:r>
            <a:endParaRPr lang="en-US" alt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78606" y="762000"/>
            <a:ext cx="85319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Use similar triangles </a:t>
            </a:r>
            <a:r>
              <a:rPr lang="en-US" sz="2800" b="1" dirty="0" smtClean="0"/>
              <a:t>ABC </a:t>
            </a:r>
            <a:r>
              <a:rPr lang="en-US" sz="2800" b="1" dirty="0"/>
              <a:t>and </a:t>
            </a:r>
            <a:r>
              <a:rPr lang="en-US" sz="2800" b="1" dirty="0" smtClean="0"/>
              <a:t>triangle XYZ </a:t>
            </a:r>
            <a:r>
              <a:rPr lang="en-US" sz="2800" b="1" dirty="0"/>
              <a:t>to </a:t>
            </a:r>
            <a:r>
              <a:rPr lang="en-US" sz="2800" b="1" dirty="0">
                <a:solidFill>
                  <a:srgbClr val="FF0000"/>
                </a:solidFill>
              </a:rPr>
              <a:t>find the missing height h.</a:t>
            </a:r>
            <a:r>
              <a:rPr lang="en-US" sz="2800" b="1" dirty="0"/>
              <a:t> Round to the nearest tenth if necessary.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77" y="2309575"/>
            <a:ext cx="7590380" cy="3090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9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903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029" y="1725010"/>
            <a:ext cx="7010400" cy="21380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" y="762000"/>
            <a:ext cx="8382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Indirect measurement </a:t>
            </a:r>
            <a:r>
              <a:rPr lang="en-US" b="1" dirty="0"/>
              <a:t>involves using the properties of similar triangles to measure such heights or distances.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586" y="3874991"/>
            <a:ext cx="8485414" cy="35164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3000" y="3483311"/>
            <a:ext cx="1817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60093"/>
                </a:solidFill>
              </a:rPr>
              <a:t>A right triangle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6242" y="6260068"/>
            <a:ext cx="6156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60093"/>
                </a:solidFill>
              </a:rPr>
              <a:t>The triangles are similar by the AA Similarity Criterion.</a:t>
            </a:r>
          </a:p>
        </p:txBody>
      </p:sp>
    </p:spTree>
    <p:extLst>
      <p:ext uri="{BB962C8B-B14F-4D97-AF65-F5344CB8AC3E}">
        <p14:creationId xmlns:p14="http://schemas.microsoft.com/office/powerpoint/2010/main" val="392481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EXPLORE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903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38200"/>
            <a:ext cx="4114800" cy="17874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641953"/>
            <a:ext cx="8382000" cy="17760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38200" y="3048000"/>
            <a:ext cx="42712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D60093"/>
                </a:solidFill>
              </a:rPr>
              <a:t>You probably know your own height.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343" y="3935028"/>
            <a:ext cx="6605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60093"/>
                </a:solidFill>
              </a:rPr>
              <a:t>Your height (if necessary) and the lengths of your shadow </a:t>
            </a:r>
            <a:endParaRPr lang="en-US" b="1" dirty="0" smtClean="0">
              <a:solidFill>
                <a:srgbClr val="D60093"/>
              </a:solidFill>
            </a:endParaRPr>
          </a:p>
          <a:p>
            <a:r>
              <a:rPr lang="en-US" b="1" dirty="0" smtClean="0">
                <a:solidFill>
                  <a:srgbClr val="D60093"/>
                </a:solidFill>
              </a:rPr>
              <a:t>and </a:t>
            </a:r>
            <a:r>
              <a:rPr lang="en-US" b="1" dirty="0">
                <a:solidFill>
                  <a:srgbClr val="D60093"/>
                </a:solidFill>
              </a:rPr>
              <a:t>the shadow of the flagpole.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929" y="4726344"/>
            <a:ext cx="8547553" cy="182685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57201" y="546633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D60093"/>
                </a:solidFill>
              </a:rPr>
              <a:t>Have someone measure the length of your shadow and the shadow of the flagpole. </a:t>
            </a:r>
            <a:r>
              <a:rPr lang="en-US" b="1" dirty="0" smtClean="0">
                <a:solidFill>
                  <a:srgbClr val="D60093"/>
                </a:solidFill>
              </a:rPr>
              <a:t> Write </a:t>
            </a:r>
            <a:r>
              <a:rPr lang="en-US" b="1" dirty="0">
                <a:solidFill>
                  <a:srgbClr val="D60093"/>
                </a:solidFill>
              </a:rPr>
              <a:t>and solve a proportion </a:t>
            </a:r>
            <a:r>
              <a:rPr lang="en-US" b="1" dirty="0" smtClean="0">
                <a:solidFill>
                  <a:srgbClr val="D60093"/>
                </a:solidFill>
              </a:rPr>
              <a:t>in </a:t>
            </a:r>
            <a:r>
              <a:rPr lang="en-US" b="1" dirty="0">
                <a:solidFill>
                  <a:srgbClr val="D60093"/>
                </a:solidFill>
              </a:rPr>
              <a:t>which the unknown is the height of the flagpole. </a:t>
            </a:r>
            <a:r>
              <a:rPr lang="en-US" b="1" dirty="0" smtClean="0">
                <a:solidFill>
                  <a:srgbClr val="D60093"/>
                </a:solidFill>
              </a:rPr>
              <a:t> Use </a:t>
            </a:r>
            <a:r>
              <a:rPr lang="en-US" b="1" dirty="0">
                <a:solidFill>
                  <a:srgbClr val="D60093"/>
                </a:solidFill>
              </a:rPr>
              <a:t>the fact that corresponding sides of similar triangles are proportional.</a:t>
            </a:r>
          </a:p>
        </p:txBody>
      </p:sp>
    </p:spTree>
    <p:extLst>
      <p:ext uri="{BB962C8B-B14F-4D97-AF65-F5344CB8AC3E}">
        <p14:creationId xmlns:p14="http://schemas.microsoft.com/office/powerpoint/2010/main" val="228389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62200" y="76200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904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990599"/>
            <a:ext cx="5410200" cy="13599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350540"/>
            <a:ext cx="5812971" cy="28677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496" y="5250928"/>
            <a:ext cx="4973118" cy="132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23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62200" y="76200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904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8729579" cy="1524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075" y="2910184"/>
            <a:ext cx="6432826" cy="9760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7900" y="4132488"/>
            <a:ext cx="3202739" cy="16315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5764072"/>
            <a:ext cx="1885138" cy="78912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219200" y="2963333"/>
            <a:ext cx="1362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D60093"/>
                </a:solidFill>
              </a:rPr>
              <a:t>flagpole</a:t>
            </a:r>
            <a:endParaRPr lang="en-US" sz="2400" b="1" dirty="0">
              <a:solidFill>
                <a:srgbClr val="D60093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37601" y="2971800"/>
            <a:ext cx="1362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D60093"/>
                </a:solidFill>
              </a:rPr>
              <a:t>flagpole</a:t>
            </a:r>
            <a:endParaRPr lang="en-US" sz="2400" b="1" dirty="0">
              <a:solidFill>
                <a:srgbClr val="D600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52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18536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82099" y="86380"/>
            <a:ext cx="2451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REFLECT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2099" y="914400"/>
            <a:ext cx="84488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2. In the tree example, how can you check that your answer is reasonable?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2286000"/>
            <a:ext cx="81499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D60093"/>
                </a:solidFill>
              </a:rPr>
              <a:t>The length of the meter stick’s shadow is a little more than 1.5 times the length of the meter stick. </a:t>
            </a:r>
            <a:endParaRPr lang="en-US" sz="2400" b="1" dirty="0" smtClean="0">
              <a:solidFill>
                <a:srgbClr val="D60093"/>
              </a:solidFill>
            </a:endParaRPr>
          </a:p>
          <a:p>
            <a:endParaRPr lang="en-US" sz="2400" b="1" dirty="0">
              <a:solidFill>
                <a:srgbClr val="D60093"/>
              </a:solidFill>
            </a:endParaRPr>
          </a:p>
          <a:p>
            <a:r>
              <a:rPr lang="en-US" sz="2400" b="1" dirty="0" smtClean="0">
                <a:solidFill>
                  <a:srgbClr val="D60093"/>
                </a:solidFill>
              </a:rPr>
              <a:t>So </a:t>
            </a:r>
            <a:r>
              <a:rPr lang="en-US" sz="2400" b="1" dirty="0">
                <a:solidFill>
                  <a:srgbClr val="D60093"/>
                </a:solidFill>
              </a:rPr>
              <a:t>the length of the tree’s shadow, should be a little more than 1.5 times the height of the tree. </a:t>
            </a:r>
            <a:endParaRPr lang="en-US" sz="2400" b="1" dirty="0" smtClean="0">
              <a:solidFill>
                <a:srgbClr val="D60093"/>
              </a:solidFill>
            </a:endParaRPr>
          </a:p>
          <a:p>
            <a:endParaRPr lang="en-US" sz="2400" b="1" dirty="0">
              <a:solidFill>
                <a:srgbClr val="D60093"/>
              </a:solidFill>
            </a:endParaRPr>
          </a:p>
          <a:p>
            <a:r>
              <a:rPr lang="en-US" sz="2400" b="1" dirty="0" smtClean="0">
                <a:solidFill>
                  <a:srgbClr val="D60093"/>
                </a:solidFill>
              </a:rPr>
              <a:t>Since </a:t>
            </a:r>
            <a:r>
              <a:rPr lang="en-US" sz="2400" b="1" dirty="0">
                <a:solidFill>
                  <a:srgbClr val="D60093"/>
                </a:solidFill>
              </a:rPr>
              <a:t>1.5 (4.5) = 6.75, an answer of 4.5 is reasonable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9800" y="156191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905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48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9" y="1143000"/>
            <a:ext cx="7039022" cy="473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PRACTICE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2209800" y="98947"/>
            <a:ext cx="6781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Do WS 17.3, #1-3</a:t>
            </a:r>
            <a:endParaRPr lang="en-US" alt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99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dirty="0"/>
              <a:t>p. </a:t>
            </a:r>
            <a:r>
              <a:rPr lang="en-US" b="1" dirty="0" smtClean="0"/>
              <a:t>905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086" y="914400"/>
            <a:ext cx="829491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3. Liam is 6 feet tall. To find the height of a tree, he measures his shadow and the tree’s shadow. The measurements of the two shadows are shown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Find </a:t>
            </a:r>
            <a:r>
              <a:rPr lang="en-US" sz="2000" b="1" dirty="0">
                <a:solidFill>
                  <a:srgbClr val="002060"/>
                </a:solidFill>
              </a:rPr>
              <a:t>the height h of the tree.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048000"/>
            <a:ext cx="4831492" cy="2590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4200" y="2237839"/>
            <a:ext cx="5772569" cy="98513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9077" y="3734456"/>
            <a:ext cx="3368488" cy="685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1863" y="4689042"/>
            <a:ext cx="3395702" cy="118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33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2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62200" y="76200"/>
            <a:ext cx="670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905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92" y="928968"/>
            <a:ext cx="8864009" cy="21741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222171"/>
            <a:ext cx="4638963" cy="29228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4038600"/>
            <a:ext cx="3912031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94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5212</TotalTime>
  <Words>387</Words>
  <Application>Microsoft Office PowerPoint</Application>
  <PresentationFormat>On-screen Show (4:3)</PresentationFormat>
  <Paragraphs>70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EGUSD</cp:lastModifiedBy>
  <cp:revision>288</cp:revision>
  <dcterms:created xsi:type="dcterms:W3CDTF">2007-01-19T17:21:11Z</dcterms:created>
  <dcterms:modified xsi:type="dcterms:W3CDTF">2016-10-27T14:25:35Z</dcterms:modified>
</cp:coreProperties>
</file>