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307" r:id="rId2"/>
    <p:sldId id="302" r:id="rId3"/>
    <p:sldId id="315" r:id="rId4"/>
    <p:sldId id="310" r:id="rId5"/>
    <p:sldId id="311" r:id="rId6"/>
    <p:sldId id="301" r:id="rId7"/>
    <p:sldId id="280" r:id="rId8"/>
    <p:sldId id="308" r:id="rId9"/>
    <p:sldId id="279" r:id="rId10"/>
    <p:sldId id="303" r:id="rId11"/>
    <p:sldId id="304" r:id="rId12"/>
    <p:sldId id="305" r:id="rId13"/>
    <p:sldId id="306" r:id="rId14"/>
    <p:sldId id="283" r:id="rId15"/>
    <p:sldId id="312" r:id="rId16"/>
    <p:sldId id="285" r:id="rId17"/>
    <p:sldId id="284" r:id="rId18"/>
    <p:sldId id="286" r:id="rId19"/>
    <p:sldId id="288" r:id="rId20"/>
    <p:sldId id="313" r:id="rId21"/>
    <p:sldId id="314" r:id="rId22"/>
    <p:sldId id="269" r:id="rId23"/>
    <p:sldId id="309" r:id="rId24"/>
  </p:sldIdLst>
  <p:sldSz cx="9144000" cy="6858000" type="screen4x3"/>
  <p:notesSz cx="6858000" cy="9144000"/>
  <p:defaultTextStyle>
    <a:defPPr>
      <a:defRPr lang="en-US"/>
    </a:defPPr>
    <a:lvl1pPr algn="ctr" rtl="0" fontAlgn="base">
      <a:spcBef>
        <a:spcPct val="50000"/>
      </a:spcBef>
      <a:spcAft>
        <a:spcPct val="0"/>
      </a:spcAft>
      <a:defRPr sz="2400" kern="1200">
        <a:solidFill>
          <a:schemeClr val="tx1"/>
        </a:solidFill>
        <a:latin typeface="Times New Roman" pitchFamily="18" charset="0"/>
        <a:ea typeface="+mn-ea"/>
        <a:cs typeface="+mn-cs"/>
      </a:defRPr>
    </a:lvl1pPr>
    <a:lvl2pPr marL="457200" algn="ctr" rtl="0" fontAlgn="base">
      <a:spcBef>
        <a:spcPct val="50000"/>
      </a:spcBef>
      <a:spcAft>
        <a:spcPct val="0"/>
      </a:spcAft>
      <a:defRPr sz="2400" kern="1200">
        <a:solidFill>
          <a:schemeClr val="tx1"/>
        </a:solidFill>
        <a:latin typeface="Times New Roman" pitchFamily="18" charset="0"/>
        <a:ea typeface="+mn-ea"/>
        <a:cs typeface="+mn-cs"/>
      </a:defRPr>
    </a:lvl2pPr>
    <a:lvl3pPr marL="914400" algn="ctr" rtl="0" fontAlgn="base">
      <a:spcBef>
        <a:spcPct val="50000"/>
      </a:spcBef>
      <a:spcAft>
        <a:spcPct val="0"/>
      </a:spcAft>
      <a:defRPr sz="2400" kern="1200">
        <a:solidFill>
          <a:schemeClr val="tx1"/>
        </a:solidFill>
        <a:latin typeface="Times New Roman" pitchFamily="18" charset="0"/>
        <a:ea typeface="+mn-ea"/>
        <a:cs typeface="+mn-cs"/>
      </a:defRPr>
    </a:lvl3pPr>
    <a:lvl4pPr marL="1371600" algn="ctr" rtl="0" fontAlgn="base">
      <a:spcBef>
        <a:spcPct val="50000"/>
      </a:spcBef>
      <a:spcAft>
        <a:spcPct val="0"/>
      </a:spcAft>
      <a:defRPr sz="2400" kern="1200">
        <a:solidFill>
          <a:schemeClr val="tx1"/>
        </a:solidFill>
        <a:latin typeface="Times New Roman" pitchFamily="18" charset="0"/>
        <a:ea typeface="+mn-ea"/>
        <a:cs typeface="+mn-cs"/>
      </a:defRPr>
    </a:lvl4pPr>
    <a:lvl5pPr marL="1828800" algn="ctr" rtl="0" fontAlgn="base">
      <a:spcBef>
        <a:spcPct val="5000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FF"/>
    <a:srgbClr val="0066FF"/>
    <a:srgbClr val="3333FF"/>
    <a:srgbClr val="0000FF"/>
    <a:srgbClr val="FF6600"/>
    <a:srgbClr val="FFCC66"/>
    <a:srgbClr val="FFFF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65" autoAdjust="0"/>
    <p:restoredTop sz="96115" autoAdjust="0"/>
  </p:normalViewPr>
  <p:slideViewPr>
    <p:cSldViewPr snapToGrid="0">
      <p:cViewPr>
        <p:scale>
          <a:sx n="80" d="100"/>
          <a:sy n="80" d="100"/>
        </p:scale>
        <p:origin x="-72" y="-4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49" d="100"/>
          <a:sy n="49" d="100"/>
        </p:scale>
        <p:origin x="-214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 Id="rId5" Type="http://schemas.openxmlformats.org/officeDocument/2006/relationships/image" Target="../media/image38.wmf"/><Relationship Id="rId4" Type="http://schemas.openxmlformats.org/officeDocument/2006/relationships/image" Target="../media/image2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4.wmf"/><Relationship Id="rId1" Type="http://schemas.openxmlformats.org/officeDocument/2006/relationships/image" Target="../media/image17.wmf"/><Relationship Id="rId5" Type="http://schemas.openxmlformats.org/officeDocument/2006/relationships/image" Target="../media/image20.wmf"/><Relationship Id="rId4"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14.wmf"/><Relationship Id="rId1" Type="http://schemas.openxmlformats.org/officeDocument/2006/relationships/image" Target="../media/image22.wmf"/><Relationship Id="rId5" Type="http://schemas.openxmlformats.org/officeDocument/2006/relationships/image" Target="../media/image25.wmf"/><Relationship Id="rId4" Type="http://schemas.openxmlformats.org/officeDocument/2006/relationships/image" Target="../media/image24.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31.wmf"/><Relationship Id="rId1" Type="http://schemas.openxmlformats.org/officeDocument/2006/relationships/image" Target="../media/image30.wmf"/><Relationship Id="rId5" Type="http://schemas.openxmlformats.org/officeDocument/2006/relationships/image" Target="../media/image33.wmf"/><Relationship Id="rId4" Type="http://schemas.openxmlformats.org/officeDocument/2006/relationships/image" Target="../media/image3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5837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837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5837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3A5D128-3A64-4E73-9203-9FF8F3E99001}" type="slidenum">
              <a:rPr lang="en-US"/>
              <a:pPr>
                <a:defRPr/>
              </a:pPr>
              <a:t>‹#›</a:t>
            </a:fld>
            <a:endParaRPr lang="en-US"/>
          </a:p>
        </p:txBody>
      </p:sp>
    </p:spTree>
    <p:extLst>
      <p:ext uri="{BB962C8B-B14F-4D97-AF65-F5344CB8AC3E}">
        <p14:creationId xmlns:p14="http://schemas.microsoft.com/office/powerpoint/2010/main" val="122985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7EC78751-8F8D-412B-8CC2-3A3728B8CDE7}" type="datetimeFigureOut">
              <a:rPr lang="en-US"/>
              <a:pPr>
                <a:defRPr/>
              </a:pPr>
              <a:t>6/3/2017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52CEA029-BB8C-4E00-995E-B3437797DD96}" type="slidenum">
              <a:rPr lang="en-US"/>
              <a:pPr>
                <a:defRPr/>
              </a:pPr>
              <a:t>‹#›</a:t>
            </a:fld>
            <a:endParaRPr lang="en-US"/>
          </a:p>
        </p:txBody>
      </p:sp>
    </p:spTree>
    <p:extLst>
      <p:ext uri="{BB962C8B-B14F-4D97-AF65-F5344CB8AC3E}">
        <p14:creationId xmlns:p14="http://schemas.microsoft.com/office/powerpoint/2010/main" val="3938072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4D9B1C4-20BF-4245-9A55-5BA7F602A329}" type="slidenum">
              <a:rPr lang="en-US" altLang="en-US" smtClean="0"/>
              <a:pPr eaLnBrk="1" hangingPunct="1">
                <a:spcBef>
                  <a:spcPct val="0"/>
                </a:spcBef>
              </a:pPr>
              <a:t>1</a:t>
            </a:fld>
            <a:endParaRPr lang="en-US" altLang="en-US"/>
          </a:p>
        </p:txBody>
      </p:sp>
    </p:spTree>
    <p:extLst>
      <p:ext uri="{BB962C8B-B14F-4D97-AF65-F5344CB8AC3E}">
        <p14:creationId xmlns:p14="http://schemas.microsoft.com/office/powerpoint/2010/main" val="2101227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45428D-698C-4342-8FFD-BEB1B076AF36}" type="slidenum">
              <a:rPr lang="en-US" smtClean="0"/>
              <a:pPr/>
              <a:t>14</a:t>
            </a:fld>
            <a:endParaRPr lang="en-US"/>
          </a:p>
        </p:txBody>
      </p:sp>
    </p:spTree>
    <p:extLst>
      <p:ext uri="{BB962C8B-B14F-4D97-AF65-F5344CB8AC3E}">
        <p14:creationId xmlns:p14="http://schemas.microsoft.com/office/powerpoint/2010/main" val="25725346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018FAAA-80CF-4828-BDFD-CEAC238D90DB}" type="slidenum">
              <a:rPr lang="en-US" smtClean="0"/>
              <a:pPr/>
              <a:t>15</a:t>
            </a:fld>
            <a:endParaRPr lang="en-US"/>
          </a:p>
        </p:txBody>
      </p:sp>
    </p:spTree>
    <p:extLst>
      <p:ext uri="{BB962C8B-B14F-4D97-AF65-F5344CB8AC3E}">
        <p14:creationId xmlns:p14="http://schemas.microsoft.com/office/powerpoint/2010/main" val="4252620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018FAAA-80CF-4828-BDFD-CEAC238D90DB}" type="slidenum">
              <a:rPr lang="en-US" smtClean="0"/>
              <a:pPr/>
              <a:t>16</a:t>
            </a:fld>
            <a:endParaRPr lang="en-US"/>
          </a:p>
        </p:txBody>
      </p:sp>
    </p:spTree>
    <p:extLst>
      <p:ext uri="{BB962C8B-B14F-4D97-AF65-F5344CB8AC3E}">
        <p14:creationId xmlns:p14="http://schemas.microsoft.com/office/powerpoint/2010/main" val="42526207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B9E6F02-172D-47ED-AD35-7BCF1346A303}" type="slidenum">
              <a:rPr lang="en-US" smtClean="0"/>
              <a:pPr/>
              <a:t>17</a:t>
            </a:fld>
            <a:endParaRPr lang="en-US"/>
          </a:p>
        </p:txBody>
      </p:sp>
    </p:spTree>
    <p:extLst>
      <p:ext uri="{BB962C8B-B14F-4D97-AF65-F5344CB8AC3E}">
        <p14:creationId xmlns:p14="http://schemas.microsoft.com/office/powerpoint/2010/main" val="7526557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8E17FFA-339E-40E3-9F88-5E7B0CF7FDD7}" type="slidenum">
              <a:rPr lang="en-US" smtClean="0"/>
              <a:pPr/>
              <a:t>18</a:t>
            </a:fld>
            <a:endParaRPr lang="en-US"/>
          </a:p>
        </p:txBody>
      </p:sp>
    </p:spTree>
    <p:extLst>
      <p:ext uri="{BB962C8B-B14F-4D97-AF65-F5344CB8AC3E}">
        <p14:creationId xmlns:p14="http://schemas.microsoft.com/office/powerpoint/2010/main" val="25681303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9C34098-B08F-4E09-A37F-08F3A981DF8F}" type="slidenum">
              <a:rPr lang="en-US" smtClean="0"/>
              <a:pPr/>
              <a:t>19</a:t>
            </a:fld>
            <a:endParaRPr lang="en-US"/>
          </a:p>
        </p:txBody>
      </p:sp>
    </p:spTree>
    <p:extLst>
      <p:ext uri="{BB962C8B-B14F-4D97-AF65-F5344CB8AC3E}">
        <p14:creationId xmlns:p14="http://schemas.microsoft.com/office/powerpoint/2010/main" val="33346050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9FF8EBE7-5259-4C53-B64C-E2C6DAB977CE}" type="slidenum">
              <a:rPr lang="en-US" altLang="en-US" smtClean="0">
                <a:latin typeface="Arial" charset="0"/>
              </a:rPr>
              <a:pPr eaLnBrk="1" hangingPunct="1">
                <a:spcBef>
                  <a:spcPct val="0"/>
                </a:spcBef>
              </a:pPr>
              <a:t>20</a:t>
            </a:fld>
            <a:endParaRPr lang="en-US" altLang="en-US" smtClean="0">
              <a:latin typeface="Arial" charset="0"/>
            </a:endParaRPr>
          </a:p>
        </p:txBody>
      </p:sp>
    </p:spTree>
    <p:extLst>
      <p:ext uri="{BB962C8B-B14F-4D97-AF65-F5344CB8AC3E}">
        <p14:creationId xmlns:p14="http://schemas.microsoft.com/office/powerpoint/2010/main" val="1112978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A644F21-6121-4F8D-A931-5845A4018230}" type="slidenum">
              <a:rPr lang="en-US" smtClean="0"/>
              <a:pPr/>
              <a:t>22</a:t>
            </a:fld>
            <a:endParaRPr lang="en-US"/>
          </a:p>
        </p:txBody>
      </p:sp>
    </p:spTree>
    <p:extLst>
      <p:ext uri="{BB962C8B-B14F-4D97-AF65-F5344CB8AC3E}">
        <p14:creationId xmlns:p14="http://schemas.microsoft.com/office/powerpoint/2010/main" val="26154613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4D9B1C4-20BF-4245-9A55-5BA7F602A329}" type="slidenum">
              <a:rPr lang="en-US" altLang="en-US" smtClean="0"/>
              <a:pPr eaLnBrk="1" hangingPunct="1">
                <a:spcBef>
                  <a:spcPct val="0"/>
                </a:spcBef>
              </a:pPr>
              <a:t>23</a:t>
            </a:fld>
            <a:endParaRPr lang="en-US" altLang="en-US"/>
          </a:p>
        </p:txBody>
      </p:sp>
    </p:spTree>
    <p:extLst>
      <p:ext uri="{BB962C8B-B14F-4D97-AF65-F5344CB8AC3E}">
        <p14:creationId xmlns:p14="http://schemas.microsoft.com/office/powerpoint/2010/main" val="1720764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033E4C6-EF25-4C44-84FB-6C1D749159C3}" type="slidenum">
              <a:rPr lang="en-US" altLang="en-US" smtClean="0">
                <a:latin typeface="Arial" charset="0"/>
              </a:rPr>
              <a:pPr eaLnBrk="1" hangingPunct="1">
                <a:spcBef>
                  <a:spcPct val="0"/>
                </a:spcBef>
              </a:pPr>
              <a:t>2</a:t>
            </a:fld>
            <a:endParaRPr lang="en-US" altLang="en-US">
              <a:latin typeface="Arial" charset="0"/>
            </a:endParaRPr>
          </a:p>
        </p:txBody>
      </p:sp>
    </p:spTree>
    <p:extLst>
      <p:ext uri="{BB962C8B-B14F-4D97-AF65-F5344CB8AC3E}">
        <p14:creationId xmlns:p14="http://schemas.microsoft.com/office/powerpoint/2010/main" val="38232732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84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E057B8C-A876-43F3-A485-3341A922D02C}" type="slidenum">
              <a:rPr lang="en-US" smtClean="0"/>
              <a:pPr/>
              <a:t>7</a:t>
            </a:fld>
            <a:endParaRPr lang="en-US"/>
          </a:p>
        </p:txBody>
      </p:sp>
    </p:spTree>
    <p:extLst>
      <p:ext uri="{BB962C8B-B14F-4D97-AF65-F5344CB8AC3E}">
        <p14:creationId xmlns:p14="http://schemas.microsoft.com/office/powerpoint/2010/main" val="8002058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9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09D7120-C4CA-4669-9277-0AE03C7E6DC3}" type="slidenum">
              <a:rPr lang="en-US" smtClean="0"/>
              <a:pPr/>
              <a:t>8</a:t>
            </a:fld>
            <a:endParaRPr lang="en-US"/>
          </a:p>
        </p:txBody>
      </p:sp>
    </p:spTree>
    <p:extLst>
      <p:ext uri="{BB962C8B-B14F-4D97-AF65-F5344CB8AC3E}">
        <p14:creationId xmlns:p14="http://schemas.microsoft.com/office/powerpoint/2010/main" val="8640686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19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09D7120-C4CA-4669-9277-0AE03C7E6DC3}" type="slidenum">
              <a:rPr lang="en-US" smtClean="0"/>
              <a:pPr/>
              <a:t>9</a:t>
            </a:fld>
            <a:endParaRPr lang="en-US"/>
          </a:p>
        </p:txBody>
      </p:sp>
    </p:spTree>
    <p:extLst>
      <p:ext uri="{BB962C8B-B14F-4D97-AF65-F5344CB8AC3E}">
        <p14:creationId xmlns:p14="http://schemas.microsoft.com/office/powerpoint/2010/main" val="21569142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C430A10-C1C6-44DC-8C95-8DFF17913962}" type="slidenum">
              <a:rPr lang="en-US" smtClean="0">
                <a:latin typeface="Times" pitchFamily="18" charset="0"/>
              </a:rPr>
              <a:pPr>
                <a:defRPr/>
              </a:pPr>
              <a:t>10</a:t>
            </a:fld>
            <a:endParaRPr lang="en-US">
              <a:latin typeface="Times" pitchFamily="18" charset="0"/>
            </a:endParaRPr>
          </a:p>
        </p:txBody>
      </p:sp>
    </p:spTree>
    <p:extLst>
      <p:ext uri="{BB962C8B-B14F-4D97-AF65-F5344CB8AC3E}">
        <p14:creationId xmlns:p14="http://schemas.microsoft.com/office/powerpoint/2010/main" val="24818657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48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142951AE-49E2-4D16-B845-F2659C8FA82E}" type="slidenum">
              <a:rPr lang="en-US" smtClean="0">
                <a:latin typeface="Times" pitchFamily="18" charset="0"/>
              </a:rPr>
              <a:pPr>
                <a:defRPr/>
              </a:pPr>
              <a:t>11</a:t>
            </a:fld>
            <a:endParaRPr lang="en-US">
              <a:latin typeface="Times" pitchFamily="18" charset="0"/>
            </a:endParaRPr>
          </a:p>
        </p:txBody>
      </p:sp>
    </p:spTree>
    <p:extLst>
      <p:ext uri="{BB962C8B-B14F-4D97-AF65-F5344CB8AC3E}">
        <p14:creationId xmlns:p14="http://schemas.microsoft.com/office/powerpoint/2010/main" val="30016983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8E640685-DA57-4AD2-B42E-BFCCBB10D410}" type="slidenum">
              <a:rPr lang="en-US" smtClean="0">
                <a:latin typeface="Times" pitchFamily="18" charset="0"/>
              </a:rPr>
              <a:pPr>
                <a:defRPr/>
              </a:pPr>
              <a:t>12</a:t>
            </a:fld>
            <a:endParaRPr lang="en-US">
              <a:latin typeface="Times" pitchFamily="18" charset="0"/>
            </a:endParaRPr>
          </a:p>
        </p:txBody>
      </p:sp>
    </p:spTree>
    <p:extLst>
      <p:ext uri="{BB962C8B-B14F-4D97-AF65-F5344CB8AC3E}">
        <p14:creationId xmlns:p14="http://schemas.microsoft.com/office/powerpoint/2010/main" val="734934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E2B2D3E3-25D0-4118-9DBF-4D8A49504369}" type="slidenum">
              <a:rPr lang="en-US" smtClean="0">
                <a:latin typeface="Times" pitchFamily="18" charset="0"/>
              </a:rPr>
              <a:pPr>
                <a:defRPr/>
              </a:pPr>
              <a:t>13</a:t>
            </a:fld>
            <a:endParaRPr lang="en-US">
              <a:latin typeface="Times" pitchFamily="18" charset="0"/>
            </a:endParaRPr>
          </a:p>
        </p:txBody>
      </p:sp>
    </p:spTree>
    <p:extLst>
      <p:ext uri="{BB962C8B-B14F-4D97-AF65-F5344CB8AC3E}">
        <p14:creationId xmlns:p14="http://schemas.microsoft.com/office/powerpoint/2010/main" val="4586400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157EFB21-4C51-4E65-81E5-C129B74430E5}" type="slidenum">
              <a:rPr lang="en-US"/>
              <a:pPr>
                <a:defRPr/>
              </a:pPr>
              <a:t>‹#›</a:t>
            </a:fld>
            <a:endParaRPr lang="en-US"/>
          </a:p>
        </p:txBody>
      </p:sp>
    </p:spTree>
  </p:cSld>
  <p:clrMapOvr>
    <a:masterClrMapping/>
  </p:clrMapOvr>
  <p:transition spd="slow">
    <p:sndAc>
      <p:stSnd>
        <p:snd r:embed="rId1" name="whoosh.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29598250-3418-47E0-A9C5-E1C91CDB5701}" type="slidenum">
              <a:rPr lang="en-US"/>
              <a:pPr>
                <a:defRPr/>
              </a:pPr>
              <a:t>‹#›</a:t>
            </a:fld>
            <a:endParaRPr lang="en-US"/>
          </a:p>
        </p:txBody>
      </p:sp>
    </p:spTree>
  </p:cSld>
  <p:clrMapOvr>
    <a:masterClrMapping/>
  </p:clrMapOvr>
  <p:transition spd="slow">
    <p:sndAc>
      <p:stSnd>
        <p:snd r:embed="rId1" name="whoosh.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1963" y="609600"/>
            <a:ext cx="2041525" cy="54625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973763" cy="54625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BBA9D794-D2D5-4ABD-B129-053BDE8AC1A7}" type="slidenum">
              <a:rPr lang="en-US"/>
              <a:pPr>
                <a:defRPr/>
              </a:pPr>
              <a:t>‹#›</a:t>
            </a:fld>
            <a:endParaRPr lang="en-US"/>
          </a:p>
        </p:txBody>
      </p:sp>
    </p:spTree>
  </p:cSld>
  <p:clrMapOvr>
    <a:masterClrMapping/>
  </p:clrMapOvr>
  <p:transition spd="slow">
    <p:sndAc>
      <p:stSnd>
        <p:snd r:embed="rId1" name="whoosh.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pPr>
              <a:defRPr/>
            </a:pPr>
            <a:fld id="{B9CA3AAB-F51B-4046-A04C-FC10F4EC05FC}" type="slidenum">
              <a:rPr lang="en-US"/>
              <a:pPr>
                <a:defRPr/>
              </a:pPr>
              <a:t>‹#›</a:t>
            </a:fld>
            <a:endParaRPr lang="en-US"/>
          </a:p>
        </p:txBody>
      </p:sp>
    </p:spTree>
    <p:extLst>
      <p:ext uri="{BB962C8B-B14F-4D97-AF65-F5344CB8AC3E}">
        <p14:creationId xmlns:p14="http://schemas.microsoft.com/office/powerpoint/2010/main" val="3879763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E9A65705-A5E2-4293-AE18-040AC5D36391}" type="slidenum">
              <a:rPr lang="en-US"/>
              <a:pPr>
                <a:defRPr/>
              </a:pPr>
              <a:t>‹#›</a:t>
            </a:fld>
            <a:endParaRPr lang="en-US"/>
          </a:p>
        </p:txBody>
      </p:sp>
    </p:spTree>
  </p:cSld>
  <p:clrMapOvr>
    <a:masterClrMapping/>
  </p:clrMapOvr>
  <p:transition spd="slow">
    <p:sndAc>
      <p:stSnd>
        <p:snd r:embed="rId1" name="whoosh.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1566747F-6F67-495F-A90F-C1C7232A61B9}" type="slidenum">
              <a:rPr lang="en-US"/>
              <a:pPr>
                <a:defRPr/>
              </a:pPr>
              <a:t>‹#›</a:t>
            </a:fld>
            <a:endParaRPr lang="en-US"/>
          </a:p>
        </p:txBody>
      </p:sp>
    </p:spTree>
  </p:cSld>
  <p:clrMapOvr>
    <a:masterClrMapping/>
  </p:clrMapOvr>
  <p:transition spd="slow">
    <p:sndAc>
      <p:stSnd>
        <p:snd r:embed="rId1" name="whoosh.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81088" y="19573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43488" y="19573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p>
        </p:txBody>
      </p:sp>
      <p:sp>
        <p:nvSpPr>
          <p:cNvPr id="7" name="Slide Number Placeholder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A7C86EDE-C682-44DF-AF3F-19BEADBB78D7}" type="slidenum">
              <a:rPr lang="en-US"/>
              <a:pPr>
                <a:defRPr/>
              </a:pPr>
              <a:t>‹#›</a:t>
            </a:fld>
            <a:endParaRPr lang="en-US"/>
          </a:p>
        </p:txBody>
      </p:sp>
    </p:spTree>
  </p:cSld>
  <p:clrMapOvr>
    <a:masterClrMapping/>
  </p:clrMapOvr>
  <p:transition spd="slow">
    <p:sndAc>
      <p:stSnd>
        <p:snd r:embed="rId1" name="whoosh.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a:p>
        </p:txBody>
      </p:sp>
      <p:sp>
        <p:nvSpPr>
          <p:cNvPr id="8"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28CE83DB-5A64-4EA9-B0BA-86CA5F6DE681}" type="slidenum">
              <a:rPr lang="en-US"/>
              <a:pPr>
                <a:defRPr/>
              </a:pPr>
              <a:t>‹#›</a:t>
            </a:fld>
            <a:endParaRPr lang="en-US"/>
          </a:p>
        </p:txBody>
      </p:sp>
    </p:spTree>
  </p:cSld>
  <p:clrMapOvr>
    <a:masterClrMapping/>
  </p:clrMapOvr>
  <p:transition spd="slow">
    <p:sndAc>
      <p:stSnd>
        <p:snd r:embed="rId1" name="whoosh.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a:p>
        </p:txBody>
      </p:sp>
      <p:sp>
        <p:nvSpPr>
          <p:cNvPr id="4"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5C2BFF96-A5A5-45CD-BEA9-5A55852DA603}" type="slidenum">
              <a:rPr lang="en-US"/>
              <a:pPr>
                <a:defRPr/>
              </a:pPr>
              <a:t>‹#›</a:t>
            </a:fld>
            <a:endParaRPr lang="en-US"/>
          </a:p>
        </p:txBody>
      </p:sp>
    </p:spTree>
  </p:cSld>
  <p:clrMapOvr>
    <a:masterClrMapping/>
  </p:clrMapOvr>
  <p:transition spd="slow">
    <p:sndAc>
      <p:stSnd>
        <p:snd r:embed="rId1" name="whoosh.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a:p>
        </p:txBody>
      </p:sp>
      <p:sp>
        <p:nvSpPr>
          <p:cNvPr id="3"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A1FF00A5-6B86-487B-85EB-27FAD77572F4}" type="slidenum">
              <a:rPr lang="en-US"/>
              <a:pPr>
                <a:defRPr/>
              </a:pPr>
              <a:t>‹#›</a:t>
            </a:fld>
            <a:endParaRPr lang="en-US"/>
          </a:p>
        </p:txBody>
      </p:sp>
    </p:spTree>
  </p:cSld>
  <p:clrMapOvr>
    <a:masterClrMapping/>
  </p:clrMapOvr>
  <p:transition spd="slow">
    <p:sndAc>
      <p:stSnd>
        <p:snd r:embed="rId1" name="whoosh.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p>
        </p:txBody>
      </p:sp>
      <p:sp>
        <p:nvSpPr>
          <p:cNvPr id="7" name="Slide Number Placeholder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DEA205E3-A0B3-418F-B9E4-8647FEE7E0C7}" type="slidenum">
              <a:rPr lang="en-US"/>
              <a:pPr>
                <a:defRPr/>
              </a:pPr>
              <a:t>‹#›</a:t>
            </a:fld>
            <a:endParaRPr lang="en-US"/>
          </a:p>
        </p:txBody>
      </p:sp>
    </p:spTree>
  </p:cSld>
  <p:clrMapOvr>
    <a:masterClrMapping/>
  </p:clrMapOvr>
  <p:transition spd="slow">
    <p:sndAc>
      <p:stSnd>
        <p:snd r:embed="rId1" name="whoosh.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p>
        </p:txBody>
      </p:sp>
      <p:sp>
        <p:nvSpPr>
          <p:cNvPr id="7" name="Slide Number Placeholder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2F3EB8B1-0C14-4C73-ABE3-FEF32E477483}" type="slidenum">
              <a:rPr lang="en-US"/>
              <a:pPr>
                <a:defRPr/>
              </a:pPr>
              <a:t>‹#›</a:t>
            </a:fld>
            <a:endParaRPr lang="en-US"/>
          </a:p>
        </p:txBody>
      </p:sp>
    </p:spTree>
  </p:cSld>
  <p:clrMapOvr>
    <a:masterClrMapping/>
  </p:clrMapOvr>
  <p:transition spd="slow">
    <p:sndAc>
      <p:stSnd>
        <p:snd r:embed="rId1" name="whoosh.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audio" Target="../media/audio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197" name="Rectangle 3"/>
          <p:cNvSpPr>
            <a:spLocks noGrp="1" noChangeArrowheads="1"/>
          </p:cNvSpPr>
          <p:nvPr>
            <p:ph type="body" idx="1"/>
          </p:nvPr>
        </p:nvSpPr>
        <p:spPr bwMode="auto">
          <a:xfrm>
            <a:off x="1081088" y="1957388"/>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sndAc>
      <p:stSnd>
        <p:snd r:embed="rId14" name="whoosh.wav"/>
      </p:stSnd>
    </p:sndAc>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6.xml"/><Relationship Id="rId7" Type="http://schemas.openxmlformats.org/officeDocument/2006/relationships/image" Target="../media/image8.wmf"/><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7.wmf"/><Relationship Id="rId4" Type="http://schemas.openxmlformats.org/officeDocument/2006/relationships/oleObject" Target="../embeddings/oleObject2.bin"/><Relationship Id="rId9" Type="http://schemas.openxmlformats.org/officeDocument/2006/relationships/image" Target="../media/image9.wmf"/></Relationships>
</file>

<file path=ppt/slides/_rels/slide11.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notesSlide" Target="../notesSlides/notesSlide7.xml"/><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5.bin"/><Relationship Id="rId4" Type="http://schemas.openxmlformats.org/officeDocument/2006/relationships/audio" Target="../media/audio1.wav"/></Relationships>
</file>

<file path=ppt/slides/_rels/slide12.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notesSlide" Target="../notesSlides/notesSlide8.xml"/><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2.wmf"/><Relationship Id="rId5" Type="http://schemas.openxmlformats.org/officeDocument/2006/relationships/oleObject" Target="../embeddings/oleObject7.bin"/><Relationship Id="rId4" Type="http://schemas.openxmlformats.org/officeDocument/2006/relationships/audio" Target="../media/audio1.wav"/></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notesSlide" Target="../notesSlides/notesSlide10.xml"/><Relationship Id="rId7"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audio" Target="../media/audio1.wav"/></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12.bin"/><Relationship Id="rId13" Type="http://schemas.openxmlformats.org/officeDocument/2006/relationships/image" Target="../media/image20.wmf"/><Relationship Id="rId3" Type="http://schemas.openxmlformats.org/officeDocument/2006/relationships/notesSlide" Target="../notesSlides/notesSlide11.xml"/><Relationship Id="rId7" Type="http://schemas.openxmlformats.org/officeDocument/2006/relationships/image" Target="../media/image14.wmf"/><Relationship Id="rId12" Type="http://schemas.openxmlformats.org/officeDocument/2006/relationships/oleObject" Target="../embeddings/oleObject14.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11.bin"/><Relationship Id="rId11" Type="http://schemas.openxmlformats.org/officeDocument/2006/relationships/image" Target="../media/image19.wmf"/><Relationship Id="rId5" Type="http://schemas.openxmlformats.org/officeDocument/2006/relationships/image" Target="../media/image17.wmf"/><Relationship Id="rId10" Type="http://schemas.openxmlformats.org/officeDocument/2006/relationships/oleObject" Target="../embeddings/oleObject13.bin"/><Relationship Id="rId4" Type="http://schemas.openxmlformats.org/officeDocument/2006/relationships/oleObject" Target="../embeddings/oleObject10.bin"/><Relationship Id="rId9" Type="http://schemas.openxmlformats.org/officeDocument/2006/relationships/image" Target="../media/image18.wmf"/><Relationship Id="rId14" Type="http://schemas.openxmlformats.org/officeDocument/2006/relationships/image" Target="../media/image21.png"/></Relationships>
</file>

<file path=ppt/slides/_rels/slide16.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9.bin"/><Relationship Id="rId3" Type="http://schemas.openxmlformats.org/officeDocument/2006/relationships/notesSlide" Target="../notesSlides/notesSlide12.xml"/><Relationship Id="rId7" Type="http://schemas.openxmlformats.org/officeDocument/2006/relationships/oleObject" Target="../embeddings/oleObject16.bin"/><Relationship Id="rId12" Type="http://schemas.openxmlformats.org/officeDocument/2006/relationships/image" Target="../media/image24.wmf"/><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image" Target="../media/image22.wmf"/><Relationship Id="rId11" Type="http://schemas.openxmlformats.org/officeDocument/2006/relationships/oleObject" Target="../embeddings/oleObject18.bin"/><Relationship Id="rId5" Type="http://schemas.openxmlformats.org/officeDocument/2006/relationships/oleObject" Target="../embeddings/oleObject15.bin"/><Relationship Id="rId10" Type="http://schemas.openxmlformats.org/officeDocument/2006/relationships/image" Target="../media/image23.wmf"/><Relationship Id="rId4" Type="http://schemas.openxmlformats.org/officeDocument/2006/relationships/image" Target="../media/image26.png"/><Relationship Id="rId9" Type="http://schemas.openxmlformats.org/officeDocument/2006/relationships/oleObject" Target="../embeddings/oleObject17.bin"/><Relationship Id="rId14" Type="http://schemas.openxmlformats.org/officeDocument/2006/relationships/image" Target="../media/image25.wmf"/></Relationships>
</file>

<file path=ppt/slides/_rels/slide17.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notesSlide" Target="../notesSlides/notesSlide13.xml"/><Relationship Id="rId7" Type="http://schemas.openxmlformats.org/officeDocument/2006/relationships/oleObject" Target="../embeddings/oleObject20.bin"/><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29.png"/><Relationship Id="rId5" Type="http://schemas.openxmlformats.org/officeDocument/2006/relationships/image" Target="../media/image16.png"/><Relationship Id="rId10" Type="http://schemas.openxmlformats.org/officeDocument/2006/relationships/image" Target="../media/image28.wmf"/><Relationship Id="rId4" Type="http://schemas.openxmlformats.org/officeDocument/2006/relationships/audio" Target="../media/audio1.wav"/><Relationship Id="rId9" Type="http://schemas.openxmlformats.org/officeDocument/2006/relationships/oleObject" Target="../embeddings/oleObject21.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32.wmf"/><Relationship Id="rId3" Type="http://schemas.openxmlformats.org/officeDocument/2006/relationships/notesSlide" Target="../notesSlides/notesSlide14.xml"/><Relationship Id="rId7" Type="http://schemas.openxmlformats.org/officeDocument/2006/relationships/image" Target="../media/image30.wmf"/><Relationship Id="rId12" Type="http://schemas.openxmlformats.org/officeDocument/2006/relationships/oleObject" Target="../embeddings/oleObject25.bin"/><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oleObject" Target="../embeddings/oleObject22.bin"/><Relationship Id="rId11" Type="http://schemas.openxmlformats.org/officeDocument/2006/relationships/image" Target="../media/image27.wmf"/><Relationship Id="rId5" Type="http://schemas.openxmlformats.org/officeDocument/2006/relationships/image" Target="../media/image34.png"/><Relationship Id="rId15" Type="http://schemas.openxmlformats.org/officeDocument/2006/relationships/image" Target="../media/image33.wmf"/><Relationship Id="rId10" Type="http://schemas.openxmlformats.org/officeDocument/2006/relationships/oleObject" Target="../embeddings/oleObject24.bin"/><Relationship Id="rId4" Type="http://schemas.openxmlformats.org/officeDocument/2006/relationships/audio" Target="../media/audio2.wav"/><Relationship Id="rId9" Type="http://schemas.openxmlformats.org/officeDocument/2006/relationships/image" Target="../media/image31.wmf"/><Relationship Id="rId14" Type="http://schemas.openxmlformats.org/officeDocument/2006/relationships/oleObject" Target="../embeddings/oleObject26.bin"/></Relationships>
</file>

<file path=ppt/slides/_rels/slide19.xml.rels><?xml version="1.0" encoding="UTF-8" standalone="yes"?>
<Relationships xmlns="http://schemas.openxmlformats.org/package/2006/relationships"><Relationship Id="rId8" Type="http://schemas.openxmlformats.org/officeDocument/2006/relationships/image" Target="../media/image36.wmf"/><Relationship Id="rId13" Type="http://schemas.openxmlformats.org/officeDocument/2006/relationships/image" Target="../media/image28.wmf"/><Relationship Id="rId3" Type="http://schemas.openxmlformats.org/officeDocument/2006/relationships/notesSlide" Target="../notesSlides/notesSlide15.xml"/><Relationship Id="rId7" Type="http://schemas.openxmlformats.org/officeDocument/2006/relationships/oleObject" Target="../embeddings/oleObject28.bin"/><Relationship Id="rId12" Type="http://schemas.openxmlformats.org/officeDocument/2006/relationships/oleObject" Target="../embeddings/oleObject30.bin"/><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image" Target="../media/image35.wmf"/><Relationship Id="rId11" Type="http://schemas.openxmlformats.org/officeDocument/2006/relationships/image" Target="../media/image39.png"/><Relationship Id="rId5" Type="http://schemas.openxmlformats.org/officeDocument/2006/relationships/oleObject" Target="../embeddings/oleObject27.bin"/><Relationship Id="rId15" Type="http://schemas.openxmlformats.org/officeDocument/2006/relationships/image" Target="../media/image38.wmf"/><Relationship Id="rId10" Type="http://schemas.openxmlformats.org/officeDocument/2006/relationships/image" Target="../media/image37.wmf"/><Relationship Id="rId4" Type="http://schemas.openxmlformats.org/officeDocument/2006/relationships/audio" Target="../media/audio1.wav"/><Relationship Id="rId9" Type="http://schemas.openxmlformats.org/officeDocument/2006/relationships/oleObject" Target="../embeddings/oleObject29.bin"/><Relationship Id="rId14" Type="http://schemas.openxmlformats.org/officeDocument/2006/relationships/oleObject" Target="../embeddings/oleObject31.bin"/></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40.png"/></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4.xml"/><Relationship Id="rId4" Type="http://schemas.openxmlformats.org/officeDocument/2006/relationships/image" Target="../media/image41.png"/></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42.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5.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6.png"/><Relationship Id="rId4" Type="http://schemas.openxmlformats.org/officeDocument/2006/relationships/audio" Target="../media/audio1.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43"/>
          <p:cNvSpPr>
            <a:spLocks noChangeArrowheads="1"/>
          </p:cNvSpPr>
          <p:nvPr/>
        </p:nvSpPr>
        <p:spPr bwMode="auto">
          <a:xfrm>
            <a:off x="20444" y="76200"/>
            <a:ext cx="2539408" cy="533400"/>
          </a:xfrm>
          <a:prstGeom prst="roundRect">
            <a:avLst>
              <a:gd name="adj" fmla="val 16667"/>
            </a:avLst>
          </a:prstGeom>
          <a:solidFill>
            <a:srgbClr val="00B0F0"/>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dirty="0"/>
          </a:p>
        </p:txBody>
      </p:sp>
      <p:sp>
        <p:nvSpPr>
          <p:cNvPr id="6" name="Text Box 44"/>
          <p:cNvSpPr txBox="1">
            <a:spLocks noChangeArrowheads="1"/>
          </p:cNvSpPr>
          <p:nvPr/>
        </p:nvSpPr>
        <p:spPr bwMode="auto">
          <a:xfrm>
            <a:off x="200005" y="81290"/>
            <a:ext cx="218028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b="1" dirty="0"/>
              <a:t>Warm Up</a:t>
            </a:r>
          </a:p>
        </p:txBody>
      </p:sp>
      <p:sp>
        <p:nvSpPr>
          <p:cNvPr id="28" name="Rectangle 27"/>
          <p:cNvSpPr/>
          <p:nvPr/>
        </p:nvSpPr>
        <p:spPr>
          <a:xfrm>
            <a:off x="200005" y="1067496"/>
            <a:ext cx="7937500" cy="4154984"/>
          </a:xfrm>
          <a:prstGeom prst="rect">
            <a:avLst/>
          </a:prstGeom>
        </p:spPr>
        <p:txBody>
          <a:bodyPr wrap="square">
            <a:spAutoFit/>
          </a:bodyPr>
          <a:lstStyle/>
          <a:p>
            <a:pPr lvl="0" algn="l"/>
            <a:r>
              <a:rPr lang="en-US" b="1" dirty="0"/>
              <a:t>A 40-foot flagpole casts a 25-foot shadow. Find the shadow cast by a nearby building 200 feet tall. </a:t>
            </a:r>
          </a:p>
          <a:p>
            <a:pPr algn="l"/>
            <a:endParaRPr lang="en-US" b="1" dirty="0"/>
          </a:p>
          <a:p>
            <a:pPr algn="l"/>
            <a:r>
              <a:rPr lang="en-US" b="1" dirty="0"/>
              <a:t>a) Draw a diagram. 					</a:t>
            </a:r>
          </a:p>
          <a:p>
            <a:r>
              <a:rPr lang="en-US" b="1" dirty="0"/>
              <a:t> </a:t>
            </a:r>
          </a:p>
          <a:p>
            <a:r>
              <a:rPr lang="en-US" b="1" dirty="0"/>
              <a:t> </a:t>
            </a:r>
          </a:p>
          <a:p>
            <a:r>
              <a:rPr lang="en-US" b="1" dirty="0"/>
              <a:t> </a:t>
            </a:r>
          </a:p>
          <a:p>
            <a:pPr algn="l"/>
            <a:r>
              <a:rPr lang="en-US" b="1" dirty="0"/>
              <a:t>b)  How long is the shadow of the building?  </a:t>
            </a:r>
          </a:p>
        </p:txBody>
      </p:sp>
    </p:spTree>
    <p:extLst>
      <p:ext uri="{BB962C8B-B14F-4D97-AF65-F5344CB8AC3E}">
        <p14:creationId xmlns:p14="http://schemas.microsoft.com/office/powerpoint/2010/main" val="268015739"/>
      </p:ext>
    </p:extLst>
  </p:cSld>
  <p:clrMapOvr>
    <a:masterClrMapping/>
  </p:clrMapOvr>
  <p:transition spd="slow">
    <p:sndAc>
      <p:stSnd>
        <p:snd r:embed="rId3" name="whoosh.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549275"/>
            <a:ext cx="8229600" cy="1143000"/>
          </a:xfrm>
        </p:spPr>
        <p:txBody>
          <a:bodyPr/>
          <a:lstStyle/>
          <a:p>
            <a:r>
              <a:rPr lang="en-US" altLang="en-US" sz="6000" b="1">
                <a:solidFill>
                  <a:srgbClr val="006600"/>
                </a:solidFill>
              </a:rPr>
              <a:t>Geometric Mean</a:t>
            </a:r>
          </a:p>
        </p:txBody>
      </p:sp>
      <p:sp>
        <p:nvSpPr>
          <p:cNvPr id="6147" name="Rectangle 3"/>
          <p:cNvSpPr>
            <a:spLocks noGrp="1" noChangeArrowheads="1"/>
          </p:cNvSpPr>
          <p:nvPr>
            <p:ph type="body" sz="half" idx="1"/>
          </p:nvPr>
        </p:nvSpPr>
        <p:spPr>
          <a:xfrm>
            <a:off x="457200" y="1874838"/>
            <a:ext cx="8218488" cy="3230562"/>
          </a:xfrm>
        </p:spPr>
        <p:txBody>
          <a:bodyPr/>
          <a:lstStyle/>
          <a:p>
            <a:r>
              <a:rPr lang="en-US" altLang="en-US" dirty="0"/>
              <a:t>The </a:t>
            </a:r>
            <a:r>
              <a:rPr lang="en-US" altLang="en-US" dirty="0">
                <a:solidFill>
                  <a:srgbClr val="009900"/>
                </a:solidFill>
              </a:rPr>
              <a:t>geometric mean</a:t>
            </a:r>
            <a:r>
              <a:rPr lang="en-US" altLang="en-US" dirty="0"/>
              <a:t> of two positive numbers </a:t>
            </a:r>
            <a:r>
              <a:rPr lang="en-US" altLang="en-US" dirty="0">
                <a:solidFill>
                  <a:srgbClr val="009900"/>
                </a:solidFill>
              </a:rPr>
              <a:t>a</a:t>
            </a:r>
            <a:r>
              <a:rPr lang="en-US" altLang="en-US" dirty="0"/>
              <a:t> and </a:t>
            </a:r>
            <a:r>
              <a:rPr lang="en-US" altLang="en-US" dirty="0">
                <a:solidFill>
                  <a:srgbClr val="009900"/>
                </a:solidFill>
              </a:rPr>
              <a:t>b</a:t>
            </a:r>
            <a:r>
              <a:rPr lang="en-US" altLang="en-US" dirty="0"/>
              <a:t> is the positive number </a:t>
            </a:r>
            <a:r>
              <a:rPr lang="en-US" altLang="en-US" i="1" dirty="0">
                <a:latin typeface="Times New Roman" pitchFamily="18" charset="0"/>
                <a:cs typeface="Times New Roman" pitchFamily="18" charset="0"/>
              </a:rPr>
              <a:t>x</a:t>
            </a:r>
            <a:r>
              <a:rPr lang="en-US" altLang="en-US" dirty="0"/>
              <a:t> such that</a:t>
            </a:r>
          </a:p>
          <a:p>
            <a:endParaRPr lang="en-US" altLang="en-US" sz="2800" dirty="0"/>
          </a:p>
          <a:p>
            <a:pPr>
              <a:buFontTx/>
              <a:buNone/>
            </a:pPr>
            <a:endParaRPr lang="en-US" altLang="en-US" sz="2800" dirty="0"/>
          </a:p>
          <a:p>
            <a:endParaRPr lang="en-US" altLang="en-US" dirty="0"/>
          </a:p>
          <a:p>
            <a:r>
              <a:rPr lang="en-US" altLang="en-US" dirty="0"/>
              <a:t>Find the geometric mean of 8 and 18.</a:t>
            </a:r>
          </a:p>
          <a:p>
            <a:pPr>
              <a:buFont typeface="Wingdings" pitchFamily="2" charset="2"/>
              <a:buNone/>
            </a:pPr>
            <a:r>
              <a:rPr lang="en-US" altLang="en-US" sz="2800" dirty="0"/>
              <a:t>	</a:t>
            </a:r>
          </a:p>
        </p:txBody>
      </p:sp>
      <p:graphicFrame>
        <p:nvGraphicFramePr>
          <p:cNvPr id="6148" name="Object 2"/>
          <p:cNvGraphicFramePr>
            <a:graphicFrameLocks noGrp="1" noChangeAspect="1"/>
          </p:cNvGraphicFramePr>
          <p:nvPr>
            <p:ph sz="half" idx="2"/>
          </p:nvPr>
        </p:nvGraphicFramePr>
        <p:xfrm>
          <a:off x="3311525" y="2971800"/>
          <a:ext cx="1412875" cy="1368425"/>
        </p:xfrm>
        <a:graphic>
          <a:graphicData uri="http://schemas.openxmlformats.org/presentationml/2006/ole">
            <mc:AlternateContent xmlns:mc="http://schemas.openxmlformats.org/markup-compatibility/2006">
              <mc:Choice xmlns:v="urn:schemas-microsoft-com:vml" Requires="v">
                <p:oleObj spid="_x0000_s67631" name="Equation" r:id="rId4" imgW="406048" imgH="393359" progId="Equation.3">
                  <p:embed/>
                </p:oleObj>
              </mc:Choice>
              <mc:Fallback>
                <p:oleObj name="Equation" r:id="rId4" imgW="406048" imgH="393359" progId="Equation.3">
                  <p:embed/>
                  <p:pic>
                    <p:nvPicPr>
                      <p:cNvPr id="6148"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11525" y="2971800"/>
                        <a:ext cx="1412875"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51" name="Object 2"/>
          <p:cNvGraphicFramePr>
            <a:graphicFrameLocks noChangeAspect="1"/>
          </p:cNvGraphicFramePr>
          <p:nvPr/>
        </p:nvGraphicFramePr>
        <p:xfrm>
          <a:off x="533400" y="5029200"/>
          <a:ext cx="1339850" cy="1176338"/>
        </p:xfrm>
        <a:graphic>
          <a:graphicData uri="http://schemas.openxmlformats.org/presentationml/2006/ole">
            <mc:AlternateContent xmlns:mc="http://schemas.openxmlformats.org/markup-compatibility/2006">
              <mc:Choice xmlns:v="urn:schemas-microsoft-com:vml" Requires="v">
                <p:oleObj spid="_x0000_s67632" name="Equation" r:id="rId6" imgW="520700" imgH="457200" progId="Equation.DSMT4">
                  <p:embed/>
                </p:oleObj>
              </mc:Choice>
              <mc:Fallback>
                <p:oleObj name="Equation" r:id="rId6" imgW="520700" imgH="457200" progId="Equation.DSMT4">
                  <p:embed/>
                  <p:pic>
                    <p:nvPicPr>
                      <p:cNvPr id="2051"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5029200"/>
                        <a:ext cx="1339850" cy="1176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52" name="Object 2"/>
          <p:cNvGraphicFramePr>
            <a:graphicFrameLocks noChangeAspect="1"/>
          </p:cNvGraphicFramePr>
          <p:nvPr/>
        </p:nvGraphicFramePr>
        <p:xfrm>
          <a:off x="2362200" y="5257800"/>
          <a:ext cx="3463925" cy="620713"/>
        </p:xfrm>
        <a:graphic>
          <a:graphicData uri="http://schemas.openxmlformats.org/presentationml/2006/ole">
            <mc:AlternateContent xmlns:mc="http://schemas.openxmlformats.org/markup-compatibility/2006">
              <mc:Choice xmlns:v="urn:schemas-microsoft-com:vml" Requires="v">
                <p:oleObj spid="_x0000_s67633" name="Equation" r:id="rId8" imgW="1346200" imgH="241300" progId="Equation.DSMT4">
                  <p:embed/>
                </p:oleObj>
              </mc:Choice>
              <mc:Fallback>
                <p:oleObj name="Equation" r:id="rId8" imgW="1346200" imgH="241300" progId="Equation.DSMT4">
                  <p:embed/>
                  <p:pic>
                    <p:nvPicPr>
                      <p:cNvPr id="2052"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62200" y="5257800"/>
                        <a:ext cx="346392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7851339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3200" b="1" dirty="0">
                <a:solidFill>
                  <a:srgbClr val="006600"/>
                </a:solidFill>
              </a:rPr>
              <a:t>Different Perspective on Geometric Mean</a:t>
            </a:r>
          </a:p>
        </p:txBody>
      </p:sp>
      <p:sp>
        <p:nvSpPr>
          <p:cNvPr id="174083" name="Rectangle 3"/>
          <p:cNvSpPr>
            <a:spLocks noGrp="1" noChangeArrowheads="1"/>
          </p:cNvSpPr>
          <p:nvPr>
            <p:ph type="body" idx="1"/>
          </p:nvPr>
        </p:nvSpPr>
        <p:spPr>
          <a:xfrm>
            <a:off x="533400" y="2057400"/>
            <a:ext cx="7772400" cy="2133600"/>
          </a:xfrm>
        </p:spPr>
        <p:txBody>
          <a:bodyPr/>
          <a:lstStyle/>
          <a:p>
            <a:pPr>
              <a:lnSpc>
                <a:spcPct val="150000"/>
              </a:lnSpc>
            </a:pPr>
            <a:r>
              <a:rPr lang="en-US" altLang="en-US" sz="2800"/>
              <a:t>The geometric mean of ‘a’ and ‘b’ is</a:t>
            </a:r>
          </a:p>
          <a:p>
            <a:pPr>
              <a:lnSpc>
                <a:spcPct val="150000"/>
              </a:lnSpc>
            </a:pPr>
            <a:endParaRPr lang="en-US" altLang="en-US" sz="2800"/>
          </a:p>
          <a:p>
            <a:pPr>
              <a:lnSpc>
                <a:spcPct val="150000"/>
              </a:lnSpc>
            </a:pPr>
            <a:r>
              <a:rPr lang="en-US" altLang="en-US" sz="2800"/>
              <a:t>Therefore geometric mean of 4 and 9 is </a:t>
            </a:r>
            <a:r>
              <a:rPr lang="en-US" altLang="en-US" sz="2800">
                <a:solidFill>
                  <a:srgbClr val="FF0000"/>
                </a:solidFill>
              </a:rPr>
              <a:t>6</a:t>
            </a:r>
            <a:r>
              <a:rPr lang="en-US" altLang="en-US" sz="2800"/>
              <a:t>, since</a:t>
            </a:r>
            <a:endParaRPr lang="en-US" altLang="en-US" sz="2800">
              <a:solidFill>
                <a:srgbClr val="FF0000"/>
              </a:solidFill>
            </a:endParaRPr>
          </a:p>
        </p:txBody>
      </p:sp>
      <p:graphicFrame>
        <p:nvGraphicFramePr>
          <p:cNvPr id="7172" name="Object 2"/>
          <p:cNvGraphicFramePr>
            <a:graphicFrameLocks noChangeAspect="1"/>
          </p:cNvGraphicFramePr>
          <p:nvPr/>
        </p:nvGraphicFramePr>
        <p:xfrm>
          <a:off x="6618288" y="2089150"/>
          <a:ext cx="915987" cy="654050"/>
        </p:xfrm>
        <a:graphic>
          <a:graphicData uri="http://schemas.openxmlformats.org/presentationml/2006/ole">
            <mc:AlternateContent xmlns:mc="http://schemas.openxmlformats.org/markup-compatibility/2006">
              <mc:Choice xmlns:v="urn:schemas-microsoft-com:vml" Requires="v">
                <p:oleObj spid="_x0000_s68640" name="Equation" r:id="rId5" imgW="355292" imgH="253780" progId="Equation.DSMT4">
                  <p:embed/>
                </p:oleObj>
              </mc:Choice>
              <mc:Fallback>
                <p:oleObj name="Equation" r:id="rId5" imgW="355292" imgH="253780" progId="Equation.DSMT4">
                  <p:embed/>
                  <p:pic>
                    <p:nvPicPr>
                      <p:cNvPr id="7172"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18288" y="2089150"/>
                        <a:ext cx="915987"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51" name="Object 2"/>
          <p:cNvGraphicFramePr>
            <a:graphicFrameLocks noChangeAspect="1"/>
          </p:cNvGraphicFramePr>
          <p:nvPr/>
        </p:nvGraphicFramePr>
        <p:xfrm>
          <a:off x="1893888" y="4195763"/>
          <a:ext cx="3173412" cy="654050"/>
        </p:xfrm>
        <a:graphic>
          <a:graphicData uri="http://schemas.openxmlformats.org/presentationml/2006/ole">
            <mc:AlternateContent xmlns:mc="http://schemas.openxmlformats.org/markup-compatibility/2006">
              <mc:Choice xmlns:v="urn:schemas-microsoft-com:vml" Requires="v">
                <p:oleObj spid="_x0000_s68641" name="Equation" r:id="rId7" imgW="1231366" imgH="253890" progId="Equation.DSMT4">
                  <p:embed/>
                </p:oleObj>
              </mc:Choice>
              <mc:Fallback>
                <p:oleObj name="Equation" r:id="rId7" imgW="1231366" imgH="253890" progId="Equation.DSMT4">
                  <p:embed/>
                  <p:pic>
                    <p:nvPicPr>
                      <p:cNvPr id="2051" name="Object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93888" y="4195763"/>
                        <a:ext cx="3173412"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711262704"/>
      </p:ext>
    </p:extLst>
  </p:cSld>
  <p:clrMapOvr>
    <a:masterClrMapping/>
  </p:clrMapOvr>
  <p:transition spd="slow">
    <p:sndAc>
      <p:stSnd>
        <p:snd r:embed="rId4"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174083">
                                            <p:txEl>
                                              <p:pRg st="2" end="2"/>
                                            </p:txEl>
                                          </p:spTgt>
                                        </p:tgtEl>
                                        <p:attrNameLst>
                                          <p:attrName>style.visibility</p:attrName>
                                        </p:attrNameLst>
                                      </p:cBhvr>
                                      <p:to>
                                        <p:strVal val="visible"/>
                                      </p:to>
                                    </p:set>
                                    <p:anim to="" calcmode="lin" valueType="num">
                                      <p:cBhvr>
                                        <p:cTn id="7" dur="1" fill="hold"/>
                                        <p:tgtEl>
                                          <p:spTgt spid="174083">
                                            <p:txEl>
                                              <p:pRg st="2" end="2"/>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2051"/>
                                        </p:tgtEl>
                                        <p:attrNameLst>
                                          <p:attrName>style.visibility</p:attrName>
                                        </p:attrNameLst>
                                      </p:cBhvr>
                                      <p:to>
                                        <p:strVal val="visible"/>
                                      </p:to>
                                    </p:set>
                                    <p:animEffect transition="in" filter="barn(inVertical)">
                                      <p:cBhvr>
                                        <p:cTn id="12" dur="5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sz="6000" b="1">
                <a:solidFill>
                  <a:srgbClr val="006600"/>
                </a:solidFill>
              </a:rPr>
              <a:t>Examples</a:t>
            </a:r>
          </a:p>
        </p:txBody>
      </p:sp>
      <p:sp>
        <p:nvSpPr>
          <p:cNvPr id="8195" name="Rectangle 3"/>
          <p:cNvSpPr>
            <a:spLocks noGrp="1" noChangeArrowheads="1"/>
          </p:cNvSpPr>
          <p:nvPr>
            <p:ph type="body" idx="1"/>
          </p:nvPr>
        </p:nvSpPr>
        <p:spPr/>
        <p:txBody>
          <a:bodyPr/>
          <a:lstStyle/>
          <a:p>
            <a:r>
              <a:rPr lang="en-US" altLang="en-US"/>
              <a:t>Find the geometric mean of 5 and 20.</a:t>
            </a:r>
          </a:p>
          <a:p>
            <a:endParaRPr lang="en-US" altLang="en-US"/>
          </a:p>
          <a:p>
            <a:endParaRPr lang="en-US" altLang="en-US"/>
          </a:p>
          <a:p>
            <a:r>
              <a:rPr lang="en-US" altLang="en-US"/>
              <a:t>The geometric mean of </a:t>
            </a:r>
            <a:r>
              <a:rPr lang="en-US" altLang="en-US" i="1">
                <a:latin typeface="Times New Roman" pitchFamily="18" charset="0"/>
                <a:cs typeface="Times New Roman" pitchFamily="18" charset="0"/>
              </a:rPr>
              <a:t>x</a:t>
            </a:r>
            <a:r>
              <a:rPr lang="en-US" altLang="en-US"/>
              <a:t> and 5 is 15.  Find the value of </a:t>
            </a:r>
            <a:r>
              <a:rPr lang="en-US" altLang="en-US" i="1">
                <a:latin typeface="Times New Roman" pitchFamily="18" charset="0"/>
                <a:cs typeface="Times New Roman" pitchFamily="18" charset="0"/>
              </a:rPr>
              <a:t>x</a:t>
            </a:r>
            <a:r>
              <a:rPr lang="en-US" altLang="en-US"/>
              <a:t>.</a:t>
            </a:r>
          </a:p>
        </p:txBody>
      </p:sp>
      <p:graphicFrame>
        <p:nvGraphicFramePr>
          <p:cNvPr id="52226" name="Object 2"/>
          <p:cNvGraphicFramePr>
            <a:graphicFrameLocks noChangeAspect="1"/>
          </p:cNvGraphicFramePr>
          <p:nvPr/>
        </p:nvGraphicFramePr>
        <p:xfrm>
          <a:off x="3657600" y="2514600"/>
          <a:ext cx="3735388" cy="795338"/>
        </p:xfrm>
        <a:graphic>
          <a:graphicData uri="http://schemas.openxmlformats.org/presentationml/2006/ole">
            <mc:AlternateContent xmlns:mc="http://schemas.openxmlformats.org/markup-compatibility/2006">
              <mc:Choice xmlns:v="urn:schemas-microsoft-com:vml" Requires="v">
                <p:oleObj spid="_x0000_s69664" name="Equation" r:id="rId5" imgW="2146300" imgH="457200" progId="Equation.DSMT4">
                  <p:embed/>
                </p:oleObj>
              </mc:Choice>
              <mc:Fallback>
                <p:oleObj name="Equation" r:id="rId5" imgW="2146300" imgH="457200" progId="Equation.DSMT4">
                  <p:embed/>
                  <p:pic>
                    <p:nvPicPr>
                      <p:cNvPr id="52226"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2514600"/>
                        <a:ext cx="3735388" cy="795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2227" name="Object 2"/>
          <p:cNvGraphicFramePr>
            <a:graphicFrameLocks noChangeAspect="1"/>
          </p:cNvGraphicFramePr>
          <p:nvPr>
            <p:extLst>
              <p:ext uri="{D42A27DB-BD31-4B8C-83A1-F6EECF244321}">
                <p14:modId xmlns:p14="http://schemas.microsoft.com/office/powerpoint/2010/main" val="2899688219"/>
              </p:ext>
            </p:extLst>
          </p:nvPr>
        </p:nvGraphicFramePr>
        <p:xfrm>
          <a:off x="2557849" y="5350476"/>
          <a:ext cx="4618038" cy="795338"/>
        </p:xfrm>
        <a:graphic>
          <a:graphicData uri="http://schemas.openxmlformats.org/presentationml/2006/ole">
            <mc:AlternateContent xmlns:mc="http://schemas.openxmlformats.org/markup-compatibility/2006">
              <mc:Choice xmlns:v="urn:schemas-microsoft-com:vml" Requires="v">
                <p:oleObj spid="_x0000_s69665" name="Equation" r:id="rId7" imgW="2654300" imgH="457200" progId="Equation.DSMT4">
                  <p:embed/>
                </p:oleObj>
              </mc:Choice>
              <mc:Fallback>
                <p:oleObj name="Equation" r:id="rId7" imgW="2654300" imgH="457200" progId="Equation.DSMT4">
                  <p:embed/>
                  <p:pic>
                    <p:nvPicPr>
                      <p:cNvPr id="52227" name="Object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57849" y="5350476"/>
                        <a:ext cx="4618038" cy="795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758232371"/>
      </p:ext>
    </p:extLst>
  </p:cSld>
  <p:clrMapOvr>
    <a:masterClrMapping/>
  </p:clrMapOvr>
  <p:transition spd="slow">
    <p:sndAc>
      <p:stSnd>
        <p:snd r:embed="rId4"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222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22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sz="6000" b="1">
                <a:solidFill>
                  <a:srgbClr val="006600"/>
                </a:solidFill>
              </a:rPr>
              <a:t>Try</a:t>
            </a:r>
          </a:p>
        </p:txBody>
      </p:sp>
      <p:sp>
        <p:nvSpPr>
          <p:cNvPr id="9219" name="Rectangle 3"/>
          <p:cNvSpPr>
            <a:spLocks noGrp="1" noChangeArrowheads="1"/>
          </p:cNvSpPr>
          <p:nvPr>
            <p:ph type="body" idx="1"/>
          </p:nvPr>
        </p:nvSpPr>
        <p:spPr/>
        <p:txBody>
          <a:bodyPr/>
          <a:lstStyle/>
          <a:p>
            <a:r>
              <a:rPr lang="en-US" altLang="en-US"/>
              <a:t>Find the geometric mean of 18 and 2.</a:t>
            </a:r>
          </a:p>
          <a:p>
            <a:endParaRPr lang="en-US" altLang="en-US"/>
          </a:p>
          <a:p>
            <a:endParaRPr lang="en-US" altLang="en-US"/>
          </a:p>
          <a:p>
            <a:r>
              <a:rPr lang="en-US" altLang="en-US"/>
              <a:t>The geometric mean of </a:t>
            </a:r>
            <a:r>
              <a:rPr lang="en-US" altLang="en-US" i="1">
                <a:latin typeface="Times New Roman" pitchFamily="18" charset="0"/>
                <a:cs typeface="Times New Roman" pitchFamily="18" charset="0"/>
              </a:rPr>
              <a:t>x</a:t>
            </a:r>
            <a:r>
              <a:rPr lang="en-US" altLang="en-US"/>
              <a:t> and 4 is 10.  Find the value of </a:t>
            </a:r>
            <a:r>
              <a:rPr lang="en-US" altLang="en-US" i="1">
                <a:latin typeface="Times New Roman" pitchFamily="18" charset="0"/>
                <a:cs typeface="Times New Roman" pitchFamily="18" charset="0"/>
              </a:rPr>
              <a:t>x</a:t>
            </a:r>
            <a:r>
              <a:rPr lang="en-US" altLang="en-US"/>
              <a:t>.</a:t>
            </a:r>
          </a:p>
        </p:txBody>
      </p:sp>
    </p:spTree>
    <p:extLst>
      <p:ext uri="{BB962C8B-B14F-4D97-AF65-F5344CB8AC3E}">
        <p14:creationId xmlns:p14="http://schemas.microsoft.com/office/powerpoint/2010/main" val="4129650831"/>
      </p:ext>
    </p:extLst>
  </p:cSld>
  <p:clrMapOvr>
    <a:masterClrMapping/>
  </p:clrMapOvr>
  <p:transition spd="slow">
    <p:sndAc>
      <p:stSnd>
        <p:snd r:embed="rId3" name="whoosh.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85738" y="68262"/>
            <a:ext cx="8686800" cy="6510337"/>
            <a:chOff x="240" y="466"/>
            <a:chExt cx="5328" cy="2682"/>
          </a:xfrm>
        </p:grpSpPr>
        <p:sp>
          <p:nvSpPr>
            <p:cNvPr id="101379" name="Rectangle 3"/>
            <p:cNvSpPr>
              <a:spLocks noChangeArrowheads="1"/>
            </p:cNvSpPr>
            <p:nvPr/>
          </p:nvSpPr>
          <p:spPr bwMode="auto">
            <a:xfrm>
              <a:off x="240" y="480"/>
              <a:ext cx="5328" cy="2668"/>
            </a:xfrm>
            <a:prstGeom prst="rect">
              <a:avLst/>
            </a:prstGeom>
            <a:solidFill>
              <a:schemeClr val="bg1"/>
            </a:solidFill>
            <a:ln w="9525">
              <a:solidFill>
                <a:schemeClr val="tx1"/>
              </a:solidFill>
              <a:miter lim="800000"/>
              <a:headEnd/>
              <a:tailEnd/>
            </a:ln>
            <a:effectLst>
              <a:outerShdw dist="63500" dir="7612194" algn="ctr" rotWithShape="0">
                <a:schemeClr val="bg2">
                  <a:alpha val="50000"/>
                </a:schemeClr>
              </a:outerShdw>
            </a:effectLst>
          </p:spPr>
          <p:txBody>
            <a:bodyPr wrap="none" anchor="ctr"/>
            <a:lstStyle/>
            <a:p>
              <a:pPr eaLnBrk="0" hangingPunct="0">
                <a:spcBef>
                  <a:spcPct val="0"/>
                </a:spcBef>
                <a:defRPr/>
              </a:pPr>
              <a:endParaRPr lang="en-US" altLang="en-US" sz="2000">
                <a:latin typeface="Helvetica" charset="0"/>
              </a:endParaRPr>
            </a:p>
          </p:txBody>
        </p:sp>
        <p:sp>
          <p:nvSpPr>
            <p:cNvPr id="13344" name="Rectangle 4"/>
            <p:cNvSpPr>
              <a:spLocks noChangeArrowheads="1"/>
            </p:cNvSpPr>
            <p:nvPr/>
          </p:nvSpPr>
          <p:spPr bwMode="auto">
            <a:xfrm>
              <a:off x="240" y="480"/>
              <a:ext cx="5328" cy="240"/>
            </a:xfrm>
            <a:prstGeom prst="rect">
              <a:avLst/>
            </a:prstGeom>
            <a:solidFill>
              <a:srgbClr val="05875C"/>
            </a:solidFill>
            <a:ln w="9525">
              <a:noFill/>
              <a:miter lim="800000"/>
              <a:headEnd/>
              <a:tailEnd/>
            </a:ln>
          </p:spPr>
          <p:txBody>
            <a:bodyPr wrap="none" anchor="ctr"/>
            <a:lstStyle/>
            <a:p>
              <a:pPr eaLnBrk="0" hangingPunct="0">
                <a:spcBef>
                  <a:spcPct val="0"/>
                </a:spcBef>
              </a:pPr>
              <a:endParaRPr lang="en-US" altLang="en-US">
                <a:latin typeface="Times" charset="0"/>
              </a:endParaRPr>
            </a:p>
          </p:txBody>
        </p:sp>
        <p:sp>
          <p:nvSpPr>
            <p:cNvPr id="13345" name="Text Box 5"/>
            <p:cNvSpPr txBox="1">
              <a:spLocks noChangeArrowheads="1"/>
            </p:cNvSpPr>
            <p:nvPr/>
          </p:nvSpPr>
          <p:spPr bwMode="auto">
            <a:xfrm>
              <a:off x="297" y="466"/>
              <a:ext cx="4331" cy="286"/>
            </a:xfrm>
            <a:prstGeom prst="rect">
              <a:avLst/>
            </a:prstGeom>
            <a:noFill/>
            <a:ln w="9525">
              <a:noFill/>
              <a:miter lim="800000"/>
              <a:headEnd/>
              <a:tailEnd/>
            </a:ln>
          </p:spPr>
          <p:txBody>
            <a:bodyPr>
              <a:spAutoFit/>
            </a:bodyPr>
            <a:lstStyle/>
            <a:p>
              <a:pPr algn="l" eaLnBrk="0" hangingPunct="0">
                <a:spcBef>
                  <a:spcPct val="0"/>
                </a:spcBef>
              </a:pPr>
              <a:r>
                <a:rPr lang="en-US" altLang="en-US" sz="3200" b="1" dirty="0">
                  <a:solidFill>
                    <a:schemeClr val="bg1"/>
                  </a:solidFill>
                  <a:latin typeface="Helvetica" charset="0"/>
                </a:rPr>
                <a:t>Altitude Geometric Mean Theorem</a:t>
              </a:r>
              <a:endParaRPr lang="en-US" altLang="en-US" sz="3200" dirty="0">
                <a:latin typeface="Times" charset="0"/>
              </a:endParaRPr>
            </a:p>
          </p:txBody>
        </p:sp>
      </p:grpSp>
      <p:pic>
        <p:nvPicPr>
          <p:cNvPr id="101384" name="Picture 8"/>
          <p:cNvPicPr>
            <a:picLocks noChangeAspect="1" noChangeArrowheads="1"/>
          </p:cNvPicPr>
          <p:nvPr/>
        </p:nvPicPr>
        <p:blipFill>
          <a:blip r:embed="rId5" cstate="print"/>
          <a:srcRect t="23392"/>
          <a:stretch>
            <a:fillRect/>
          </a:stretch>
        </p:blipFill>
        <p:spPr bwMode="auto">
          <a:xfrm>
            <a:off x="304800" y="736600"/>
            <a:ext cx="8467725" cy="1247775"/>
          </a:xfrm>
          <a:prstGeom prst="rect">
            <a:avLst/>
          </a:prstGeom>
          <a:noFill/>
          <a:ln w="9525">
            <a:noFill/>
            <a:miter lim="800000"/>
            <a:headEnd/>
            <a:tailEnd/>
          </a:ln>
        </p:spPr>
      </p:pic>
      <p:grpSp>
        <p:nvGrpSpPr>
          <p:cNvPr id="3" name="Group 9"/>
          <p:cNvGrpSpPr>
            <a:grpSpLocks/>
          </p:cNvGrpSpPr>
          <p:nvPr/>
        </p:nvGrpSpPr>
        <p:grpSpPr bwMode="auto">
          <a:xfrm>
            <a:off x="585788" y="2138363"/>
            <a:ext cx="3514725" cy="2249487"/>
            <a:chOff x="369" y="1995"/>
            <a:chExt cx="2214" cy="1417"/>
          </a:xfrm>
        </p:grpSpPr>
        <p:grpSp>
          <p:nvGrpSpPr>
            <p:cNvPr id="13336" name="Group 10"/>
            <p:cNvGrpSpPr>
              <a:grpSpLocks/>
            </p:cNvGrpSpPr>
            <p:nvPr/>
          </p:nvGrpSpPr>
          <p:grpSpPr bwMode="auto">
            <a:xfrm>
              <a:off x="369" y="1995"/>
              <a:ext cx="2214" cy="1417"/>
              <a:chOff x="432" y="1986"/>
              <a:chExt cx="2007" cy="1242"/>
            </a:xfrm>
          </p:grpSpPr>
          <p:pic>
            <p:nvPicPr>
              <p:cNvPr id="13338" name="Picture 11"/>
              <p:cNvPicPr>
                <a:picLocks noChangeAspect="1" noChangeArrowheads="1"/>
              </p:cNvPicPr>
              <p:nvPr/>
            </p:nvPicPr>
            <p:blipFill>
              <a:blip r:embed="rId6" cstate="print"/>
              <a:srcRect/>
              <a:stretch>
                <a:fillRect/>
              </a:stretch>
            </p:blipFill>
            <p:spPr bwMode="auto">
              <a:xfrm>
                <a:off x="576" y="2160"/>
                <a:ext cx="1602" cy="852"/>
              </a:xfrm>
              <a:prstGeom prst="rect">
                <a:avLst/>
              </a:prstGeom>
              <a:noFill/>
              <a:ln w="9525">
                <a:noFill/>
                <a:miter lim="800000"/>
                <a:headEnd/>
                <a:tailEnd/>
              </a:ln>
            </p:spPr>
          </p:pic>
          <p:sp>
            <p:nvSpPr>
              <p:cNvPr id="13339" name="Text Box 12"/>
              <p:cNvSpPr txBox="1">
                <a:spLocks noChangeArrowheads="1"/>
              </p:cNvSpPr>
              <p:nvPr/>
            </p:nvSpPr>
            <p:spPr bwMode="auto">
              <a:xfrm>
                <a:off x="432" y="2880"/>
                <a:ext cx="336" cy="252"/>
              </a:xfrm>
              <a:prstGeom prst="rect">
                <a:avLst/>
              </a:prstGeom>
              <a:noFill/>
              <a:ln w="9525">
                <a:noFill/>
                <a:miter lim="800000"/>
                <a:headEnd/>
                <a:tailEnd/>
              </a:ln>
            </p:spPr>
            <p:txBody>
              <a:bodyPr>
                <a:spAutoFit/>
              </a:bodyPr>
              <a:lstStyle/>
              <a:p>
                <a:pPr algn="l"/>
                <a:r>
                  <a:rPr lang="en-US">
                    <a:solidFill>
                      <a:schemeClr val="accent2"/>
                    </a:solidFill>
                  </a:rPr>
                  <a:t>A</a:t>
                </a:r>
              </a:p>
            </p:txBody>
          </p:sp>
          <p:sp>
            <p:nvSpPr>
              <p:cNvPr id="13340" name="Text Box 13"/>
              <p:cNvSpPr txBox="1">
                <a:spLocks noChangeArrowheads="1"/>
              </p:cNvSpPr>
              <p:nvPr/>
            </p:nvSpPr>
            <p:spPr bwMode="auto">
              <a:xfrm>
                <a:off x="1152" y="2976"/>
                <a:ext cx="336" cy="252"/>
              </a:xfrm>
              <a:prstGeom prst="rect">
                <a:avLst/>
              </a:prstGeom>
              <a:noFill/>
              <a:ln w="9525">
                <a:noFill/>
                <a:miter lim="800000"/>
                <a:headEnd/>
                <a:tailEnd/>
              </a:ln>
            </p:spPr>
            <p:txBody>
              <a:bodyPr>
                <a:spAutoFit/>
              </a:bodyPr>
              <a:lstStyle/>
              <a:p>
                <a:pPr algn="l"/>
                <a:r>
                  <a:rPr lang="en-US">
                    <a:solidFill>
                      <a:schemeClr val="accent2"/>
                    </a:solidFill>
                  </a:rPr>
                  <a:t>D</a:t>
                </a:r>
              </a:p>
            </p:txBody>
          </p:sp>
          <p:sp>
            <p:nvSpPr>
              <p:cNvPr id="13341" name="Text Box 14"/>
              <p:cNvSpPr txBox="1">
                <a:spLocks noChangeArrowheads="1"/>
              </p:cNvSpPr>
              <p:nvPr/>
            </p:nvSpPr>
            <p:spPr bwMode="auto">
              <a:xfrm>
                <a:off x="2103" y="2871"/>
                <a:ext cx="336" cy="253"/>
              </a:xfrm>
              <a:prstGeom prst="rect">
                <a:avLst/>
              </a:prstGeom>
              <a:noFill/>
              <a:ln w="9525">
                <a:noFill/>
                <a:miter lim="800000"/>
                <a:headEnd/>
                <a:tailEnd/>
              </a:ln>
            </p:spPr>
            <p:txBody>
              <a:bodyPr>
                <a:spAutoFit/>
              </a:bodyPr>
              <a:lstStyle/>
              <a:p>
                <a:pPr algn="l"/>
                <a:r>
                  <a:rPr lang="en-US">
                    <a:solidFill>
                      <a:schemeClr val="accent2"/>
                    </a:solidFill>
                  </a:rPr>
                  <a:t>C</a:t>
                </a:r>
              </a:p>
            </p:txBody>
          </p:sp>
          <p:sp>
            <p:nvSpPr>
              <p:cNvPr id="13342" name="Text Box 15"/>
              <p:cNvSpPr txBox="1">
                <a:spLocks noChangeArrowheads="1"/>
              </p:cNvSpPr>
              <p:nvPr/>
            </p:nvSpPr>
            <p:spPr bwMode="auto">
              <a:xfrm>
                <a:off x="1143" y="1986"/>
                <a:ext cx="336" cy="252"/>
              </a:xfrm>
              <a:prstGeom prst="rect">
                <a:avLst/>
              </a:prstGeom>
              <a:noFill/>
              <a:ln w="9525">
                <a:noFill/>
                <a:miter lim="800000"/>
                <a:headEnd/>
                <a:tailEnd/>
              </a:ln>
            </p:spPr>
            <p:txBody>
              <a:bodyPr>
                <a:spAutoFit/>
              </a:bodyPr>
              <a:lstStyle/>
              <a:p>
                <a:pPr algn="l"/>
                <a:r>
                  <a:rPr lang="en-US">
                    <a:solidFill>
                      <a:schemeClr val="accent2"/>
                    </a:solidFill>
                  </a:rPr>
                  <a:t>B</a:t>
                </a:r>
              </a:p>
            </p:txBody>
          </p:sp>
        </p:grpSp>
        <p:sp>
          <p:nvSpPr>
            <p:cNvPr id="13337" name="Rectangle 16"/>
            <p:cNvSpPr>
              <a:spLocks noChangeArrowheads="1"/>
            </p:cNvSpPr>
            <p:nvPr/>
          </p:nvSpPr>
          <p:spPr bwMode="auto">
            <a:xfrm>
              <a:off x="1314" y="2592"/>
              <a:ext cx="135" cy="225"/>
            </a:xfrm>
            <a:prstGeom prst="rect">
              <a:avLst/>
            </a:prstGeom>
            <a:solidFill>
              <a:schemeClr val="bg1"/>
            </a:solidFill>
            <a:ln w="9525">
              <a:solidFill>
                <a:schemeClr val="bg1"/>
              </a:solidFill>
              <a:miter lim="800000"/>
              <a:headEnd/>
              <a:tailEnd/>
            </a:ln>
          </p:spPr>
          <p:txBody>
            <a:bodyPr wrap="none" anchor="ctr"/>
            <a:lstStyle/>
            <a:p>
              <a:endParaRPr lang="en-US"/>
            </a:p>
          </p:txBody>
        </p:sp>
      </p:grpSp>
      <p:sp>
        <p:nvSpPr>
          <p:cNvPr id="101393" name="Line 17"/>
          <p:cNvSpPr>
            <a:spLocks noChangeShapeType="1"/>
          </p:cNvSpPr>
          <p:nvPr/>
        </p:nvSpPr>
        <p:spPr bwMode="auto">
          <a:xfrm>
            <a:off x="2014538" y="2586038"/>
            <a:ext cx="0" cy="1328737"/>
          </a:xfrm>
          <a:prstGeom prst="line">
            <a:avLst/>
          </a:prstGeom>
          <a:noFill/>
          <a:ln w="57150">
            <a:solidFill>
              <a:srgbClr val="FF9933"/>
            </a:solidFill>
            <a:round/>
            <a:headEnd/>
            <a:tailEnd/>
          </a:ln>
        </p:spPr>
        <p:txBody>
          <a:bodyPr/>
          <a:lstStyle/>
          <a:p>
            <a:endParaRPr lang="en-US"/>
          </a:p>
        </p:txBody>
      </p:sp>
      <p:sp>
        <p:nvSpPr>
          <p:cNvPr id="101394" name="Line 18"/>
          <p:cNvSpPr>
            <a:spLocks noChangeShapeType="1"/>
          </p:cNvSpPr>
          <p:nvPr/>
        </p:nvSpPr>
        <p:spPr bwMode="auto">
          <a:xfrm>
            <a:off x="928688" y="3929063"/>
            <a:ext cx="1085850" cy="0"/>
          </a:xfrm>
          <a:prstGeom prst="line">
            <a:avLst/>
          </a:prstGeom>
          <a:noFill/>
          <a:ln w="57150">
            <a:solidFill>
              <a:schemeClr val="accent1"/>
            </a:solidFill>
            <a:round/>
            <a:headEnd/>
            <a:tailEnd/>
          </a:ln>
        </p:spPr>
        <p:txBody>
          <a:bodyPr/>
          <a:lstStyle/>
          <a:p>
            <a:endParaRPr lang="en-US"/>
          </a:p>
        </p:txBody>
      </p:sp>
      <p:sp>
        <p:nvSpPr>
          <p:cNvPr id="101395" name="Line 19"/>
          <p:cNvSpPr>
            <a:spLocks noChangeShapeType="1"/>
          </p:cNvSpPr>
          <p:nvPr/>
        </p:nvSpPr>
        <p:spPr bwMode="auto">
          <a:xfrm>
            <a:off x="2009775" y="3924300"/>
            <a:ext cx="1514475" cy="0"/>
          </a:xfrm>
          <a:prstGeom prst="line">
            <a:avLst/>
          </a:prstGeom>
          <a:noFill/>
          <a:ln w="57150">
            <a:solidFill>
              <a:schemeClr val="bg2"/>
            </a:solidFill>
            <a:round/>
            <a:headEnd/>
            <a:tailEnd/>
          </a:ln>
        </p:spPr>
        <p:txBody>
          <a:bodyPr/>
          <a:lstStyle/>
          <a:p>
            <a:endParaRPr lang="en-US"/>
          </a:p>
        </p:txBody>
      </p:sp>
      <p:sp>
        <p:nvSpPr>
          <p:cNvPr id="101396" name="Rectangle 20"/>
          <p:cNvSpPr>
            <a:spLocks noChangeArrowheads="1"/>
          </p:cNvSpPr>
          <p:nvPr/>
        </p:nvSpPr>
        <p:spPr bwMode="auto">
          <a:xfrm>
            <a:off x="6664325" y="3527425"/>
            <a:ext cx="615950" cy="338138"/>
          </a:xfrm>
          <a:prstGeom prst="rect">
            <a:avLst/>
          </a:prstGeom>
          <a:gradFill rotWithShape="0">
            <a:gsLst>
              <a:gs pos="0">
                <a:schemeClr val="folHlink">
                  <a:gamma/>
                  <a:tint val="0"/>
                  <a:invGamma/>
                </a:schemeClr>
              </a:gs>
              <a:gs pos="100000">
                <a:schemeClr val="folHlink"/>
              </a:gs>
            </a:gsLst>
            <a:path path="shape">
              <a:fillToRect l="50000" t="50000" r="50000" b="50000"/>
            </a:path>
          </a:gradFill>
          <a:ln w="9525">
            <a:noFill/>
            <a:miter lim="800000"/>
            <a:headEnd/>
            <a:tailEnd/>
          </a:ln>
          <a:effectLst/>
        </p:spPr>
        <p:txBody>
          <a:bodyPr wrap="none" anchor="ctr"/>
          <a:lstStyle/>
          <a:p>
            <a:pPr>
              <a:defRPr/>
            </a:pPr>
            <a:endParaRPr lang="en-US"/>
          </a:p>
        </p:txBody>
      </p:sp>
      <p:sp>
        <p:nvSpPr>
          <p:cNvPr id="101397" name="Rectangle 21"/>
          <p:cNvSpPr>
            <a:spLocks noChangeArrowheads="1"/>
          </p:cNvSpPr>
          <p:nvPr/>
        </p:nvSpPr>
        <p:spPr bwMode="auto">
          <a:xfrm>
            <a:off x="6669088" y="3178175"/>
            <a:ext cx="615950" cy="338138"/>
          </a:xfrm>
          <a:prstGeom prst="rect">
            <a:avLst/>
          </a:prstGeom>
          <a:gradFill rotWithShape="0">
            <a:gsLst>
              <a:gs pos="0">
                <a:srgbClr val="FFFFFF"/>
              </a:gs>
              <a:gs pos="100000">
                <a:srgbClr val="FF9900"/>
              </a:gs>
            </a:gsLst>
            <a:path path="shape">
              <a:fillToRect l="50000" t="50000" r="50000" b="50000"/>
            </a:path>
          </a:gradFill>
          <a:ln w="9525">
            <a:noFill/>
            <a:miter lim="800000"/>
            <a:headEnd/>
            <a:tailEnd/>
          </a:ln>
        </p:spPr>
        <p:txBody>
          <a:bodyPr wrap="none" anchor="ctr"/>
          <a:lstStyle/>
          <a:p>
            <a:endParaRPr lang="en-US"/>
          </a:p>
        </p:txBody>
      </p:sp>
      <p:sp>
        <p:nvSpPr>
          <p:cNvPr id="101398" name="Rectangle 22"/>
          <p:cNvSpPr>
            <a:spLocks noChangeArrowheads="1"/>
          </p:cNvSpPr>
          <p:nvPr/>
        </p:nvSpPr>
        <p:spPr bwMode="auto">
          <a:xfrm flipV="1">
            <a:off x="5745163" y="3173413"/>
            <a:ext cx="617537" cy="336550"/>
          </a:xfrm>
          <a:prstGeom prst="rect">
            <a:avLst/>
          </a:prstGeom>
          <a:gradFill rotWithShape="0">
            <a:gsLst>
              <a:gs pos="0">
                <a:srgbClr val="FFFFFF"/>
              </a:gs>
              <a:gs pos="100000">
                <a:schemeClr val="accent1"/>
              </a:gs>
            </a:gsLst>
            <a:path path="shape">
              <a:fillToRect l="50000" t="50000" r="50000" b="50000"/>
            </a:path>
          </a:gradFill>
          <a:ln w="9525">
            <a:noFill/>
            <a:miter lim="800000"/>
            <a:headEnd/>
            <a:tailEnd/>
          </a:ln>
        </p:spPr>
        <p:txBody>
          <a:bodyPr wrap="none" anchor="ctr"/>
          <a:lstStyle/>
          <a:p>
            <a:endParaRPr lang="en-US"/>
          </a:p>
        </p:txBody>
      </p:sp>
      <p:sp>
        <p:nvSpPr>
          <p:cNvPr id="101399" name="Rectangle 23"/>
          <p:cNvSpPr>
            <a:spLocks noChangeArrowheads="1"/>
          </p:cNvSpPr>
          <p:nvPr/>
        </p:nvSpPr>
        <p:spPr bwMode="auto">
          <a:xfrm flipV="1">
            <a:off x="5748338" y="3524250"/>
            <a:ext cx="617537" cy="336550"/>
          </a:xfrm>
          <a:prstGeom prst="rect">
            <a:avLst/>
          </a:prstGeom>
          <a:gradFill rotWithShape="0">
            <a:gsLst>
              <a:gs pos="0">
                <a:srgbClr val="FFFFFF"/>
              </a:gs>
              <a:gs pos="100000">
                <a:srgbClr val="FF9900"/>
              </a:gs>
            </a:gsLst>
            <a:path path="shape">
              <a:fillToRect l="50000" t="50000" r="50000" b="50000"/>
            </a:path>
          </a:gradFill>
          <a:ln w="9525">
            <a:noFill/>
            <a:miter lim="800000"/>
            <a:headEnd/>
            <a:tailEnd/>
          </a:ln>
        </p:spPr>
        <p:txBody>
          <a:bodyPr wrap="none" anchor="ctr"/>
          <a:lstStyle/>
          <a:p>
            <a:endParaRPr lang="en-US"/>
          </a:p>
        </p:txBody>
      </p:sp>
      <p:grpSp>
        <p:nvGrpSpPr>
          <p:cNvPr id="5" name="Group 24"/>
          <p:cNvGrpSpPr>
            <a:grpSpLocks/>
          </p:cNvGrpSpPr>
          <p:nvPr/>
        </p:nvGrpSpPr>
        <p:grpSpPr bwMode="auto">
          <a:xfrm>
            <a:off x="5695950" y="3059113"/>
            <a:ext cx="1595438" cy="822325"/>
            <a:chOff x="372" y="1235"/>
            <a:chExt cx="824" cy="474"/>
          </a:xfrm>
        </p:grpSpPr>
        <p:sp>
          <p:nvSpPr>
            <p:cNvPr id="13331" name="Text Box 25"/>
            <p:cNvSpPr txBox="1">
              <a:spLocks noChangeArrowheads="1"/>
            </p:cNvSpPr>
            <p:nvPr/>
          </p:nvSpPr>
          <p:spPr bwMode="auto">
            <a:xfrm>
              <a:off x="683" y="1354"/>
              <a:ext cx="171" cy="229"/>
            </a:xfrm>
            <a:prstGeom prst="rect">
              <a:avLst/>
            </a:prstGeom>
            <a:noFill/>
            <a:ln w="9525">
              <a:noFill/>
              <a:miter lim="800000"/>
              <a:headEnd/>
              <a:tailEnd/>
            </a:ln>
          </p:spPr>
          <p:txBody>
            <a:bodyPr wrap="none">
              <a:spAutoFit/>
            </a:bodyPr>
            <a:lstStyle/>
            <a:p>
              <a:pPr algn="l" eaLnBrk="0" hangingPunct="0">
                <a:spcBef>
                  <a:spcPct val="0"/>
                </a:spcBef>
              </a:pPr>
              <a:r>
                <a:rPr lang="en-US" altLang="en-US" sz="2000">
                  <a:latin typeface="Helvetica" charset="0"/>
                </a:rPr>
                <a:t>=</a:t>
              </a:r>
            </a:p>
          </p:txBody>
        </p:sp>
        <p:sp>
          <p:nvSpPr>
            <p:cNvPr id="13332" name="Text Box 26"/>
            <p:cNvSpPr txBox="1">
              <a:spLocks noChangeArrowheads="1"/>
            </p:cNvSpPr>
            <p:nvPr/>
          </p:nvSpPr>
          <p:spPr bwMode="auto">
            <a:xfrm>
              <a:off x="834" y="1235"/>
              <a:ext cx="362" cy="474"/>
            </a:xfrm>
            <a:prstGeom prst="rect">
              <a:avLst/>
            </a:prstGeom>
            <a:noFill/>
            <a:ln w="9525">
              <a:noFill/>
              <a:miter lim="800000"/>
              <a:headEnd/>
              <a:tailEnd/>
            </a:ln>
          </p:spPr>
          <p:txBody>
            <a:bodyPr wrap="none">
              <a:spAutoFit/>
            </a:bodyPr>
            <a:lstStyle/>
            <a:p>
              <a:pPr eaLnBrk="0" hangingPunct="0">
                <a:spcBef>
                  <a:spcPct val="0"/>
                </a:spcBef>
              </a:pPr>
              <a:r>
                <a:rPr lang="en-US" altLang="en-US" sz="1600" i="1">
                  <a:latin typeface="Helvetica" charset="0"/>
                </a:rPr>
                <a:t> </a:t>
              </a:r>
              <a:r>
                <a:rPr lang="en-US" altLang="en-US" sz="1000" i="1">
                  <a:latin typeface="Helvetica" charset="0"/>
                </a:rPr>
                <a:t> </a:t>
              </a:r>
              <a:r>
                <a:rPr lang="en-US" altLang="en-US" b="1" i="1">
                  <a:latin typeface="Times" charset="0"/>
                </a:rPr>
                <a:t>BD</a:t>
              </a:r>
            </a:p>
            <a:p>
              <a:pPr eaLnBrk="0" hangingPunct="0">
                <a:spcBef>
                  <a:spcPct val="0"/>
                </a:spcBef>
              </a:pPr>
              <a:r>
                <a:rPr lang="en-US" altLang="en-US" b="1" i="1">
                  <a:latin typeface="Times" charset="0"/>
                </a:rPr>
                <a:t>DC</a:t>
              </a:r>
            </a:p>
          </p:txBody>
        </p:sp>
        <p:sp>
          <p:nvSpPr>
            <p:cNvPr id="13333" name="Line 27"/>
            <p:cNvSpPr>
              <a:spLocks noChangeShapeType="1"/>
            </p:cNvSpPr>
            <p:nvPr/>
          </p:nvSpPr>
          <p:spPr bwMode="auto">
            <a:xfrm>
              <a:off x="896" y="1492"/>
              <a:ext cx="242" cy="0"/>
            </a:xfrm>
            <a:prstGeom prst="line">
              <a:avLst/>
            </a:prstGeom>
            <a:noFill/>
            <a:ln w="19050">
              <a:solidFill>
                <a:schemeClr val="tx1"/>
              </a:solidFill>
              <a:round/>
              <a:headEnd/>
              <a:tailEnd/>
            </a:ln>
          </p:spPr>
          <p:txBody>
            <a:bodyPr wrap="none" anchor="ctr"/>
            <a:lstStyle/>
            <a:p>
              <a:endParaRPr lang="en-US"/>
            </a:p>
          </p:txBody>
        </p:sp>
        <p:sp>
          <p:nvSpPr>
            <p:cNvPr id="13334" name="Text Box 28"/>
            <p:cNvSpPr txBox="1">
              <a:spLocks noChangeArrowheads="1"/>
            </p:cNvSpPr>
            <p:nvPr/>
          </p:nvSpPr>
          <p:spPr bwMode="auto">
            <a:xfrm>
              <a:off x="372" y="1235"/>
              <a:ext cx="350" cy="474"/>
            </a:xfrm>
            <a:prstGeom prst="rect">
              <a:avLst/>
            </a:prstGeom>
            <a:noFill/>
            <a:ln w="9525">
              <a:noFill/>
              <a:miter lim="800000"/>
              <a:headEnd/>
              <a:tailEnd/>
            </a:ln>
          </p:spPr>
          <p:txBody>
            <a:bodyPr wrap="none">
              <a:spAutoFit/>
            </a:bodyPr>
            <a:lstStyle/>
            <a:p>
              <a:pPr eaLnBrk="0" hangingPunct="0">
                <a:spcBef>
                  <a:spcPct val="0"/>
                </a:spcBef>
              </a:pPr>
              <a:r>
                <a:rPr lang="en-US" altLang="en-US" sz="1000" i="1">
                  <a:latin typeface="Helvetica" charset="0"/>
                </a:rPr>
                <a:t>  </a:t>
              </a:r>
              <a:r>
                <a:rPr lang="en-US" altLang="en-US" b="1" i="1">
                  <a:latin typeface="Times" charset="0"/>
                </a:rPr>
                <a:t>AD</a:t>
              </a:r>
            </a:p>
            <a:p>
              <a:pPr eaLnBrk="0" hangingPunct="0">
                <a:spcBef>
                  <a:spcPct val="0"/>
                </a:spcBef>
              </a:pPr>
              <a:r>
                <a:rPr lang="en-US" altLang="en-US" b="1" i="1">
                  <a:latin typeface="Times" charset="0"/>
                </a:rPr>
                <a:t>BD</a:t>
              </a:r>
            </a:p>
          </p:txBody>
        </p:sp>
        <p:sp>
          <p:nvSpPr>
            <p:cNvPr id="13335" name="Line 29"/>
            <p:cNvSpPr>
              <a:spLocks noChangeShapeType="1"/>
            </p:cNvSpPr>
            <p:nvPr/>
          </p:nvSpPr>
          <p:spPr bwMode="auto">
            <a:xfrm>
              <a:off x="424" y="1492"/>
              <a:ext cx="258" cy="0"/>
            </a:xfrm>
            <a:prstGeom prst="line">
              <a:avLst/>
            </a:prstGeom>
            <a:noFill/>
            <a:ln w="19050">
              <a:solidFill>
                <a:schemeClr val="tx1"/>
              </a:solidFill>
              <a:round/>
              <a:headEnd/>
              <a:tailEnd/>
            </a:ln>
          </p:spPr>
          <p:txBody>
            <a:bodyPr wrap="none" anchor="ctr"/>
            <a:lstStyle/>
            <a:p>
              <a:endParaRPr lang="en-US"/>
            </a:p>
          </p:txBody>
        </p:sp>
      </p:grpSp>
      <p:sp>
        <p:nvSpPr>
          <p:cNvPr id="34" name="TextBox 33"/>
          <p:cNvSpPr txBox="1"/>
          <p:nvPr/>
        </p:nvSpPr>
        <p:spPr>
          <a:xfrm>
            <a:off x="457200" y="4838700"/>
            <a:ext cx="3327400" cy="461665"/>
          </a:xfrm>
          <a:prstGeom prst="rect">
            <a:avLst/>
          </a:prstGeom>
          <a:noFill/>
        </p:spPr>
        <p:txBody>
          <a:bodyPr wrap="square" rtlCol="0">
            <a:spAutoFit/>
          </a:bodyPr>
          <a:lstStyle/>
          <a:p>
            <a:pPr algn="l"/>
            <a:r>
              <a:rPr lang="en-US" dirty="0" err="1"/>
              <a:t>short:long</a:t>
            </a:r>
            <a:r>
              <a:rPr lang="en-US" dirty="0"/>
              <a:t> = </a:t>
            </a:r>
            <a:r>
              <a:rPr lang="en-US" dirty="0" err="1"/>
              <a:t>short:long</a:t>
            </a:r>
            <a:endParaRPr lang="en-US" dirty="0"/>
          </a:p>
        </p:txBody>
      </p:sp>
      <p:graphicFrame>
        <p:nvGraphicFramePr>
          <p:cNvPr id="35" name="Object 34"/>
          <p:cNvGraphicFramePr>
            <a:graphicFrameLocks noChangeAspect="1"/>
          </p:cNvGraphicFramePr>
          <p:nvPr/>
        </p:nvGraphicFramePr>
        <p:xfrm>
          <a:off x="4343400" y="4629150"/>
          <a:ext cx="1828800" cy="890954"/>
        </p:xfrm>
        <a:graphic>
          <a:graphicData uri="http://schemas.openxmlformats.org/presentationml/2006/ole">
            <mc:AlternateContent xmlns:mc="http://schemas.openxmlformats.org/markup-compatibility/2006">
              <mc:Choice xmlns:v="urn:schemas-microsoft-com:vml" Requires="v">
                <p:oleObj spid="_x0000_s28703" name="Equation" r:id="rId7" imgW="990360" imgH="482400" progId="Equation.DSMT4">
                  <p:embed/>
                </p:oleObj>
              </mc:Choice>
              <mc:Fallback>
                <p:oleObj name="Equation" r:id="rId7" imgW="990360" imgH="482400" progId="Equation.DSMT4">
                  <p:embed/>
                  <p:pic>
                    <p:nvPicPr>
                      <p:cNvPr id="0" name="Picture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43400" y="4629150"/>
                        <a:ext cx="1828800" cy="89095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TextBox 35"/>
          <p:cNvSpPr txBox="1"/>
          <p:nvPr/>
        </p:nvSpPr>
        <p:spPr>
          <a:xfrm>
            <a:off x="3594100" y="2324100"/>
            <a:ext cx="3327400" cy="461665"/>
          </a:xfrm>
          <a:prstGeom prst="rect">
            <a:avLst/>
          </a:prstGeom>
          <a:noFill/>
        </p:spPr>
        <p:txBody>
          <a:bodyPr wrap="square" rtlCol="0">
            <a:spAutoFit/>
          </a:bodyPr>
          <a:lstStyle/>
          <a:p>
            <a:pPr algn="l"/>
            <a:r>
              <a:rPr lang="en-US" dirty="0">
                <a:solidFill>
                  <a:srgbClr val="FF6600"/>
                </a:solidFill>
              </a:rPr>
              <a:t>altitude</a:t>
            </a:r>
          </a:p>
        </p:txBody>
      </p:sp>
      <p:cxnSp>
        <p:nvCxnSpPr>
          <p:cNvPr id="38" name="Curved Connector 37"/>
          <p:cNvCxnSpPr/>
          <p:nvPr/>
        </p:nvCxnSpPr>
        <p:spPr bwMode="auto">
          <a:xfrm flipV="1">
            <a:off x="2057400" y="2578100"/>
            <a:ext cx="1485900" cy="723900"/>
          </a:xfrm>
          <a:prstGeom prst="curvedConnector3">
            <a:avLst>
              <a:gd name="adj1" fmla="val 50000"/>
            </a:avLst>
          </a:prstGeom>
          <a:solidFill>
            <a:srgbClr val="FFCC66"/>
          </a:solidFill>
          <a:ln w="28575" cap="flat" cmpd="sng" algn="ctr">
            <a:solidFill>
              <a:srgbClr val="FF6600"/>
            </a:solidFill>
            <a:prstDash val="solid"/>
            <a:round/>
            <a:headEnd type="triangle" w="med" len="med"/>
            <a:tailEnd type="none" w="med" len="med"/>
          </a:ln>
          <a:effectLst/>
        </p:spPr>
      </p:cxnSp>
    </p:spTree>
  </p:cSld>
  <p:clrMapOvr>
    <a:masterClrMapping/>
  </p:clrMapOvr>
  <p:transition spd="slow">
    <p:dissolve/>
    <p:sndAc>
      <p:stSnd>
        <p:snd r:embed="rId4" name="whoo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139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139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139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139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101393"/>
                                        </p:tgtEl>
                                        <p:attrNameLst>
                                          <p:attrName>style.visibility</p:attrName>
                                        </p:attrNameLst>
                                      </p:cBhvr>
                                      <p:to>
                                        <p:strVal val="visible"/>
                                      </p:to>
                                    </p:set>
                                    <p:anim calcmode="lin" valueType="num">
                                      <p:cBhvr>
                                        <p:cTn id="25" dur="500" fill="hold"/>
                                        <p:tgtEl>
                                          <p:spTgt spid="101393"/>
                                        </p:tgtEl>
                                        <p:attrNameLst>
                                          <p:attrName>ppt_w</p:attrName>
                                        </p:attrNameLst>
                                      </p:cBhvr>
                                      <p:tavLst>
                                        <p:tav tm="0">
                                          <p:val>
                                            <p:fltVal val="0"/>
                                          </p:val>
                                        </p:tav>
                                        <p:tav tm="100000">
                                          <p:val>
                                            <p:strVal val="#ppt_w"/>
                                          </p:val>
                                        </p:tav>
                                      </p:tavLst>
                                    </p:anim>
                                    <p:anim calcmode="lin" valueType="num">
                                      <p:cBhvr>
                                        <p:cTn id="26" dur="500" fill="hold"/>
                                        <p:tgtEl>
                                          <p:spTgt spid="101393"/>
                                        </p:tgtEl>
                                        <p:attrNameLst>
                                          <p:attrName>ppt_h</p:attrName>
                                        </p:attrNameLst>
                                      </p:cBhvr>
                                      <p:tavLst>
                                        <p:tav tm="0">
                                          <p:val>
                                            <p:strVal val="#ppt_h"/>
                                          </p:val>
                                        </p:tav>
                                        <p:tav tm="100000">
                                          <p:val>
                                            <p:strVal val="#ppt_h"/>
                                          </p:val>
                                        </p:tav>
                                      </p:tavLst>
                                    </p:anim>
                                  </p:childTnLst>
                                </p:cTn>
                              </p:par>
                              <p:par>
                                <p:cTn id="27" presetID="17" presetClass="entr" presetSubtype="10" fill="hold" grpId="0" nodeType="withEffect">
                                  <p:stCondLst>
                                    <p:cond delay="0"/>
                                  </p:stCondLst>
                                  <p:childTnLst>
                                    <p:set>
                                      <p:cBhvr>
                                        <p:cTn id="28" dur="1" fill="hold">
                                          <p:stCondLst>
                                            <p:cond delay="0"/>
                                          </p:stCondLst>
                                        </p:cTn>
                                        <p:tgtEl>
                                          <p:spTgt spid="101394"/>
                                        </p:tgtEl>
                                        <p:attrNameLst>
                                          <p:attrName>style.visibility</p:attrName>
                                        </p:attrNameLst>
                                      </p:cBhvr>
                                      <p:to>
                                        <p:strVal val="visible"/>
                                      </p:to>
                                    </p:set>
                                    <p:anim calcmode="lin" valueType="num">
                                      <p:cBhvr>
                                        <p:cTn id="29" dur="500" fill="hold"/>
                                        <p:tgtEl>
                                          <p:spTgt spid="101394"/>
                                        </p:tgtEl>
                                        <p:attrNameLst>
                                          <p:attrName>ppt_w</p:attrName>
                                        </p:attrNameLst>
                                      </p:cBhvr>
                                      <p:tavLst>
                                        <p:tav tm="0">
                                          <p:val>
                                            <p:fltVal val="0"/>
                                          </p:val>
                                        </p:tav>
                                        <p:tav tm="100000">
                                          <p:val>
                                            <p:strVal val="#ppt_w"/>
                                          </p:val>
                                        </p:tav>
                                      </p:tavLst>
                                    </p:anim>
                                    <p:anim calcmode="lin" valueType="num">
                                      <p:cBhvr>
                                        <p:cTn id="30" dur="500" fill="hold"/>
                                        <p:tgtEl>
                                          <p:spTgt spid="101394"/>
                                        </p:tgtEl>
                                        <p:attrNameLst>
                                          <p:attrName>ppt_h</p:attrName>
                                        </p:attrNameLst>
                                      </p:cBhvr>
                                      <p:tavLst>
                                        <p:tav tm="0">
                                          <p:val>
                                            <p:strVal val="#ppt_h"/>
                                          </p:val>
                                        </p:tav>
                                        <p:tav tm="100000">
                                          <p:val>
                                            <p:strVal val="#ppt_h"/>
                                          </p:val>
                                        </p:tav>
                                      </p:tavLst>
                                    </p:anim>
                                  </p:childTnLst>
                                </p:cTn>
                              </p:par>
                              <p:par>
                                <p:cTn id="31" presetID="17" presetClass="entr" presetSubtype="10" fill="hold" grpId="0" nodeType="withEffect">
                                  <p:stCondLst>
                                    <p:cond delay="0"/>
                                  </p:stCondLst>
                                  <p:childTnLst>
                                    <p:set>
                                      <p:cBhvr>
                                        <p:cTn id="32" dur="1" fill="hold">
                                          <p:stCondLst>
                                            <p:cond delay="0"/>
                                          </p:stCondLst>
                                        </p:cTn>
                                        <p:tgtEl>
                                          <p:spTgt spid="101395"/>
                                        </p:tgtEl>
                                        <p:attrNameLst>
                                          <p:attrName>style.visibility</p:attrName>
                                        </p:attrNameLst>
                                      </p:cBhvr>
                                      <p:to>
                                        <p:strVal val="visible"/>
                                      </p:to>
                                    </p:set>
                                    <p:anim calcmode="lin" valueType="num">
                                      <p:cBhvr>
                                        <p:cTn id="33" dur="500" fill="hold"/>
                                        <p:tgtEl>
                                          <p:spTgt spid="101395"/>
                                        </p:tgtEl>
                                        <p:attrNameLst>
                                          <p:attrName>ppt_w</p:attrName>
                                        </p:attrNameLst>
                                      </p:cBhvr>
                                      <p:tavLst>
                                        <p:tav tm="0">
                                          <p:val>
                                            <p:fltVal val="0"/>
                                          </p:val>
                                        </p:tav>
                                        <p:tav tm="100000">
                                          <p:val>
                                            <p:strVal val="#ppt_w"/>
                                          </p:val>
                                        </p:tav>
                                      </p:tavLst>
                                    </p:anim>
                                    <p:anim calcmode="lin" valueType="num">
                                      <p:cBhvr>
                                        <p:cTn id="34" dur="500" fill="hold"/>
                                        <p:tgtEl>
                                          <p:spTgt spid="101395"/>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93" grpId="0" animBg="1"/>
      <p:bldP spid="101394" grpId="0" animBg="1"/>
      <p:bldP spid="101395" grpId="0" animBg="1"/>
      <p:bldP spid="101396" grpId="0" animBg="1"/>
      <p:bldP spid="101397" grpId="0" animBg="1"/>
      <p:bldP spid="101398" grpId="0" animBg="1"/>
      <p:bldP spid="101399" grpId="0" animBg="1"/>
      <p:bldP spid="34" grpId="0"/>
      <p:bldP spid="3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3447" name="Object 23"/>
          <p:cNvGraphicFramePr>
            <a:graphicFrameLocks noChangeAspect="1"/>
          </p:cNvGraphicFramePr>
          <p:nvPr>
            <p:extLst>
              <p:ext uri="{D42A27DB-BD31-4B8C-83A1-F6EECF244321}">
                <p14:modId xmlns:p14="http://schemas.microsoft.com/office/powerpoint/2010/main" val="3213519133"/>
              </p:ext>
            </p:extLst>
          </p:nvPr>
        </p:nvGraphicFramePr>
        <p:xfrm>
          <a:off x="2489200" y="5416550"/>
          <a:ext cx="3429000" cy="444500"/>
        </p:xfrm>
        <a:graphic>
          <a:graphicData uri="http://schemas.openxmlformats.org/presentationml/2006/ole">
            <mc:AlternateContent xmlns:mc="http://schemas.openxmlformats.org/markup-compatibility/2006">
              <mc:Choice xmlns:v="urn:schemas-microsoft-com:vml" Requires="v">
                <p:oleObj spid="_x0000_s71712" name="Equation" r:id="rId4" imgW="3429000" imgH="444240" progId="Equation.DSMT4">
                  <p:embed/>
                </p:oleObj>
              </mc:Choice>
              <mc:Fallback>
                <p:oleObj name="Equation" r:id="rId4" imgW="3429000" imgH="444240" progId="Equation.DSMT4">
                  <p:embed/>
                  <p:pic>
                    <p:nvPicPr>
                      <p:cNvPr id="0" name=""/>
                      <p:cNvPicPr>
                        <a:picLocks noChangeAspect="1" noChangeArrowheads="1"/>
                      </p:cNvPicPr>
                      <p:nvPr/>
                    </p:nvPicPr>
                    <p:blipFill>
                      <a:blip r:embed="rId5"/>
                      <a:srcRect/>
                      <a:stretch>
                        <a:fillRect/>
                      </a:stretch>
                    </p:blipFill>
                    <p:spPr bwMode="auto">
                      <a:xfrm>
                        <a:off x="2489200" y="5416550"/>
                        <a:ext cx="3429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AutoShape 3"/>
          <p:cNvSpPr>
            <a:spLocks noChangeArrowheads="1"/>
          </p:cNvSpPr>
          <p:nvPr/>
        </p:nvSpPr>
        <p:spPr bwMode="auto">
          <a:xfrm>
            <a:off x="88900" y="101600"/>
            <a:ext cx="2209800" cy="533400"/>
          </a:xfrm>
          <a:prstGeom prst="roundRect">
            <a:avLst>
              <a:gd name="adj" fmla="val 16667"/>
            </a:avLst>
          </a:prstGeom>
          <a:solidFill>
            <a:srgbClr val="0066FF"/>
          </a:solidFill>
          <a:ln w="19050">
            <a:solidFill>
              <a:srgbClr val="003300"/>
            </a:solidFill>
            <a:round/>
            <a:headEnd/>
            <a:tailEnd/>
          </a:ln>
        </p:spPr>
        <p:txBody>
          <a:bodyPr wrap="none" anchor="ctr"/>
          <a:lstStyle/>
          <a:p>
            <a:pPr algn="l"/>
            <a:endParaRPr lang="en-US">
              <a:latin typeface="Arial" pitchFamily="34" charset="0"/>
              <a:cs typeface="Arial" pitchFamily="34" charset="0"/>
            </a:endParaRPr>
          </a:p>
        </p:txBody>
      </p:sp>
      <p:sp>
        <p:nvSpPr>
          <p:cNvPr id="21" name="Text Box 4"/>
          <p:cNvSpPr txBox="1">
            <a:spLocks noChangeArrowheads="1"/>
          </p:cNvSpPr>
          <p:nvPr/>
        </p:nvSpPr>
        <p:spPr bwMode="auto">
          <a:xfrm>
            <a:off x="88900" y="101600"/>
            <a:ext cx="3889976" cy="519113"/>
          </a:xfrm>
          <a:prstGeom prst="rect">
            <a:avLst/>
          </a:prstGeom>
          <a:noFill/>
          <a:ln w="9525">
            <a:noFill/>
            <a:miter lim="800000"/>
            <a:headEnd/>
            <a:tailEnd/>
          </a:ln>
        </p:spPr>
        <p:txBody>
          <a:bodyPr wrap="square">
            <a:spAutoFit/>
          </a:bodyPr>
          <a:lstStyle/>
          <a:p>
            <a:pPr algn="l">
              <a:spcBef>
                <a:spcPct val="50000"/>
              </a:spcBef>
            </a:pPr>
            <a:r>
              <a:rPr lang="en-US" sz="2800" dirty="0" smtClean="0">
                <a:solidFill>
                  <a:schemeClr val="bg1"/>
                </a:solidFill>
                <a:latin typeface="Arial" pitchFamily="34" charset="0"/>
                <a:cs typeface="Arial" pitchFamily="34" charset="0"/>
              </a:rPr>
              <a:t>EXAMPLE 2</a:t>
            </a:r>
            <a:endParaRPr lang="en-US" sz="2800" dirty="0">
              <a:solidFill>
                <a:schemeClr val="bg1"/>
              </a:solidFill>
              <a:latin typeface="Arial" pitchFamily="34" charset="0"/>
              <a:cs typeface="Arial" pitchFamily="34" charset="0"/>
            </a:endParaRPr>
          </a:p>
        </p:txBody>
      </p:sp>
      <p:sp>
        <p:nvSpPr>
          <p:cNvPr id="22" name="Text Box 10"/>
          <p:cNvSpPr txBox="1">
            <a:spLocks noChangeArrowheads="1"/>
          </p:cNvSpPr>
          <p:nvPr/>
        </p:nvSpPr>
        <p:spPr bwMode="auto">
          <a:xfrm>
            <a:off x="3429000" y="1663700"/>
            <a:ext cx="5524500" cy="831850"/>
          </a:xfrm>
          <a:prstGeom prst="rect">
            <a:avLst/>
          </a:prstGeom>
          <a:noFill/>
          <a:ln w="9525">
            <a:solidFill>
              <a:schemeClr val="accent2"/>
            </a:solidFill>
            <a:miter lim="800000"/>
            <a:headEnd/>
            <a:tailEnd/>
          </a:ln>
        </p:spPr>
        <p:txBody>
          <a:bodyPr wrap="square">
            <a:spAutoFit/>
          </a:bodyPr>
          <a:lstStyle/>
          <a:p>
            <a:r>
              <a:rPr lang="en-US" dirty="0">
                <a:solidFill>
                  <a:schemeClr val="accent2"/>
                </a:solidFill>
              </a:rPr>
              <a:t>The altitude is the geometric mean of the two pieces of the hypotenuse.</a:t>
            </a:r>
          </a:p>
        </p:txBody>
      </p:sp>
      <p:graphicFrame>
        <p:nvGraphicFramePr>
          <p:cNvPr id="2" name="Object 4"/>
          <p:cNvGraphicFramePr>
            <a:graphicFrameLocks noChangeAspect="1"/>
          </p:cNvGraphicFramePr>
          <p:nvPr/>
        </p:nvGraphicFramePr>
        <p:xfrm>
          <a:off x="3708400" y="2698750"/>
          <a:ext cx="1828800" cy="890588"/>
        </p:xfrm>
        <a:graphic>
          <a:graphicData uri="http://schemas.openxmlformats.org/presentationml/2006/ole">
            <mc:AlternateContent xmlns:mc="http://schemas.openxmlformats.org/markup-compatibility/2006">
              <mc:Choice xmlns:v="urn:schemas-microsoft-com:vml" Requires="v">
                <p:oleObj spid="_x0000_s71713" name="Equation" r:id="rId6" imgW="990360" imgH="482400" progId="Equation.DSMT4">
                  <p:embed/>
                </p:oleObj>
              </mc:Choice>
              <mc:Fallback>
                <p:oleObj name="Equation" r:id="rId6" imgW="990360" imgH="4824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08400" y="2698750"/>
                        <a:ext cx="1828800" cy="890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483" name="Object 11"/>
          <p:cNvGraphicFramePr>
            <a:graphicFrameLocks noChangeAspect="1"/>
          </p:cNvGraphicFramePr>
          <p:nvPr>
            <p:extLst>
              <p:ext uri="{D42A27DB-BD31-4B8C-83A1-F6EECF244321}">
                <p14:modId xmlns:p14="http://schemas.microsoft.com/office/powerpoint/2010/main" val="2180914117"/>
              </p:ext>
            </p:extLst>
          </p:nvPr>
        </p:nvGraphicFramePr>
        <p:xfrm>
          <a:off x="3978876" y="3635976"/>
          <a:ext cx="1181100" cy="838200"/>
        </p:xfrm>
        <a:graphic>
          <a:graphicData uri="http://schemas.openxmlformats.org/presentationml/2006/ole">
            <mc:AlternateContent xmlns:mc="http://schemas.openxmlformats.org/markup-compatibility/2006">
              <mc:Choice xmlns:v="urn:schemas-microsoft-com:vml" Requires="v">
                <p:oleObj spid="_x0000_s71714" name="Equation" r:id="rId8" imgW="1180800" imgH="838080" progId="Equation.DSMT4">
                  <p:embed/>
                </p:oleObj>
              </mc:Choice>
              <mc:Fallback>
                <p:oleObj name="Equation" r:id="rId8" imgW="1180800" imgH="838080" progId="Equation.DSMT4">
                  <p:embed/>
                  <p:pic>
                    <p:nvPicPr>
                      <p:cNvPr id="0" name=""/>
                      <p:cNvPicPr>
                        <a:picLocks noChangeAspect="1" noChangeArrowheads="1"/>
                      </p:cNvPicPr>
                      <p:nvPr/>
                    </p:nvPicPr>
                    <p:blipFill>
                      <a:blip r:embed="rId9"/>
                      <a:srcRect/>
                      <a:stretch>
                        <a:fillRect/>
                      </a:stretch>
                    </p:blipFill>
                    <p:spPr bwMode="auto">
                      <a:xfrm>
                        <a:off x="3978876" y="3635976"/>
                        <a:ext cx="1181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 name="Rectangle 24"/>
          <p:cNvSpPr/>
          <p:nvPr/>
        </p:nvSpPr>
        <p:spPr>
          <a:xfrm>
            <a:off x="152400" y="707936"/>
            <a:ext cx="9144000" cy="430887"/>
          </a:xfrm>
          <a:prstGeom prst="rect">
            <a:avLst/>
          </a:prstGeom>
        </p:spPr>
        <p:txBody>
          <a:bodyPr wrap="square">
            <a:spAutoFit/>
          </a:bodyPr>
          <a:lstStyle/>
          <a:p>
            <a:pPr algn="l"/>
            <a:r>
              <a:rPr lang="en-US" sz="2200" i="1" dirty="0">
                <a:latin typeface="Arial" pitchFamily="34" charset="0"/>
                <a:cs typeface="Arial" pitchFamily="34" charset="0"/>
              </a:rPr>
              <a:t>Find the value of the variable. Round decimals to the nearest tenth.</a:t>
            </a:r>
          </a:p>
        </p:txBody>
      </p:sp>
      <p:graphicFrame>
        <p:nvGraphicFramePr>
          <p:cNvPr id="3" name="Object 11"/>
          <p:cNvGraphicFramePr>
            <a:graphicFrameLocks noChangeAspect="1"/>
          </p:cNvGraphicFramePr>
          <p:nvPr>
            <p:extLst>
              <p:ext uri="{D42A27DB-BD31-4B8C-83A1-F6EECF244321}">
                <p14:modId xmlns:p14="http://schemas.microsoft.com/office/powerpoint/2010/main" val="744407421"/>
              </p:ext>
            </p:extLst>
          </p:nvPr>
        </p:nvGraphicFramePr>
        <p:xfrm>
          <a:off x="3302000" y="4775200"/>
          <a:ext cx="2514600" cy="381000"/>
        </p:xfrm>
        <a:graphic>
          <a:graphicData uri="http://schemas.openxmlformats.org/presentationml/2006/ole">
            <mc:AlternateContent xmlns:mc="http://schemas.openxmlformats.org/markup-compatibility/2006">
              <mc:Choice xmlns:v="urn:schemas-microsoft-com:vml" Requires="v">
                <p:oleObj spid="_x0000_s71715" name="Equation" r:id="rId10" imgW="2514600" imgH="380880" progId="Equation.DSMT4">
                  <p:embed/>
                </p:oleObj>
              </mc:Choice>
              <mc:Fallback>
                <p:oleObj name="Equation" r:id="rId10" imgW="2514600" imgH="380880" progId="Equation.DSMT4">
                  <p:embed/>
                  <p:pic>
                    <p:nvPicPr>
                      <p:cNvPr id="0" name=""/>
                      <p:cNvPicPr>
                        <a:picLocks noChangeAspect="1" noChangeArrowheads="1"/>
                      </p:cNvPicPr>
                      <p:nvPr/>
                    </p:nvPicPr>
                    <p:blipFill>
                      <a:blip r:embed="rId11"/>
                      <a:srcRect/>
                      <a:stretch>
                        <a:fillRect/>
                      </a:stretch>
                    </p:blipFill>
                    <p:spPr bwMode="auto">
                      <a:xfrm>
                        <a:off x="3302000" y="4775200"/>
                        <a:ext cx="25146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11"/>
          <p:cNvGraphicFramePr>
            <a:graphicFrameLocks noChangeAspect="1"/>
          </p:cNvGraphicFramePr>
          <p:nvPr>
            <p:extLst>
              <p:ext uri="{D42A27DB-BD31-4B8C-83A1-F6EECF244321}">
                <p14:modId xmlns:p14="http://schemas.microsoft.com/office/powerpoint/2010/main" val="1345447321"/>
              </p:ext>
            </p:extLst>
          </p:nvPr>
        </p:nvGraphicFramePr>
        <p:xfrm>
          <a:off x="3662363" y="6189663"/>
          <a:ext cx="1493837" cy="415925"/>
        </p:xfrm>
        <a:graphic>
          <a:graphicData uri="http://schemas.openxmlformats.org/presentationml/2006/ole">
            <mc:AlternateContent xmlns:mc="http://schemas.openxmlformats.org/markup-compatibility/2006">
              <mc:Choice xmlns:v="urn:schemas-microsoft-com:vml" Requires="v">
                <p:oleObj spid="_x0000_s71716" name="Equation" r:id="rId12" imgW="1143000" imgH="317160" progId="Equation.DSMT4">
                  <p:embed/>
                </p:oleObj>
              </mc:Choice>
              <mc:Fallback>
                <p:oleObj name="Equation" r:id="rId12" imgW="1143000" imgH="317160" progId="Equation.DSMT4">
                  <p:embed/>
                  <p:pic>
                    <p:nvPicPr>
                      <p:cNvPr id="0" name=""/>
                      <p:cNvPicPr>
                        <a:picLocks noChangeAspect="1" noChangeArrowheads="1"/>
                      </p:cNvPicPr>
                      <p:nvPr/>
                    </p:nvPicPr>
                    <p:blipFill>
                      <a:blip r:embed="rId13"/>
                      <a:srcRect/>
                      <a:stretch>
                        <a:fillRect/>
                      </a:stretch>
                    </p:blipFill>
                    <p:spPr bwMode="auto">
                      <a:xfrm>
                        <a:off x="3662363" y="6189663"/>
                        <a:ext cx="1493837" cy="415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6" name="Group 5"/>
          <p:cNvGrpSpPr/>
          <p:nvPr/>
        </p:nvGrpSpPr>
        <p:grpSpPr>
          <a:xfrm>
            <a:off x="-201827" y="1495168"/>
            <a:ext cx="3630827" cy="2295740"/>
            <a:chOff x="0" y="1138823"/>
            <a:chExt cx="4131619" cy="2652085"/>
          </a:xfrm>
        </p:grpSpPr>
        <p:pic>
          <p:nvPicPr>
            <p:cNvPr id="12" name="Picture 17"/>
            <p:cNvPicPr>
              <a:picLocks noChangeAspect="1" noChangeArrowheads="1"/>
            </p:cNvPicPr>
            <p:nvPr/>
          </p:nvPicPr>
          <p:blipFill rotWithShape="1">
            <a:blip r:embed="rId14">
              <a:extLst>
                <a:ext uri="{28A0092B-C50C-407E-A947-70E740481C1C}">
                  <a14:useLocalDpi xmlns:a14="http://schemas.microsoft.com/office/drawing/2010/main" val="0"/>
                </a:ext>
              </a:extLst>
            </a:blip>
            <a:srcRect l="4956" t="37307" r="49995"/>
            <a:stretch/>
          </p:blipFill>
          <p:spPr bwMode="auto">
            <a:xfrm>
              <a:off x="88900" y="1396314"/>
              <a:ext cx="4042719" cy="2394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bwMode="auto">
            <a:xfrm>
              <a:off x="0" y="1138823"/>
              <a:ext cx="1309816" cy="1159534"/>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grpSp>
    </p:spTree>
    <p:extLst>
      <p:ext uri="{BB962C8B-B14F-4D97-AF65-F5344CB8AC3E}">
        <p14:creationId xmlns:p14="http://schemas.microsoft.com/office/powerpoint/2010/main" val="4200445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checkerboard(across)">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nodeType="clickEffect">
                                  <p:stCondLst>
                                    <p:cond delay="0"/>
                                  </p:stCondLst>
                                  <p:childTnLst>
                                    <p:set>
                                      <p:cBhvr>
                                        <p:cTn id="15" dur="1" fill="hold">
                                          <p:stCondLst>
                                            <p:cond delay="0"/>
                                          </p:stCondLst>
                                        </p:cTn>
                                        <p:tgtEl>
                                          <p:spTgt spid="105483"/>
                                        </p:tgtEl>
                                        <p:attrNameLst>
                                          <p:attrName>style.visibility</p:attrName>
                                        </p:attrNameLst>
                                      </p:cBhvr>
                                      <p:to>
                                        <p:strVal val="visible"/>
                                      </p:to>
                                    </p:set>
                                    <p:animEffect transition="in" filter="checkerboard(across)">
                                      <p:cBhvr>
                                        <p:cTn id="16" dur="500"/>
                                        <p:tgtEl>
                                          <p:spTgt spid="105483"/>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checkerboard(across)">
                                      <p:cBhvr>
                                        <p:cTn id="21" dur="500"/>
                                        <p:tgtEl>
                                          <p:spTgt spid="3"/>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103447"/>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checkerboard(across)">
                                      <p:cBhvr>
                                        <p:cTn id="3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5" name="Picture 11"/>
          <p:cNvPicPr>
            <a:picLocks noChangeAspect="1" noChangeArrowheads="1"/>
          </p:cNvPicPr>
          <p:nvPr/>
        </p:nvPicPr>
        <p:blipFill>
          <a:blip r:embed="rId4" cstate="print"/>
          <a:srcRect/>
          <a:stretch>
            <a:fillRect/>
          </a:stretch>
        </p:blipFill>
        <p:spPr bwMode="auto">
          <a:xfrm>
            <a:off x="-457200" y="1328738"/>
            <a:ext cx="3429000" cy="2066925"/>
          </a:xfrm>
          <a:prstGeom prst="rect">
            <a:avLst/>
          </a:prstGeom>
          <a:noFill/>
          <a:ln w="9525">
            <a:noFill/>
            <a:miter lim="800000"/>
            <a:headEnd/>
            <a:tailEnd/>
          </a:ln>
        </p:spPr>
      </p:pic>
      <p:graphicFrame>
        <p:nvGraphicFramePr>
          <p:cNvPr id="103447" name="Object 23"/>
          <p:cNvGraphicFramePr>
            <a:graphicFrameLocks noChangeAspect="1"/>
          </p:cNvGraphicFramePr>
          <p:nvPr/>
        </p:nvGraphicFramePr>
        <p:xfrm>
          <a:off x="3136900" y="5391150"/>
          <a:ext cx="2133600" cy="495300"/>
        </p:xfrm>
        <a:graphic>
          <a:graphicData uri="http://schemas.openxmlformats.org/presentationml/2006/ole">
            <mc:AlternateContent xmlns:mc="http://schemas.openxmlformats.org/markup-compatibility/2006">
              <mc:Choice xmlns:v="urn:schemas-microsoft-com:vml" Requires="v">
                <p:oleObj spid="_x0000_s4249" name="Equation" r:id="rId5" imgW="2133360" imgH="495000" progId="Equation.DSMT4">
                  <p:embed/>
                </p:oleObj>
              </mc:Choice>
              <mc:Fallback>
                <p:oleObj name="Equation" r:id="rId5" imgW="2133360" imgH="495000" progId="Equation.DSMT4">
                  <p:embed/>
                  <p:pic>
                    <p:nvPicPr>
                      <p:cNvPr id="0" name="Object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6900" y="5391150"/>
                        <a:ext cx="2133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AutoShape 3"/>
          <p:cNvSpPr>
            <a:spLocks noChangeArrowheads="1"/>
          </p:cNvSpPr>
          <p:nvPr/>
        </p:nvSpPr>
        <p:spPr bwMode="auto">
          <a:xfrm>
            <a:off x="88900" y="101600"/>
            <a:ext cx="1828800" cy="533400"/>
          </a:xfrm>
          <a:prstGeom prst="roundRect">
            <a:avLst>
              <a:gd name="adj" fmla="val 16667"/>
            </a:avLst>
          </a:prstGeom>
          <a:solidFill>
            <a:srgbClr val="339966"/>
          </a:solidFill>
          <a:ln w="19050">
            <a:solidFill>
              <a:srgbClr val="003300"/>
            </a:solidFill>
            <a:round/>
            <a:headEnd/>
            <a:tailEnd/>
          </a:ln>
        </p:spPr>
        <p:txBody>
          <a:bodyPr wrap="none" anchor="ctr"/>
          <a:lstStyle/>
          <a:p>
            <a:pPr algn="l"/>
            <a:endParaRPr lang="en-US">
              <a:latin typeface="Arial" pitchFamily="34" charset="0"/>
              <a:cs typeface="Arial" pitchFamily="34" charset="0"/>
            </a:endParaRPr>
          </a:p>
        </p:txBody>
      </p:sp>
      <p:sp>
        <p:nvSpPr>
          <p:cNvPr id="21" name="Text Box 4"/>
          <p:cNvSpPr txBox="1">
            <a:spLocks noChangeArrowheads="1"/>
          </p:cNvSpPr>
          <p:nvPr/>
        </p:nvSpPr>
        <p:spPr bwMode="auto">
          <a:xfrm>
            <a:off x="88900" y="101600"/>
            <a:ext cx="2209800" cy="519113"/>
          </a:xfrm>
          <a:prstGeom prst="rect">
            <a:avLst/>
          </a:prstGeom>
          <a:noFill/>
          <a:ln w="9525">
            <a:noFill/>
            <a:miter lim="800000"/>
            <a:headEnd/>
            <a:tailEnd/>
          </a:ln>
        </p:spPr>
        <p:txBody>
          <a:bodyPr>
            <a:spAutoFit/>
          </a:bodyPr>
          <a:lstStyle/>
          <a:p>
            <a:pPr algn="l">
              <a:spcBef>
                <a:spcPct val="50000"/>
              </a:spcBef>
            </a:pPr>
            <a:r>
              <a:rPr lang="en-US" sz="2800">
                <a:solidFill>
                  <a:schemeClr val="bg1"/>
                </a:solidFill>
                <a:latin typeface="Arial" pitchFamily="34" charset="0"/>
                <a:cs typeface="Arial" pitchFamily="34" charset="0"/>
              </a:rPr>
              <a:t>TRY THIS</a:t>
            </a:r>
          </a:p>
        </p:txBody>
      </p:sp>
      <p:sp>
        <p:nvSpPr>
          <p:cNvPr id="22" name="Text Box 10"/>
          <p:cNvSpPr txBox="1">
            <a:spLocks noChangeArrowheads="1"/>
          </p:cNvSpPr>
          <p:nvPr/>
        </p:nvSpPr>
        <p:spPr bwMode="auto">
          <a:xfrm>
            <a:off x="3429000" y="1663700"/>
            <a:ext cx="5524500" cy="831850"/>
          </a:xfrm>
          <a:prstGeom prst="rect">
            <a:avLst/>
          </a:prstGeom>
          <a:noFill/>
          <a:ln w="9525">
            <a:solidFill>
              <a:schemeClr val="accent2"/>
            </a:solidFill>
            <a:miter lim="800000"/>
            <a:headEnd/>
            <a:tailEnd/>
          </a:ln>
        </p:spPr>
        <p:txBody>
          <a:bodyPr wrap="square">
            <a:spAutoFit/>
          </a:bodyPr>
          <a:lstStyle/>
          <a:p>
            <a:r>
              <a:rPr lang="en-US" dirty="0">
                <a:solidFill>
                  <a:schemeClr val="accent2"/>
                </a:solidFill>
              </a:rPr>
              <a:t>The altitude is the geometric mean of the two pieces of the hypotenuse.</a:t>
            </a:r>
          </a:p>
        </p:txBody>
      </p:sp>
      <p:graphicFrame>
        <p:nvGraphicFramePr>
          <p:cNvPr id="2" name="Object 4"/>
          <p:cNvGraphicFramePr>
            <a:graphicFrameLocks noChangeAspect="1"/>
          </p:cNvGraphicFramePr>
          <p:nvPr/>
        </p:nvGraphicFramePr>
        <p:xfrm>
          <a:off x="3708400" y="2698750"/>
          <a:ext cx="1828800" cy="890588"/>
        </p:xfrm>
        <a:graphic>
          <a:graphicData uri="http://schemas.openxmlformats.org/presentationml/2006/ole">
            <mc:AlternateContent xmlns:mc="http://schemas.openxmlformats.org/markup-compatibility/2006">
              <mc:Choice xmlns:v="urn:schemas-microsoft-com:vml" Requires="v">
                <p:oleObj spid="_x0000_s4250" name="Equation" r:id="rId7" imgW="990360" imgH="482400" progId="Equation.DSMT4">
                  <p:embed/>
                </p:oleObj>
              </mc:Choice>
              <mc:Fallback>
                <p:oleObj name="Equation" r:id="rId7" imgW="990360" imgH="4824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08400" y="2698750"/>
                        <a:ext cx="1828800" cy="890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483" name="Object 11"/>
          <p:cNvGraphicFramePr>
            <a:graphicFrameLocks noChangeAspect="1"/>
          </p:cNvGraphicFramePr>
          <p:nvPr/>
        </p:nvGraphicFramePr>
        <p:xfrm>
          <a:off x="4102100" y="3740150"/>
          <a:ext cx="914400" cy="901700"/>
        </p:xfrm>
        <a:graphic>
          <a:graphicData uri="http://schemas.openxmlformats.org/presentationml/2006/ole">
            <mc:AlternateContent xmlns:mc="http://schemas.openxmlformats.org/markup-compatibility/2006">
              <mc:Choice xmlns:v="urn:schemas-microsoft-com:vml" Requires="v">
                <p:oleObj spid="_x0000_s4251" name="Equation" r:id="rId9" imgW="914400" imgH="901440" progId="Equation.DSMT4">
                  <p:embed/>
                </p:oleObj>
              </mc:Choice>
              <mc:Fallback>
                <p:oleObj name="Equation" r:id="rId9" imgW="914400" imgH="901440" progId="Equation.DSMT4">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02100" y="3740150"/>
                        <a:ext cx="9144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 name="Rectangle 24"/>
          <p:cNvSpPr/>
          <p:nvPr/>
        </p:nvSpPr>
        <p:spPr>
          <a:xfrm>
            <a:off x="152400" y="707936"/>
            <a:ext cx="9144000" cy="430887"/>
          </a:xfrm>
          <a:prstGeom prst="rect">
            <a:avLst/>
          </a:prstGeom>
        </p:spPr>
        <p:txBody>
          <a:bodyPr wrap="square">
            <a:spAutoFit/>
          </a:bodyPr>
          <a:lstStyle/>
          <a:p>
            <a:pPr algn="l"/>
            <a:r>
              <a:rPr lang="en-US" sz="2200" i="1" dirty="0">
                <a:latin typeface="Arial" pitchFamily="34" charset="0"/>
                <a:cs typeface="Arial" pitchFamily="34" charset="0"/>
              </a:rPr>
              <a:t>Find the value of the variable. Round decimals to the nearest tenth.</a:t>
            </a:r>
          </a:p>
        </p:txBody>
      </p:sp>
      <p:graphicFrame>
        <p:nvGraphicFramePr>
          <p:cNvPr id="3" name="Object 11"/>
          <p:cNvGraphicFramePr>
            <a:graphicFrameLocks noChangeAspect="1"/>
          </p:cNvGraphicFramePr>
          <p:nvPr/>
        </p:nvGraphicFramePr>
        <p:xfrm>
          <a:off x="4108450" y="4737100"/>
          <a:ext cx="901700" cy="457200"/>
        </p:xfrm>
        <a:graphic>
          <a:graphicData uri="http://schemas.openxmlformats.org/presentationml/2006/ole">
            <mc:AlternateContent xmlns:mc="http://schemas.openxmlformats.org/markup-compatibility/2006">
              <mc:Choice xmlns:v="urn:schemas-microsoft-com:vml" Requires="v">
                <p:oleObj spid="_x0000_s4252" name="Equation" r:id="rId11" imgW="901440" imgH="457200" progId="Equation.DSMT4">
                  <p:embed/>
                </p:oleObj>
              </mc:Choice>
              <mc:Fallback>
                <p:oleObj name="Equation" r:id="rId11" imgW="901440" imgH="4572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08450" y="4737100"/>
                        <a:ext cx="9017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11"/>
          <p:cNvGraphicFramePr>
            <a:graphicFrameLocks noChangeAspect="1"/>
          </p:cNvGraphicFramePr>
          <p:nvPr/>
        </p:nvGraphicFramePr>
        <p:xfrm>
          <a:off x="3752849" y="6140450"/>
          <a:ext cx="1310763" cy="514350"/>
        </p:xfrm>
        <a:graphic>
          <a:graphicData uri="http://schemas.openxmlformats.org/presentationml/2006/ole">
            <mc:AlternateContent xmlns:mc="http://schemas.openxmlformats.org/markup-compatibility/2006">
              <mc:Choice xmlns:v="urn:schemas-microsoft-com:vml" Requires="v">
                <p:oleObj spid="_x0000_s4253" name="Equation" r:id="rId13" imgW="1002960" imgH="393480" progId="Equation.DSMT4">
                  <p:embed/>
                </p:oleObj>
              </mc:Choice>
              <mc:Fallback>
                <p:oleObj name="Equation" r:id="rId13" imgW="1002960" imgH="3934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52849" y="6140450"/>
                        <a:ext cx="1310763" cy="514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checkerboard(across)">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nodeType="clickEffect">
                                  <p:stCondLst>
                                    <p:cond delay="0"/>
                                  </p:stCondLst>
                                  <p:childTnLst>
                                    <p:set>
                                      <p:cBhvr>
                                        <p:cTn id="15" dur="1" fill="hold">
                                          <p:stCondLst>
                                            <p:cond delay="0"/>
                                          </p:stCondLst>
                                        </p:cTn>
                                        <p:tgtEl>
                                          <p:spTgt spid="105483"/>
                                        </p:tgtEl>
                                        <p:attrNameLst>
                                          <p:attrName>style.visibility</p:attrName>
                                        </p:attrNameLst>
                                      </p:cBhvr>
                                      <p:to>
                                        <p:strVal val="visible"/>
                                      </p:to>
                                    </p:set>
                                    <p:animEffect transition="in" filter="checkerboard(across)">
                                      <p:cBhvr>
                                        <p:cTn id="16" dur="500"/>
                                        <p:tgtEl>
                                          <p:spTgt spid="105483"/>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checkerboard(across)">
                                      <p:cBhvr>
                                        <p:cTn id="21" dur="500"/>
                                        <p:tgtEl>
                                          <p:spTgt spid="3"/>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103447"/>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checkerboard(across)">
                                      <p:cBhvr>
                                        <p:cTn id="3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85738" y="68262"/>
            <a:ext cx="8956675" cy="6637337"/>
            <a:chOff x="240" y="454"/>
            <a:chExt cx="5494" cy="2694"/>
          </a:xfrm>
        </p:grpSpPr>
        <p:sp>
          <p:nvSpPr>
            <p:cNvPr id="102403" name="Rectangle 3"/>
            <p:cNvSpPr>
              <a:spLocks noChangeArrowheads="1"/>
            </p:cNvSpPr>
            <p:nvPr/>
          </p:nvSpPr>
          <p:spPr bwMode="auto">
            <a:xfrm>
              <a:off x="240" y="480"/>
              <a:ext cx="5328" cy="2668"/>
            </a:xfrm>
            <a:prstGeom prst="rect">
              <a:avLst/>
            </a:prstGeom>
            <a:solidFill>
              <a:schemeClr val="bg1"/>
            </a:solidFill>
            <a:ln w="9525">
              <a:solidFill>
                <a:schemeClr val="tx1"/>
              </a:solidFill>
              <a:miter lim="800000"/>
              <a:headEnd/>
              <a:tailEnd/>
            </a:ln>
            <a:effectLst>
              <a:outerShdw dist="63500" dir="7612194" algn="ctr" rotWithShape="0">
                <a:schemeClr val="bg2">
                  <a:alpha val="50000"/>
                </a:schemeClr>
              </a:outerShdw>
            </a:effectLst>
          </p:spPr>
          <p:txBody>
            <a:bodyPr wrap="none" anchor="ctr"/>
            <a:lstStyle/>
            <a:p>
              <a:pPr eaLnBrk="0" hangingPunct="0">
                <a:spcBef>
                  <a:spcPct val="0"/>
                </a:spcBef>
                <a:defRPr/>
              </a:pPr>
              <a:endParaRPr lang="en-US" altLang="en-US" sz="2000">
                <a:latin typeface="Helvetica" charset="0"/>
              </a:endParaRPr>
            </a:p>
          </p:txBody>
        </p:sp>
        <p:sp>
          <p:nvSpPr>
            <p:cNvPr id="14390" name="Rectangle 4"/>
            <p:cNvSpPr>
              <a:spLocks noChangeArrowheads="1"/>
            </p:cNvSpPr>
            <p:nvPr/>
          </p:nvSpPr>
          <p:spPr bwMode="auto">
            <a:xfrm>
              <a:off x="240" y="480"/>
              <a:ext cx="5328" cy="240"/>
            </a:xfrm>
            <a:prstGeom prst="rect">
              <a:avLst/>
            </a:prstGeom>
            <a:solidFill>
              <a:srgbClr val="05875C"/>
            </a:solidFill>
            <a:ln w="9525">
              <a:noFill/>
              <a:miter lim="800000"/>
              <a:headEnd/>
              <a:tailEnd/>
            </a:ln>
          </p:spPr>
          <p:txBody>
            <a:bodyPr wrap="none" anchor="ctr"/>
            <a:lstStyle/>
            <a:p>
              <a:pPr eaLnBrk="0" hangingPunct="0">
                <a:spcBef>
                  <a:spcPct val="0"/>
                </a:spcBef>
              </a:pPr>
              <a:endParaRPr lang="en-US" altLang="en-US">
                <a:latin typeface="Times" charset="0"/>
              </a:endParaRPr>
            </a:p>
          </p:txBody>
        </p:sp>
        <p:sp>
          <p:nvSpPr>
            <p:cNvPr id="14391" name="Text Box 5"/>
            <p:cNvSpPr txBox="1">
              <a:spLocks noChangeArrowheads="1"/>
            </p:cNvSpPr>
            <p:nvPr/>
          </p:nvSpPr>
          <p:spPr bwMode="auto">
            <a:xfrm>
              <a:off x="336" y="454"/>
              <a:ext cx="5398" cy="286"/>
            </a:xfrm>
            <a:prstGeom prst="rect">
              <a:avLst/>
            </a:prstGeom>
            <a:noFill/>
            <a:ln w="9525">
              <a:noFill/>
              <a:miter lim="800000"/>
              <a:headEnd/>
              <a:tailEnd/>
            </a:ln>
          </p:spPr>
          <p:txBody>
            <a:bodyPr>
              <a:spAutoFit/>
            </a:bodyPr>
            <a:lstStyle/>
            <a:p>
              <a:pPr algn="l" eaLnBrk="0" hangingPunct="0">
                <a:spcBef>
                  <a:spcPct val="0"/>
                </a:spcBef>
              </a:pPr>
              <a:r>
                <a:rPr lang="en-US" altLang="en-US" sz="3200" b="1" dirty="0">
                  <a:solidFill>
                    <a:schemeClr val="bg1"/>
                  </a:solidFill>
                  <a:latin typeface="Helvetica" charset="0"/>
                </a:rPr>
                <a:t>Hypotenuse-Leg Geometric Mean Theorem</a:t>
              </a:r>
              <a:endParaRPr lang="en-US" altLang="en-US" sz="3200" dirty="0">
                <a:latin typeface="Times" charset="0"/>
              </a:endParaRPr>
            </a:p>
          </p:txBody>
        </p:sp>
      </p:grpSp>
      <p:grpSp>
        <p:nvGrpSpPr>
          <p:cNvPr id="3" name="Group 8"/>
          <p:cNvGrpSpPr>
            <a:grpSpLocks/>
          </p:cNvGrpSpPr>
          <p:nvPr/>
        </p:nvGrpSpPr>
        <p:grpSpPr bwMode="auto">
          <a:xfrm>
            <a:off x="585788" y="3092450"/>
            <a:ext cx="3514725" cy="2249488"/>
            <a:chOff x="369" y="1995"/>
            <a:chExt cx="2214" cy="1417"/>
          </a:xfrm>
        </p:grpSpPr>
        <p:grpSp>
          <p:nvGrpSpPr>
            <p:cNvPr id="14382" name="Group 9"/>
            <p:cNvGrpSpPr>
              <a:grpSpLocks/>
            </p:cNvGrpSpPr>
            <p:nvPr/>
          </p:nvGrpSpPr>
          <p:grpSpPr bwMode="auto">
            <a:xfrm>
              <a:off x="369" y="1995"/>
              <a:ext cx="2214" cy="1417"/>
              <a:chOff x="432" y="1986"/>
              <a:chExt cx="2007" cy="1242"/>
            </a:xfrm>
          </p:grpSpPr>
          <p:pic>
            <p:nvPicPr>
              <p:cNvPr id="14384" name="Picture 10"/>
              <p:cNvPicPr>
                <a:picLocks noChangeAspect="1" noChangeArrowheads="1"/>
              </p:cNvPicPr>
              <p:nvPr/>
            </p:nvPicPr>
            <p:blipFill>
              <a:blip r:embed="rId5" cstate="print"/>
              <a:srcRect/>
              <a:stretch>
                <a:fillRect/>
              </a:stretch>
            </p:blipFill>
            <p:spPr bwMode="auto">
              <a:xfrm>
                <a:off x="576" y="2160"/>
                <a:ext cx="1602" cy="852"/>
              </a:xfrm>
              <a:prstGeom prst="rect">
                <a:avLst/>
              </a:prstGeom>
              <a:noFill/>
              <a:ln w="9525">
                <a:noFill/>
                <a:miter lim="800000"/>
                <a:headEnd/>
                <a:tailEnd/>
              </a:ln>
            </p:spPr>
          </p:pic>
          <p:sp>
            <p:nvSpPr>
              <p:cNvPr id="14385" name="Text Box 11"/>
              <p:cNvSpPr txBox="1">
                <a:spLocks noChangeArrowheads="1"/>
              </p:cNvSpPr>
              <p:nvPr/>
            </p:nvSpPr>
            <p:spPr bwMode="auto">
              <a:xfrm>
                <a:off x="432" y="2880"/>
                <a:ext cx="336" cy="252"/>
              </a:xfrm>
              <a:prstGeom prst="rect">
                <a:avLst/>
              </a:prstGeom>
              <a:noFill/>
              <a:ln w="9525">
                <a:noFill/>
                <a:miter lim="800000"/>
                <a:headEnd/>
                <a:tailEnd/>
              </a:ln>
            </p:spPr>
            <p:txBody>
              <a:bodyPr>
                <a:spAutoFit/>
              </a:bodyPr>
              <a:lstStyle/>
              <a:p>
                <a:pPr algn="l"/>
                <a:r>
                  <a:rPr lang="en-US">
                    <a:solidFill>
                      <a:schemeClr val="accent2"/>
                    </a:solidFill>
                  </a:rPr>
                  <a:t>A</a:t>
                </a:r>
              </a:p>
            </p:txBody>
          </p:sp>
          <p:sp>
            <p:nvSpPr>
              <p:cNvPr id="14386" name="Text Box 12"/>
              <p:cNvSpPr txBox="1">
                <a:spLocks noChangeArrowheads="1"/>
              </p:cNvSpPr>
              <p:nvPr/>
            </p:nvSpPr>
            <p:spPr bwMode="auto">
              <a:xfrm>
                <a:off x="1152" y="2976"/>
                <a:ext cx="336" cy="252"/>
              </a:xfrm>
              <a:prstGeom prst="rect">
                <a:avLst/>
              </a:prstGeom>
              <a:noFill/>
              <a:ln w="9525">
                <a:noFill/>
                <a:miter lim="800000"/>
                <a:headEnd/>
                <a:tailEnd/>
              </a:ln>
            </p:spPr>
            <p:txBody>
              <a:bodyPr>
                <a:spAutoFit/>
              </a:bodyPr>
              <a:lstStyle/>
              <a:p>
                <a:pPr algn="l"/>
                <a:r>
                  <a:rPr lang="en-US">
                    <a:solidFill>
                      <a:schemeClr val="accent2"/>
                    </a:solidFill>
                  </a:rPr>
                  <a:t>D</a:t>
                </a:r>
              </a:p>
            </p:txBody>
          </p:sp>
          <p:sp>
            <p:nvSpPr>
              <p:cNvPr id="14387" name="Text Box 13"/>
              <p:cNvSpPr txBox="1">
                <a:spLocks noChangeArrowheads="1"/>
              </p:cNvSpPr>
              <p:nvPr/>
            </p:nvSpPr>
            <p:spPr bwMode="auto">
              <a:xfrm>
                <a:off x="2103" y="2871"/>
                <a:ext cx="336" cy="253"/>
              </a:xfrm>
              <a:prstGeom prst="rect">
                <a:avLst/>
              </a:prstGeom>
              <a:noFill/>
              <a:ln w="9525">
                <a:noFill/>
                <a:miter lim="800000"/>
                <a:headEnd/>
                <a:tailEnd/>
              </a:ln>
            </p:spPr>
            <p:txBody>
              <a:bodyPr>
                <a:spAutoFit/>
              </a:bodyPr>
              <a:lstStyle/>
              <a:p>
                <a:pPr algn="l"/>
                <a:r>
                  <a:rPr lang="en-US">
                    <a:solidFill>
                      <a:schemeClr val="accent2"/>
                    </a:solidFill>
                  </a:rPr>
                  <a:t>C</a:t>
                </a:r>
              </a:p>
            </p:txBody>
          </p:sp>
          <p:sp>
            <p:nvSpPr>
              <p:cNvPr id="14388" name="Text Box 14"/>
              <p:cNvSpPr txBox="1">
                <a:spLocks noChangeArrowheads="1"/>
              </p:cNvSpPr>
              <p:nvPr/>
            </p:nvSpPr>
            <p:spPr bwMode="auto">
              <a:xfrm>
                <a:off x="1143" y="1986"/>
                <a:ext cx="336" cy="252"/>
              </a:xfrm>
              <a:prstGeom prst="rect">
                <a:avLst/>
              </a:prstGeom>
              <a:noFill/>
              <a:ln w="9525">
                <a:noFill/>
                <a:miter lim="800000"/>
                <a:headEnd/>
                <a:tailEnd/>
              </a:ln>
            </p:spPr>
            <p:txBody>
              <a:bodyPr>
                <a:spAutoFit/>
              </a:bodyPr>
              <a:lstStyle/>
              <a:p>
                <a:pPr algn="l"/>
                <a:r>
                  <a:rPr lang="en-US">
                    <a:solidFill>
                      <a:schemeClr val="accent2"/>
                    </a:solidFill>
                  </a:rPr>
                  <a:t>B</a:t>
                </a:r>
              </a:p>
            </p:txBody>
          </p:sp>
        </p:grpSp>
        <p:sp>
          <p:nvSpPr>
            <p:cNvPr id="14383" name="Rectangle 15"/>
            <p:cNvSpPr>
              <a:spLocks noChangeArrowheads="1"/>
            </p:cNvSpPr>
            <p:nvPr/>
          </p:nvSpPr>
          <p:spPr bwMode="auto">
            <a:xfrm>
              <a:off x="1314" y="2592"/>
              <a:ext cx="135" cy="225"/>
            </a:xfrm>
            <a:prstGeom prst="rect">
              <a:avLst/>
            </a:prstGeom>
            <a:solidFill>
              <a:schemeClr val="bg1"/>
            </a:solidFill>
            <a:ln w="9525">
              <a:solidFill>
                <a:schemeClr val="bg1"/>
              </a:solidFill>
              <a:miter lim="800000"/>
              <a:headEnd/>
              <a:tailEnd/>
            </a:ln>
          </p:spPr>
          <p:txBody>
            <a:bodyPr wrap="none" anchor="ctr"/>
            <a:lstStyle/>
            <a:p>
              <a:endParaRPr lang="en-US"/>
            </a:p>
          </p:txBody>
        </p:sp>
      </p:grpSp>
      <p:sp>
        <p:nvSpPr>
          <p:cNvPr id="102416" name="Line 16"/>
          <p:cNvSpPr>
            <a:spLocks noChangeShapeType="1"/>
          </p:cNvSpPr>
          <p:nvPr/>
        </p:nvSpPr>
        <p:spPr bwMode="auto">
          <a:xfrm flipH="1">
            <a:off x="928688" y="3540125"/>
            <a:ext cx="1071562" cy="1371600"/>
          </a:xfrm>
          <a:prstGeom prst="line">
            <a:avLst/>
          </a:prstGeom>
          <a:noFill/>
          <a:ln w="57150">
            <a:solidFill>
              <a:srgbClr val="FF9933"/>
            </a:solidFill>
            <a:round/>
            <a:headEnd/>
            <a:tailEnd/>
          </a:ln>
        </p:spPr>
        <p:txBody>
          <a:bodyPr/>
          <a:lstStyle/>
          <a:p>
            <a:endParaRPr lang="en-US"/>
          </a:p>
        </p:txBody>
      </p:sp>
      <p:sp>
        <p:nvSpPr>
          <p:cNvPr id="102417" name="Line 17"/>
          <p:cNvSpPr>
            <a:spLocks noChangeShapeType="1"/>
          </p:cNvSpPr>
          <p:nvPr/>
        </p:nvSpPr>
        <p:spPr bwMode="auto">
          <a:xfrm>
            <a:off x="942975" y="4868863"/>
            <a:ext cx="1085850" cy="0"/>
          </a:xfrm>
          <a:prstGeom prst="line">
            <a:avLst/>
          </a:prstGeom>
          <a:noFill/>
          <a:ln w="57150">
            <a:solidFill>
              <a:schemeClr val="accent1"/>
            </a:solidFill>
            <a:round/>
            <a:headEnd/>
            <a:tailEnd/>
          </a:ln>
        </p:spPr>
        <p:txBody>
          <a:bodyPr/>
          <a:lstStyle/>
          <a:p>
            <a:endParaRPr lang="en-US"/>
          </a:p>
        </p:txBody>
      </p:sp>
      <p:sp>
        <p:nvSpPr>
          <p:cNvPr id="102418" name="Line 18"/>
          <p:cNvSpPr>
            <a:spLocks noChangeShapeType="1"/>
          </p:cNvSpPr>
          <p:nvPr/>
        </p:nvSpPr>
        <p:spPr bwMode="auto">
          <a:xfrm>
            <a:off x="938213" y="4949825"/>
            <a:ext cx="2628900" cy="0"/>
          </a:xfrm>
          <a:prstGeom prst="line">
            <a:avLst/>
          </a:prstGeom>
          <a:noFill/>
          <a:ln w="57150">
            <a:solidFill>
              <a:schemeClr val="bg2"/>
            </a:solidFill>
            <a:round/>
            <a:headEnd/>
            <a:tailEnd/>
          </a:ln>
        </p:spPr>
        <p:txBody>
          <a:bodyPr/>
          <a:lstStyle/>
          <a:p>
            <a:endParaRPr lang="en-US"/>
          </a:p>
        </p:txBody>
      </p:sp>
      <p:sp>
        <p:nvSpPr>
          <p:cNvPr id="102420" name="Rectangle 20"/>
          <p:cNvSpPr>
            <a:spLocks noChangeArrowheads="1"/>
          </p:cNvSpPr>
          <p:nvPr/>
        </p:nvSpPr>
        <p:spPr bwMode="auto">
          <a:xfrm>
            <a:off x="7753350" y="3227388"/>
            <a:ext cx="615950" cy="338137"/>
          </a:xfrm>
          <a:prstGeom prst="rect">
            <a:avLst/>
          </a:prstGeom>
          <a:gradFill rotWithShape="0">
            <a:gsLst>
              <a:gs pos="0">
                <a:schemeClr val="folHlink">
                  <a:gamma/>
                  <a:tint val="0"/>
                  <a:invGamma/>
                </a:schemeClr>
              </a:gs>
              <a:gs pos="100000">
                <a:schemeClr val="folHlink"/>
              </a:gs>
            </a:gsLst>
            <a:path path="shape">
              <a:fillToRect l="50000" t="50000" r="50000" b="50000"/>
            </a:path>
          </a:gradFill>
          <a:ln w="9525">
            <a:noFill/>
            <a:miter lim="800000"/>
            <a:headEnd/>
            <a:tailEnd/>
          </a:ln>
          <a:effectLst/>
        </p:spPr>
        <p:txBody>
          <a:bodyPr wrap="none" anchor="ctr"/>
          <a:lstStyle/>
          <a:p>
            <a:pPr>
              <a:defRPr/>
            </a:pPr>
            <a:endParaRPr lang="en-US"/>
          </a:p>
        </p:txBody>
      </p:sp>
      <p:sp>
        <p:nvSpPr>
          <p:cNvPr id="102421" name="Rectangle 21"/>
          <p:cNvSpPr>
            <a:spLocks noChangeArrowheads="1"/>
          </p:cNvSpPr>
          <p:nvPr/>
        </p:nvSpPr>
        <p:spPr bwMode="auto">
          <a:xfrm>
            <a:off x="7758113" y="2878138"/>
            <a:ext cx="615950" cy="338137"/>
          </a:xfrm>
          <a:prstGeom prst="rect">
            <a:avLst/>
          </a:prstGeom>
          <a:gradFill rotWithShape="0">
            <a:gsLst>
              <a:gs pos="0">
                <a:srgbClr val="FFFFFF"/>
              </a:gs>
              <a:gs pos="100000">
                <a:srgbClr val="FF9900"/>
              </a:gs>
            </a:gsLst>
            <a:path path="shape">
              <a:fillToRect l="50000" t="50000" r="50000" b="50000"/>
            </a:path>
          </a:gradFill>
          <a:ln w="9525">
            <a:noFill/>
            <a:miter lim="800000"/>
            <a:headEnd/>
            <a:tailEnd/>
          </a:ln>
        </p:spPr>
        <p:txBody>
          <a:bodyPr wrap="none" anchor="ctr"/>
          <a:lstStyle/>
          <a:p>
            <a:endParaRPr lang="en-US"/>
          </a:p>
        </p:txBody>
      </p:sp>
      <p:sp>
        <p:nvSpPr>
          <p:cNvPr id="102423" name="Rectangle 23"/>
          <p:cNvSpPr>
            <a:spLocks noChangeArrowheads="1"/>
          </p:cNvSpPr>
          <p:nvPr/>
        </p:nvSpPr>
        <p:spPr bwMode="auto">
          <a:xfrm flipV="1">
            <a:off x="6834188" y="2873375"/>
            <a:ext cx="617537" cy="336550"/>
          </a:xfrm>
          <a:prstGeom prst="rect">
            <a:avLst/>
          </a:prstGeom>
          <a:gradFill rotWithShape="0">
            <a:gsLst>
              <a:gs pos="0">
                <a:srgbClr val="FFFFFF"/>
              </a:gs>
              <a:gs pos="100000">
                <a:schemeClr val="accent1"/>
              </a:gs>
            </a:gsLst>
            <a:path path="shape">
              <a:fillToRect l="50000" t="50000" r="50000" b="50000"/>
            </a:path>
          </a:gradFill>
          <a:ln w="9525">
            <a:noFill/>
            <a:miter lim="800000"/>
            <a:headEnd/>
            <a:tailEnd/>
          </a:ln>
        </p:spPr>
        <p:txBody>
          <a:bodyPr wrap="none" anchor="ctr"/>
          <a:lstStyle/>
          <a:p>
            <a:endParaRPr lang="en-US"/>
          </a:p>
        </p:txBody>
      </p:sp>
      <p:sp>
        <p:nvSpPr>
          <p:cNvPr id="102424" name="Rectangle 24"/>
          <p:cNvSpPr>
            <a:spLocks noChangeArrowheads="1"/>
          </p:cNvSpPr>
          <p:nvPr/>
        </p:nvSpPr>
        <p:spPr bwMode="auto">
          <a:xfrm flipV="1">
            <a:off x="6837363" y="3224213"/>
            <a:ext cx="617537" cy="336550"/>
          </a:xfrm>
          <a:prstGeom prst="rect">
            <a:avLst/>
          </a:prstGeom>
          <a:gradFill rotWithShape="0">
            <a:gsLst>
              <a:gs pos="0">
                <a:srgbClr val="FFFFFF"/>
              </a:gs>
              <a:gs pos="100000">
                <a:srgbClr val="FF9900"/>
              </a:gs>
            </a:gsLst>
            <a:path path="shape">
              <a:fillToRect l="50000" t="50000" r="50000" b="50000"/>
            </a:path>
          </a:gradFill>
          <a:ln w="9525">
            <a:noFill/>
            <a:miter lim="800000"/>
            <a:headEnd/>
            <a:tailEnd/>
          </a:ln>
        </p:spPr>
        <p:txBody>
          <a:bodyPr wrap="none" anchor="ctr"/>
          <a:lstStyle/>
          <a:p>
            <a:endParaRPr lang="en-US"/>
          </a:p>
        </p:txBody>
      </p:sp>
      <p:grpSp>
        <p:nvGrpSpPr>
          <p:cNvPr id="5" name="Group 25"/>
          <p:cNvGrpSpPr>
            <a:grpSpLocks/>
          </p:cNvGrpSpPr>
          <p:nvPr/>
        </p:nvGrpSpPr>
        <p:grpSpPr bwMode="auto">
          <a:xfrm>
            <a:off x="6823075" y="2784475"/>
            <a:ext cx="1585913" cy="822325"/>
            <a:chOff x="372" y="1235"/>
            <a:chExt cx="819" cy="474"/>
          </a:xfrm>
        </p:grpSpPr>
        <p:sp>
          <p:nvSpPr>
            <p:cNvPr id="14377" name="Text Box 26"/>
            <p:cNvSpPr txBox="1">
              <a:spLocks noChangeArrowheads="1"/>
            </p:cNvSpPr>
            <p:nvPr/>
          </p:nvSpPr>
          <p:spPr bwMode="auto">
            <a:xfrm>
              <a:off x="683" y="1354"/>
              <a:ext cx="171" cy="229"/>
            </a:xfrm>
            <a:prstGeom prst="rect">
              <a:avLst/>
            </a:prstGeom>
            <a:noFill/>
            <a:ln w="9525">
              <a:noFill/>
              <a:miter lim="800000"/>
              <a:headEnd/>
              <a:tailEnd/>
            </a:ln>
          </p:spPr>
          <p:txBody>
            <a:bodyPr wrap="none">
              <a:spAutoFit/>
            </a:bodyPr>
            <a:lstStyle/>
            <a:p>
              <a:pPr algn="l" eaLnBrk="0" hangingPunct="0">
                <a:spcBef>
                  <a:spcPct val="0"/>
                </a:spcBef>
              </a:pPr>
              <a:r>
                <a:rPr lang="en-US" altLang="en-US" sz="2000">
                  <a:latin typeface="Helvetica" charset="0"/>
                </a:rPr>
                <a:t>=</a:t>
              </a:r>
            </a:p>
          </p:txBody>
        </p:sp>
        <p:sp>
          <p:nvSpPr>
            <p:cNvPr id="14378" name="Text Box 27"/>
            <p:cNvSpPr txBox="1">
              <a:spLocks noChangeArrowheads="1"/>
            </p:cNvSpPr>
            <p:nvPr/>
          </p:nvSpPr>
          <p:spPr bwMode="auto">
            <a:xfrm>
              <a:off x="838" y="1235"/>
              <a:ext cx="353" cy="474"/>
            </a:xfrm>
            <a:prstGeom prst="rect">
              <a:avLst/>
            </a:prstGeom>
            <a:noFill/>
            <a:ln w="9525">
              <a:noFill/>
              <a:miter lim="800000"/>
              <a:headEnd/>
              <a:tailEnd/>
            </a:ln>
          </p:spPr>
          <p:txBody>
            <a:bodyPr wrap="none">
              <a:spAutoFit/>
            </a:bodyPr>
            <a:lstStyle/>
            <a:p>
              <a:pPr eaLnBrk="0" hangingPunct="0">
                <a:spcBef>
                  <a:spcPct val="0"/>
                </a:spcBef>
              </a:pPr>
              <a:r>
                <a:rPr lang="en-US" altLang="en-US" sz="1600" i="1">
                  <a:latin typeface="Helvetica" charset="0"/>
                </a:rPr>
                <a:t> </a:t>
              </a:r>
              <a:r>
                <a:rPr lang="en-US" altLang="en-US" sz="1000" i="1">
                  <a:latin typeface="Helvetica" charset="0"/>
                </a:rPr>
                <a:t> </a:t>
              </a:r>
              <a:r>
                <a:rPr lang="en-US" altLang="en-US" b="1" i="1">
                  <a:latin typeface="Times" charset="0"/>
                </a:rPr>
                <a:t>AB</a:t>
              </a:r>
            </a:p>
            <a:p>
              <a:pPr eaLnBrk="0" hangingPunct="0">
                <a:spcBef>
                  <a:spcPct val="0"/>
                </a:spcBef>
              </a:pPr>
              <a:r>
                <a:rPr lang="en-US" altLang="en-US" b="1" i="1">
                  <a:latin typeface="Times" charset="0"/>
                </a:rPr>
                <a:t>AC</a:t>
              </a:r>
            </a:p>
          </p:txBody>
        </p:sp>
        <p:sp>
          <p:nvSpPr>
            <p:cNvPr id="14379" name="Line 28"/>
            <p:cNvSpPr>
              <a:spLocks noChangeShapeType="1"/>
            </p:cNvSpPr>
            <p:nvPr/>
          </p:nvSpPr>
          <p:spPr bwMode="auto">
            <a:xfrm>
              <a:off x="896" y="1492"/>
              <a:ext cx="242" cy="0"/>
            </a:xfrm>
            <a:prstGeom prst="line">
              <a:avLst/>
            </a:prstGeom>
            <a:noFill/>
            <a:ln w="19050">
              <a:solidFill>
                <a:schemeClr val="tx1"/>
              </a:solidFill>
              <a:round/>
              <a:headEnd/>
              <a:tailEnd/>
            </a:ln>
          </p:spPr>
          <p:txBody>
            <a:bodyPr wrap="none" anchor="ctr"/>
            <a:lstStyle/>
            <a:p>
              <a:endParaRPr lang="en-US"/>
            </a:p>
          </p:txBody>
        </p:sp>
        <p:sp>
          <p:nvSpPr>
            <p:cNvPr id="14380" name="Text Box 29"/>
            <p:cNvSpPr txBox="1">
              <a:spLocks noChangeArrowheads="1"/>
            </p:cNvSpPr>
            <p:nvPr/>
          </p:nvSpPr>
          <p:spPr bwMode="auto">
            <a:xfrm>
              <a:off x="372" y="1235"/>
              <a:ext cx="350" cy="474"/>
            </a:xfrm>
            <a:prstGeom prst="rect">
              <a:avLst/>
            </a:prstGeom>
            <a:noFill/>
            <a:ln w="9525">
              <a:noFill/>
              <a:miter lim="800000"/>
              <a:headEnd/>
              <a:tailEnd/>
            </a:ln>
          </p:spPr>
          <p:txBody>
            <a:bodyPr wrap="none">
              <a:spAutoFit/>
            </a:bodyPr>
            <a:lstStyle/>
            <a:p>
              <a:pPr eaLnBrk="0" hangingPunct="0">
                <a:spcBef>
                  <a:spcPct val="0"/>
                </a:spcBef>
              </a:pPr>
              <a:r>
                <a:rPr lang="en-US" altLang="en-US" sz="1000" i="1">
                  <a:latin typeface="Helvetica" charset="0"/>
                </a:rPr>
                <a:t>  </a:t>
              </a:r>
              <a:r>
                <a:rPr lang="en-US" altLang="en-US" b="1" i="1">
                  <a:latin typeface="Times" charset="0"/>
                </a:rPr>
                <a:t>AD</a:t>
              </a:r>
            </a:p>
            <a:p>
              <a:pPr eaLnBrk="0" hangingPunct="0">
                <a:spcBef>
                  <a:spcPct val="0"/>
                </a:spcBef>
              </a:pPr>
              <a:r>
                <a:rPr lang="en-US" altLang="en-US" b="1" i="1">
                  <a:latin typeface="Times" charset="0"/>
                </a:rPr>
                <a:t>AB</a:t>
              </a:r>
            </a:p>
          </p:txBody>
        </p:sp>
        <p:sp>
          <p:nvSpPr>
            <p:cNvPr id="14381" name="Line 30"/>
            <p:cNvSpPr>
              <a:spLocks noChangeShapeType="1"/>
            </p:cNvSpPr>
            <p:nvPr/>
          </p:nvSpPr>
          <p:spPr bwMode="auto">
            <a:xfrm>
              <a:off x="424" y="1492"/>
              <a:ext cx="258" cy="0"/>
            </a:xfrm>
            <a:prstGeom prst="line">
              <a:avLst/>
            </a:prstGeom>
            <a:noFill/>
            <a:ln w="19050">
              <a:solidFill>
                <a:schemeClr val="tx1"/>
              </a:solidFill>
              <a:round/>
              <a:headEnd/>
              <a:tailEnd/>
            </a:ln>
          </p:spPr>
          <p:txBody>
            <a:bodyPr wrap="none" anchor="ctr"/>
            <a:lstStyle/>
            <a:p>
              <a:endParaRPr lang="en-US"/>
            </a:p>
          </p:txBody>
        </p:sp>
      </p:grpSp>
      <p:pic>
        <p:nvPicPr>
          <p:cNvPr id="102431" name="Picture 31"/>
          <p:cNvPicPr>
            <a:picLocks noChangeAspect="1" noChangeArrowheads="1"/>
          </p:cNvPicPr>
          <p:nvPr/>
        </p:nvPicPr>
        <p:blipFill>
          <a:blip r:embed="rId6" cstate="print"/>
          <a:srcRect t="19543"/>
          <a:stretch>
            <a:fillRect/>
          </a:stretch>
        </p:blipFill>
        <p:spPr bwMode="auto">
          <a:xfrm>
            <a:off x="314325" y="774700"/>
            <a:ext cx="8343900" cy="1509713"/>
          </a:xfrm>
          <a:prstGeom prst="rect">
            <a:avLst/>
          </a:prstGeom>
          <a:noFill/>
          <a:ln w="9525">
            <a:noFill/>
            <a:miter lim="800000"/>
            <a:headEnd/>
            <a:tailEnd/>
          </a:ln>
        </p:spPr>
      </p:pic>
      <p:sp>
        <p:nvSpPr>
          <p:cNvPr id="102433" name="Rectangle 33"/>
          <p:cNvSpPr>
            <a:spLocks noChangeArrowheads="1"/>
          </p:cNvSpPr>
          <p:nvPr/>
        </p:nvSpPr>
        <p:spPr bwMode="auto">
          <a:xfrm>
            <a:off x="7767638" y="4481513"/>
            <a:ext cx="615950" cy="338137"/>
          </a:xfrm>
          <a:prstGeom prst="rect">
            <a:avLst/>
          </a:prstGeom>
          <a:gradFill rotWithShape="0">
            <a:gsLst>
              <a:gs pos="0">
                <a:schemeClr val="folHlink">
                  <a:gamma/>
                  <a:tint val="0"/>
                  <a:invGamma/>
                </a:schemeClr>
              </a:gs>
              <a:gs pos="100000">
                <a:schemeClr val="folHlink"/>
              </a:gs>
            </a:gsLst>
            <a:path path="shape">
              <a:fillToRect l="50000" t="50000" r="50000" b="50000"/>
            </a:path>
          </a:gradFill>
          <a:ln w="9525">
            <a:noFill/>
            <a:miter lim="800000"/>
            <a:headEnd/>
            <a:tailEnd/>
          </a:ln>
          <a:effectLst/>
        </p:spPr>
        <p:txBody>
          <a:bodyPr wrap="none" anchor="ctr"/>
          <a:lstStyle/>
          <a:p>
            <a:pPr>
              <a:defRPr/>
            </a:pPr>
            <a:endParaRPr lang="en-US"/>
          </a:p>
        </p:txBody>
      </p:sp>
      <p:sp>
        <p:nvSpPr>
          <p:cNvPr id="102434" name="Rectangle 34"/>
          <p:cNvSpPr>
            <a:spLocks noChangeArrowheads="1"/>
          </p:cNvSpPr>
          <p:nvPr/>
        </p:nvSpPr>
        <p:spPr bwMode="auto">
          <a:xfrm>
            <a:off x="7772400" y="4132263"/>
            <a:ext cx="615950" cy="338137"/>
          </a:xfrm>
          <a:prstGeom prst="rect">
            <a:avLst/>
          </a:prstGeom>
          <a:gradFill rotWithShape="0">
            <a:gsLst>
              <a:gs pos="0">
                <a:srgbClr val="FFFFFF"/>
              </a:gs>
              <a:gs pos="100000">
                <a:srgbClr val="FF9900"/>
              </a:gs>
            </a:gsLst>
            <a:path path="shape">
              <a:fillToRect l="50000" t="50000" r="50000" b="50000"/>
            </a:path>
          </a:gradFill>
          <a:ln w="9525">
            <a:noFill/>
            <a:miter lim="800000"/>
            <a:headEnd/>
            <a:tailEnd/>
          </a:ln>
        </p:spPr>
        <p:txBody>
          <a:bodyPr wrap="none" anchor="ctr"/>
          <a:lstStyle/>
          <a:p>
            <a:endParaRPr lang="en-US"/>
          </a:p>
        </p:txBody>
      </p:sp>
      <p:sp>
        <p:nvSpPr>
          <p:cNvPr id="102436" name="Rectangle 36"/>
          <p:cNvSpPr>
            <a:spLocks noChangeArrowheads="1"/>
          </p:cNvSpPr>
          <p:nvPr/>
        </p:nvSpPr>
        <p:spPr bwMode="auto">
          <a:xfrm flipV="1">
            <a:off x="6848475" y="4127500"/>
            <a:ext cx="617538" cy="336550"/>
          </a:xfrm>
          <a:prstGeom prst="rect">
            <a:avLst/>
          </a:prstGeom>
          <a:gradFill rotWithShape="0">
            <a:gsLst>
              <a:gs pos="0">
                <a:srgbClr val="FFFFFF"/>
              </a:gs>
              <a:gs pos="100000">
                <a:schemeClr val="accent1"/>
              </a:gs>
            </a:gsLst>
            <a:path path="shape">
              <a:fillToRect l="50000" t="50000" r="50000" b="50000"/>
            </a:path>
          </a:gradFill>
          <a:ln w="9525">
            <a:noFill/>
            <a:miter lim="800000"/>
            <a:headEnd/>
            <a:tailEnd/>
          </a:ln>
        </p:spPr>
        <p:txBody>
          <a:bodyPr wrap="none" anchor="ctr"/>
          <a:lstStyle/>
          <a:p>
            <a:endParaRPr lang="en-US"/>
          </a:p>
        </p:txBody>
      </p:sp>
      <p:sp>
        <p:nvSpPr>
          <p:cNvPr id="102437" name="Rectangle 37"/>
          <p:cNvSpPr>
            <a:spLocks noChangeArrowheads="1"/>
          </p:cNvSpPr>
          <p:nvPr/>
        </p:nvSpPr>
        <p:spPr bwMode="auto">
          <a:xfrm flipV="1">
            <a:off x="6851650" y="4478338"/>
            <a:ext cx="617538" cy="336550"/>
          </a:xfrm>
          <a:prstGeom prst="rect">
            <a:avLst/>
          </a:prstGeom>
          <a:gradFill rotWithShape="0">
            <a:gsLst>
              <a:gs pos="0">
                <a:srgbClr val="FFFFFF"/>
              </a:gs>
              <a:gs pos="100000">
                <a:srgbClr val="FF9900"/>
              </a:gs>
            </a:gsLst>
            <a:path path="shape">
              <a:fillToRect l="50000" t="50000" r="50000" b="50000"/>
            </a:path>
          </a:gradFill>
          <a:ln w="9525">
            <a:noFill/>
            <a:miter lim="800000"/>
            <a:headEnd/>
            <a:tailEnd/>
          </a:ln>
        </p:spPr>
        <p:txBody>
          <a:bodyPr wrap="none" anchor="ctr"/>
          <a:lstStyle/>
          <a:p>
            <a:endParaRPr lang="en-US"/>
          </a:p>
        </p:txBody>
      </p:sp>
      <p:grpSp>
        <p:nvGrpSpPr>
          <p:cNvPr id="6" name="Group 38"/>
          <p:cNvGrpSpPr>
            <a:grpSpLocks/>
          </p:cNvGrpSpPr>
          <p:nvPr/>
        </p:nvGrpSpPr>
        <p:grpSpPr bwMode="auto">
          <a:xfrm>
            <a:off x="6811963" y="4038600"/>
            <a:ext cx="1584325" cy="822325"/>
            <a:chOff x="372" y="1235"/>
            <a:chExt cx="818" cy="474"/>
          </a:xfrm>
        </p:grpSpPr>
        <p:sp>
          <p:nvSpPr>
            <p:cNvPr id="14372" name="Text Box 39"/>
            <p:cNvSpPr txBox="1">
              <a:spLocks noChangeArrowheads="1"/>
            </p:cNvSpPr>
            <p:nvPr/>
          </p:nvSpPr>
          <p:spPr bwMode="auto">
            <a:xfrm>
              <a:off x="683" y="1354"/>
              <a:ext cx="171" cy="229"/>
            </a:xfrm>
            <a:prstGeom prst="rect">
              <a:avLst/>
            </a:prstGeom>
            <a:noFill/>
            <a:ln w="9525">
              <a:noFill/>
              <a:miter lim="800000"/>
              <a:headEnd/>
              <a:tailEnd/>
            </a:ln>
          </p:spPr>
          <p:txBody>
            <a:bodyPr wrap="none">
              <a:spAutoFit/>
            </a:bodyPr>
            <a:lstStyle/>
            <a:p>
              <a:pPr algn="l" eaLnBrk="0" hangingPunct="0">
                <a:spcBef>
                  <a:spcPct val="0"/>
                </a:spcBef>
              </a:pPr>
              <a:r>
                <a:rPr lang="en-US" altLang="en-US" sz="2000">
                  <a:latin typeface="Helvetica" charset="0"/>
                </a:rPr>
                <a:t>=</a:t>
              </a:r>
            </a:p>
          </p:txBody>
        </p:sp>
        <p:sp>
          <p:nvSpPr>
            <p:cNvPr id="14373" name="Text Box 40"/>
            <p:cNvSpPr txBox="1">
              <a:spLocks noChangeArrowheads="1"/>
            </p:cNvSpPr>
            <p:nvPr/>
          </p:nvSpPr>
          <p:spPr bwMode="auto">
            <a:xfrm>
              <a:off x="837" y="1235"/>
              <a:ext cx="353" cy="474"/>
            </a:xfrm>
            <a:prstGeom prst="rect">
              <a:avLst/>
            </a:prstGeom>
            <a:noFill/>
            <a:ln w="9525">
              <a:noFill/>
              <a:miter lim="800000"/>
              <a:headEnd/>
              <a:tailEnd/>
            </a:ln>
          </p:spPr>
          <p:txBody>
            <a:bodyPr wrap="none">
              <a:spAutoFit/>
            </a:bodyPr>
            <a:lstStyle/>
            <a:p>
              <a:pPr eaLnBrk="0" hangingPunct="0">
                <a:spcBef>
                  <a:spcPct val="0"/>
                </a:spcBef>
              </a:pPr>
              <a:r>
                <a:rPr lang="en-US" altLang="en-US" sz="1600" i="1">
                  <a:latin typeface="Helvetica" charset="0"/>
                </a:rPr>
                <a:t> </a:t>
              </a:r>
              <a:r>
                <a:rPr lang="en-US" altLang="en-US" sz="1000" i="1">
                  <a:latin typeface="Helvetica" charset="0"/>
                </a:rPr>
                <a:t> </a:t>
              </a:r>
              <a:r>
                <a:rPr lang="en-US" altLang="en-US" b="1" i="1">
                  <a:latin typeface="Times" charset="0"/>
                </a:rPr>
                <a:t>BC</a:t>
              </a:r>
            </a:p>
            <a:p>
              <a:pPr eaLnBrk="0" hangingPunct="0">
                <a:spcBef>
                  <a:spcPct val="0"/>
                </a:spcBef>
              </a:pPr>
              <a:r>
                <a:rPr lang="en-US" altLang="en-US" b="1" i="1">
                  <a:latin typeface="Times" charset="0"/>
                </a:rPr>
                <a:t>AC</a:t>
              </a:r>
            </a:p>
          </p:txBody>
        </p:sp>
        <p:sp>
          <p:nvSpPr>
            <p:cNvPr id="14374" name="Line 41"/>
            <p:cNvSpPr>
              <a:spLocks noChangeShapeType="1"/>
            </p:cNvSpPr>
            <p:nvPr/>
          </p:nvSpPr>
          <p:spPr bwMode="auto">
            <a:xfrm>
              <a:off x="896" y="1492"/>
              <a:ext cx="242" cy="0"/>
            </a:xfrm>
            <a:prstGeom prst="line">
              <a:avLst/>
            </a:prstGeom>
            <a:noFill/>
            <a:ln w="19050">
              <a:solidFill>
                <a:schemeClr val="tx1"/>
              </a:solidFill>
              <a:round/>
              <a:headEnd/>
              <a:tailEnd/>
            </a:ln>
          </p:spPr>
          <p:txBody>
            <a:bodyPr wrap="none" anchor="ctr"/>
            <a:lstStyle/>
            <a:p>
              <a:endParaRPr lang="en-US"/>
            </a:p>
          </p:txBody>
        </p:sp>
        <p:sp>
          <p:nvSpPr>
            <p:cNvPr id="14375" name="Text Box 42"/>
            <p:cNvSpPr txBox="1">
              <a:spLocks noChangeArrowheads="1"/>
            </p:cNvSpPr>
            <p:nvPr/>
          </p:nvSpPr>
          <p:spPr bwMode="auto">
            <a:xfrm>
              <a:off x="372" y="1235"/>
              <a:ext cx="350" cy="474"/>
            </a:xfrm>
            <a:prstGeom prst="rect">
              <a:avLst/>
            </a:prstGeom>
            <a:noFill/>
            <a:ln w="9525">
              <a:noFill/>
              <a:miter lim="800000"/>
              <a:headEnd/>
              <a:tailEnd/>
            </a:ln>
          </p:spPr>
          <p:txBody>
            <a:bodyPr wrap="none">
              <a:spAutoFit/>
            </a:bodyPr>
            <a:lstStyle/>
            <a:p>
              <a:pPr eaLnBrk="0" hangingPunct="0">
                <a:spcBef>
                  <a:spcPct val="0"/>
                </a:spcBef>
              </a:pPr>
              <a:r>
                <a:rPr lang="en-US" altLang="en-US" sz="1000" i="1">
                  <a:latin typeface="Helvetica" charset="0"/>
                </a:rPr>
                <a:t>  </a:t>
              </a:r>
              <a:r>
                <a:rPr lang="en-US" altLang="en-US" b="1" i="1">
                  <a:latin typeface="Times" charset="0"/>
                </a:rPr>
                <a:t>DC</a:t>
              </a:r>
            </a:p>
            <a:p>
              <a:pPr eaLnBrk="0" hangingPunct="0">
                <a:spcBef>
                  <a:spcPct val="0"/>
                </a:spcBef>
              </a:pPr>
              <a:r>
                <a:rPr lang="en-US" altLang="en-US" b="1" i="1">
                  <a:latin typeface="Times" charset="0"/>
                </a:rPr>
                <a:t>BC</a:t>
              </a:r>
            </a:p>
          </p:txBody>
        </p:sp>
        <p:sp>
          <p:nvSpPr>
            <p:cNvPr id="14376" name="Line 43"/>
            <p:cNvSpPr>
              <a:spLocks noChangeShapeType="1"/>
            </p:cNvSpPr>
            <p:nvPr/>
          </p:nvSpPr>
          <p:spPr bwMode="auto">
            <a:xfrm>
              <a:off x="424" y="1492"/>
              <a:ext cx="258" cy="0"/>
            </a:xfrm>
            <a:prstGeom prst="line">
              <a:avLst/>
            </a:prstGeom>
            <a:noFill/>
            <a:ln w="19050">
              <a:solidFill>
                <a:schemeClr val="tx1"/>
              </a:solidFill>
              <a:round/>
              <a:headEnd/>
              <a:tailEnd/>
            </a:ln>
          </p:spPr>
          <p:txBody>
            <a:bodyPr wrap="none" anchor="ctr"/>
            <a:lstStyle/>
            <a:p>
              <a:endParaRPr lang="en-US"/>
            </a:p>
          </p:txBody>
        </p:sp>
      </p:grpSp>
      <p:sp>
        <p:nvSpPr>
          <p:cNvPr id="102456" name="Rectangle 56"/>
          <p:cNvSpPr>
            <a:spLocks noChangeArrowheads="1"/>
          </p:cNvSpPr>
          <p:nvPr/>
        </p:nvSpPr>
        <p:spPr bwMode="auto">
          <a:xfrm>
            <a:off x="622300" y="2908300"/>
            <a:ext cx="3251200" cy="2374900"/>
          </a:xfrm>
          <a:prstGeom prst="rect">
            <a:avLst/>
          </a:prstGeom>
          <a:solidFill>
            <a:schemeClr val="bg1"/>
          </a:solidFill>
          <a:ln w="9525">
            <a:noFill/>
            <a:miter lim="800000"/>
            <a:headEnd/>
            <a:tailEnd/>
          </a:ln>
        </p:spPr>
        <p:txBody>
          <a:bodyPr wrap="none" anchor="ctr"/>
          <a:lstStyle/>
          <a:p>
            <a:endParaRPr lang="en-US"/>
          </a:p>
        </p:txBody>
      </p:sp>
      <p:grpSp>
        <p:nvGrpSpPr>
          <p:cNvPr id="8" name="Group 48"/>
          <p:cNvGrpSpPr>
            <a:grpSpLocks/>
          </p:cNvGrpSpPr>
          <p:nvPr/>
        </p:nvGrpSpPr>
        <p:grpSpPr bwMode="auto">
          <a:xfrm>
            <a:off x="636588" y="2940050"/>
            <a:ext cx="3514725" cy="2249488"/>
            <a:chOff x="369" y="1995"/>
            <a:chExt cx="2214" cy="1417"/>
          </a:xfrm>
        </p:grpSpPr>
        <p:grpSp>
          <p:nvGrpSpPr>
            <p:cNvPr id="14362" name="Group 49"/>
            <p:cNvGrpSpPr>
              <a:grpSpLocks/>
            </p:cNvGrpSpPr>
            <p:nvPr/>
          </p:nvGrpSpPr>
          <p:grpSpPr bwMode="auto">
            <a:xfrm>
              <a:off x="369" y="1995"/>
              <a:ext cx="2214" cy="1417"/>
              <a:chOff x="432" y="1986"/>
              <a:chExt cx="2007" cy="1242"/>
            </a:xfrm>
          </p:grpSpPr>
          <p:pic>
            <p:nvPicPr>
              <p:cNvPr id="14364" name="Picture 50"/>
              <p:cNvPicPr>
                <a:picLocks noChangeAspect="1" noChangeArrowheads="1"/>
              </p:cNvPicPr>
              <p:nvPr/>
            </p:nvPicPr>
            <p:blipFill>
              <a:blip r:embed="rId5" cstate="print"/>
              <a:srcRect/>
              <a:stretch>
                <a:fillRect/>
              </a:stretch>
            </p:blipFill>
            <p:spPr bwMode="auto">
              <a:xfrm>
                <a:off x="576" y="2160"/>
                <a:ext cx="1602" cy="852"/>
              </a:xfrm>
              <a:prstGeom prst="rect">
                <a:avLst/>
              </a:prstGeom>
              <a:noFill/>
              <a:ln w="9525">
                <a:noFill/>
                <a:miter lim="800000"/>
                <a:headEnd/>
                <a:tailEnd/>
              </a:ln>
            </p:spPr>
          </p:pic>
          <p:sp>
            <p:nvSpPr>
              <p:cNvPr id="14365" name="Text Box 51"/>
              <p:cNvSpPr txBox="1">
                <a:spLocks noChangeArrowheads="1"/>
              </p:cNvSpPr>
              <p:nvPr/>
            </p:nvSpPr>
            <p:spPr bwMode="auto">
              <a:xfrm>
                <a:off x="432" y="2880"/>
                <a:ext cx="336" cy="252"/>
              </a:xfrm>
              <a:prstGeom prst="rect">
                <a:avLst/>
              </a:prstGeom>
              <a:noFill/>
              <a:ln w="9525">
                <a:noFill/>
                <a:miter lim="800000"/>
                <a:headEnd/>
                <a:tailEnd/>
              </a:ln>
            </p:spPr>
            <p:txBody>
              <a:bodyPr>
                <a:spAutoFit/>
              </a:bodyPr>
              <a:lstStyle/>
              <a:p>
                <a:pPr algn="l"/>
                <a:r>
                  <a:rPr lang="en-US">
                    <a:solidFill>
                      <a:schemeClr val="accent2"/>
                    </a:solidFill>
                  </a:rPr>
                  <a:t>A</a:t>
                </a:r>
              </a:p>
            </p:txBody>
          </p:sp>
          <p:sp>
            <p:nvSpPr>
              <p:cNvPr id="14366" name="Text Box 52"/>
              <p:cNvSpPr txBox="1">
                <a:spLocks noChangeArrowheads="1"/>
              </p:cNvSpPr>
              <p:nvPr/>
            </p:nvSpPr>
            <p:spPr bwMode="auto">
              <a:xfrm>
                <a:off x="1152" y="2976"/>
                <a:ext cx="336" cy="252"/>
              </a:xfrm>
              <a:prstGeom prst="rect">
                <a:avLst/>
              </a:prstGeom>
              <a:noFill/>
              <a:ln w="9525">
                <a:noFill/>
                <a:miter lim="800000"/>
                <a:headEnd/>
                <a:tailEnd/>
              </a:ln>
            </p:spPr>
            <p:txBody>
              <a:bodyPr>
                <a:spAutoFit/>
              </a:bodyPr>
              <a:lstStyle/>
              <a:p>
                <a:pPr algn="l"/>
                <a:r>
                  <a:rPr lang="en-US">
                    <a:solidFill>
                      <a:schemeClr val="accent2"/>
                    </a:solidFill>
                  </a:rPr>
                  <a:t>D</a:t>
                </a:r>
              </a:p>
            </p:txBody>
          </p:sp>
          <p:sp>
            <p:nvSpPr>
              <p:cNvPr id="14367" name="Text Box 53"/>
              <p:cNvSpPr txBox="1">
                <a:spLocks noChangeArrowheads="1"/>
              </p:cNvSpPr>
              <p:nvPr/>
            </p:nvSpPr>
            <p:spPr bwMode="auto">
              <a:xfrm>
                <a:off x="2103" y="2871"/>
                <a:ext cx="336" cy="253"/>
              </a:xfrm>
              <a:prstGeom prst="rect">
                <a:avLst/>
              </a:prstGeom>
              <a:noFill/>
              <a:ln w="9525">
                <a:noFill/>
                <a:miter lim="800000"/>
                <a:headEnd/>
                <a:tailEnd/>
              </a:ln>
            </p:spPr>
            <p:txBody>
              <a:bodyPr>
                <a:spAutoFit/>
              </a:bodyPr>
              <a:lstStyle/>
              <a:p>
                <a:pPr algn="l"/>
                <a:r>
                  <a:rPr lang="en-US">
                    <a:solidFill>
                      <a:schemeClr val="accent2"/>
                    </a:solidFill>
                  </a:rPr>
                  <a:t>C</a:t>
                </a:r>
              </a:p>
            </p:txBody>
          </p:sp>
          <p:sp>
            <p:nvSpPr>
              <p:cNvPr id="14368" name="Text Box 54"/>
              <p:cNvSpPr txBox="1">
                <a:spLocks noChangeArrowheads="1"/>
              </p:cNvSpPr>
              <p:nvPr/>
            </p:nvSpPr>
            <p:spPr bwMode="auto">
              <a:xfrm>
                <a:off x="1143" y="1986"/>
                <a:ext cx="336" cy="252"/>
              </a:xfrm>
              <a:prstGeom prst="rect">
                <a:avLst/>
              </a:prstGeom>
              <a:noFill/>
              <a:ln w="9525">
                <a:noFill/>
                <a:miter lim="800000"/>
                <a:headEnd/>
                <a:tailEnd/>
              </a:ln>
            </p:spPr>
            <p:txBody>
              <a:bodyPr>
                <a:spAutoFit/>
              </a:bodyPr>
              <a:lstStyle/>
              <a:p>
                <a:pPr algn="l"/>
                <a:r>
                  <a:rPr lang="en-US">
                    <a:solidFill>
                      <a:schemeClr val="accent2"/>
                    </a:solidFill>
                  </a:rPr>
                  <a:t>B</a:t>
                </a:r>
              </a:p>
            </p:txBody>
          </p:sp>
        </p:grpSp>
        <p:sp>
          <p:nvSpPr>
            <p:cNvPr id="14363" name="Rectangle 55"/>
            <p:cNvSpPr>
              <a:spLocks noChangeArrowheads="1"/>
            </p:cNvSpPr>
            <p:nvPr/>
          </p:nvSpPr>
          <p:spPr bwMode="auto">
            <a:xfrm>
              <a:off x="1314" y="2592"/>
              <a:ext cx="135" cy="225"/>
            </a:xfrm>
            <a:prstGeom prst="rect">
              <a:avLst/>
            </a:prstGeom>
            <a:solidFill>
              <a:schemeClr val="bg1"/>
            </a:solidFill>
            <a:ln w="9525">
              <a:solidFill>
                <a:schemeClr val="bg1"/>
              </a:solidFill>
              <a:miter lim="800000"/>
              <a:headEnd/>
              <a:tailEnd/>
            </a:ln>
          </p:spPr>
          <p:txBody>
            <a:bodyPr wrap="none" anchor="ctr"/>
            <a:lstStyle/>
            <a:p>
              <a:endParaRPr lang="en-US"/>
            </a:p>
          </p:txBody>
        </p:sp>
      </p:grpSp>
      <p:sp>
        <p:nvSpPr>
          <p:cNvPr id="102457" name="Line 57"/>
          <p:cNvSpPr>
            <a:spLocks noChangeShapeType="1"/>
          </p:cNvSpPr>
          <p:nvPr/>
        </p:nvSpPr>
        <p:spPr bwMode="auto">
          <a:xfrm>
            <a:off x="2057400" y="3365500"/>
            <a:ext cx="1549400" cy="1371600"/>
          </a:xfrm>
          <a:prstGeom prst="line">
            <a:avLst/>
          </a:prstGeom>
          <a:noFill/>
          <a:ln w="57150">
            <a:solidFill>
              <a:srgbClr val="FFCC66"/>
            </a:solidFill>
            <a:round/>
            <a:headEnd/>
            <a:tailEnd/>
          </a:ln>
        </p:spPr>
        <p:txBody>
          <a:bodyPr wrap="none" anchor="ctr"/>
          <a:lstStyle/>
          <a:p>
            <a:endParaRPr lang="en-US"/>
          </a:p>
        </p:txBody>
      </p:sp>
      <p:sp>
        <p:nvSpPr>
          <p:cNvPr id="102458" name="Line 58"/>
          <p:cNvSpPr>
            <a:spLocks noChangeShapeType="1"/>
          </p:cNvSpPr>
          <p:nvPr/>
        </p:nvSpPr>
        <p:spPr bwMode="auto">
          <a:xfrm>
            <a:off x="2057400" y="4724400"/>
            <a:ext cx="1549400" cy="0"/>
          </a:xfrm>
          <a:prstGeom prst="line">
            <a:avLst/>
          </a:prstGeom>
          <a:noFill/>
          <a:ln w="57150">
            <a:solidFill>
              <a:schemeClr val="accent1"/>
            </a:solidFill>
            <a:round/>
            <a:headEnd/>
            <a:tailEnd/>
          </a:ln>
        </p:spPr>
        <p:txBody>
          <a:bodyPr wrap="none" anchor="ctr"/>
          <a:lstStyle/>
          <a:p>
            <a:endParaRPr lang="en-US"/>
          </a:p>
        </p:txBody>
      </p:sp>
      <p:sp>
        <p:nvSpPr>
          <p:cNvPr id="102459" name="Line 59"/>
          <p:cNvSpPr>
            <a:spLocks noChangeShapeType="1"/>
          </p:cNvSpPr>
          <p:nvPr/>
        </p:nvSpPr>
        <p:spPr bwMode="auto">
          <a:xfrm>
            <a:off x="952500" y="4826000"/>
            <a:ext cx="2667000" cy="12700"/>
          </a:xfrm>
          <a:prstGeom prst="line">
            <a:avLst/>
          </a:prstGeom>
          <a:noFill/>
          <a:ln w="57150">
            <a:solidFill>
              <a:schemeClr val="folHlink"/>
            </a:solidFill>
            <a:round/>
            <a:headEnd/>
            <a:tailEnd/>
          </a:ln>
        </p:spPr>
        <p:txBody>
          <a:bodyPr wrap="none" anchor="ctr"/>
          <a:lstStyle/>
          <a:p>
            <a:endParaRPr lang="en-US"/>
          </a:p>
        </p:txBody>
      </p:sp>
      <p:graphicFrame>
        <p:nvGraphicFramePr>
          <p:cNvPr id="26625" name="Object 1"/>
          <p:cNvGraphicFramePr>
            <a:graphicFrameLocks noChangeAspect="1"/>
          </p:cNvGraphicFramePr>
          <p:nvPr/>
        </p:nvGraphicFramePr>
        <p:xfrm>
          <a:off x="4225925" y="2762250"/>
          <a:ext cx="1758950" cy="890588"/>
        </p:xfrm>
        <a:graphic>
          <a:graphicData uri="http://schemas.openxmlformats.org/presentationml/2006/ole">
            <mc:AlternateContent xmlns:mc="http://schemas.openxmlformats.org/markup-compatibility/2006">
              <mc:Choice xmlns:v="urn:schemas-microsoft-com:vml" Requires="v">
                <p:oleObj spid="_x0000_s26685" name="Equation" r:id="rId7" imgW="952200" imgH="482400" progId="Equation.DSMT4">
                  <p:embed/>
                </p:oleObj>
              </mc:Choice>
              <mc:Fallback>
                <p:oleObj name="Equation" r:id="rId7" imgW="952200" imgH="482400" progId="Equation.DSMT4">
                  <p:embed/>
                  <p:pic>
                    <p:nvPicPr>
                      <p:cNvPr id="0" name="Picture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25925" y="2762250"/>
                        <a:ext cx="1758950" cy="890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26" name="Object 2"/>
          <p:cNvGraphicFramePr>
            <a:graphicFrameLocks noChangeAspect="1"/>
          </p:cNvGraphicFramePr>
          <p:nvPr/>
        </p:nvGraphicFramePr>
        <p:xfrm>
          <a:off x="4397375" y="4032250"/>
          <a:ext cx="1619250" cy="890588"/>
        </p:xfrm>
        <a:graphic>
          <a:graphicData uri="http://schemas.openxmlformats.org/presentationml/2006/ole">
            <mc:AlternateContent xmlns:mc="http://schemas.openxmlformats.org/markup-compatibility/2006">
              <mc:Choice xmlns:v="urn:schemas-microsoft-com:vml" Requires="v">
                <p:oleObj spid="_x0000_s26686" name="Equation" r:id="rId9" imgW="876240" imgH="482400" progId="Equation.DSMT4">
                  <p:embed/>
                </p:oleObj>
              </mc:Choice>
              <mc:Fallback>
                <p:oleObj name="Equation" r:id="rId9" imgW="876240" imgH="482400" progId="Equation.DSMT4">
                  <p:embed/>
                  <p:pic>
                    <p:nvPicPr>
                      <p:cNvPr id="0"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97375" y="4032250"/>
                        <a:ext cx="1619250" cy="890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slow">
    <p:dissolve/>
    <p:sndAc>
      <p:stSnd>
        <p:snd r:embed="rId4" name="whoo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7" presetClass="entr" presetSubtype="10" fill="hold" grpId="0" nodeType="clickEffect">
                                  <p:stCondLst>
                                    <p:cond delay="0"/>
                                  </p:stCondLst>
                                  <p:childTnLst>
                                    <p:set>
                                      <p:cBhvr>
                                        <p:cTn id="10" dur="1" fill="hold">
                                          <p:stCondLst>
                                            <p:cond delay="0"/>
                                          </p:stCondLst>
                                        </p:cTn>
                                        <p:tgtEl>
                                          <p:spTgt spid="102417"/>
                                        </p:tgtEl>
                                        <p:attrNameLst>
                                          <p:attrName>style.visibility</p:attrName>
                                        </p:attrNameLst>
                                      </p:cBhvr>
                                      <p:to>
                                        <p:strVal val="visible"/>
                                      </p:to>
                                    </p:set>
                                    <p:anim calcmode="lin" valueType="num">
                                      <p:cBhvr>
                                        <p:cTn id="11" dur="500" fill="hold"/>
                                        <p:tgtEl>
                                          <p:spTgt spid="102417"/>
                                        </p:tgtEl>
                                        <p:attrNameLst>
                                          <p:attrName>ppt_w</p:attrName>
                                        </p:attrNameLst>
                                      </p:cBhvr>
                                      <p:tavLst>
                                        <p:tav tm="0">
                                          <p:val>
                                            <p:fltVal val="0"/>
                                          </p:val>
                                        </p:tav>
                                        <p:tav tm="100000">
                                          <p:val>
                                            <p:strVal val="#ppt_w"/>
                                          </p:val>
                                        </p:tav>
                                      </p:tavLst>
                                    </p:anim>
                                    <p:anim calcmode="lin" valueType="num">
                                      <p:cBhvr>
                                        <p:cTn id="12" dur="500" fill="hold"/>
                                        <p:tgtEl>
                                          <p:spTgt spid="102417"/>
                                        </p:tgtEl>
                                        <p:attrNameLst>
                                          <p:attrName>ppt_h</p:attrName>
                                        </p:attrNameLst>
                                      </p:cBhvr>
                                      <p:tavLst>
                                        <p:tav tm="0">
                                          <p:val>
                                            <p:strVal val="#ppt_h"/>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17" presetClass="entr" presetSubtype="10" fill="hold" grpId="0" nodeType="clickEffect">
                                  <p:stCondLst>
                                    <p:cond delay="0"/>
                                  </p:stCondLst>
                                  <p:childTnLst>
                                    <p:set>
                                      <p:cBhvr>
                                        <p:cTn id="16" dur="1" fill="hold">
                                          <p:stCondLst>
                                            <p:cond delay="0"/>
                                          </p:stCondLst>
                                        </p:cTn>
                                        <p:tgtEl>
                                          <p:spTgt spid="102416"/>
                                        </p:tgtEl>
                                        <p:attrNameLst>
                                          <p:attrName>style.visibility</p:attrName>
                                        </p:attrNameLst>
                                      </p:cBhvr>
                                      <p:to>
                                        <p:strVal val="visible"/>
                                      </p:to>
                                    </p:set>
                                    <p:anim calcmode="lin" valueType="num">
                                      <p:cBhvr>
                                        <p:cTn id="17" dur="500" fill="hold"/>
                                        <p:tgtEl>
                                          <p:spTgt spid="102416"/>
                                        </p:tgtEl>
                                        <p:attrNameLst>
                                          <p:attrName>ppt_w</p:attrName>
                                        </p:attrNameLst>
                                      </p:cBhvr>
                                      <p:tavLst>
                                        <p:tav tm="0">
                                          <p:val>
                                            <p:fltVal val="0"/>
                                          </p:val>
                                        </p:tav>
                                        <p:tav tm="100000">
                                          <p:val>
                                            <p:strVal val="#ppt_w"/>
                                          </p:val>
                                        </p:tav>
                                      </p:tavLst>
                                    </p:anim>
                                    <p:anim calcmode="lin" valueType="num">
                                      <p:cBhvr>
                                        <p:cTn id="18" dur="500" fill="hold"/>
                                        <p:tgtEl>
                                          <p:spTgt spid="102416"/>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7" presetClass="entr" presetSubtype="10" fill="hold" grpId="0" nodeType="clickEffect">
                                  <p:stCondLst>
                                    <p:cond delay="0"/>
                                  </p:stCondLst>
                                  <p:childTnLst>
                                    <p:set>
                                      <p:cBhvr>
                                        <p:cTn id="22" dur="1" fill="hold">
                                          <p:stCondLst>
                                            <p:cond delay="0"/>
                                          </p:stCondLst>
                                        </p:cTn>
                                        <p:tgtEl>
                                          <p:spTgt spid="102418"/>
                                        </p:tgtEl>
                                        <p:attrNameLst>
                                          <p:attrName>style.visibility</p:attrName>
                                        </p:attrNameLst>
                                      </p:cBhvr>
                                      <p:to>
                                        <p:strVal val="visible"/>
                                      </p:to>
                                    </p:set>
                                    <p:anim calcmode="lin" valueType="num">
                                      <p:cBhvr>
                                        <p:cTn id="23" dur="500" fill="hold"/>
                                        <p:tgtEl>
                                          <p:spTgt spid="102418"/>
                                        </p:tgtEl>
                                        <p:attrNameLst>
                                          <p:attrName>ppt_w</p:attrName>
                                        </p:attrNameLst>
                                      </p:cBhvr>
                                      <p:tavLst>
                                        <p:tav tm="0">
                                          <p:val>
                                            <p:fltVal val="0"/>
                                          </p:val>
                                        </p:tav>
                                        <p:tav tm="100000">
                                          <p:val>
                                            <p:strVal val="#ppt_w"/>
                                          </p:val>
                                        </p:tav>
                                      </p:tavLst>
                                    </p:anim>
                                    <p:anim calcmode="lin" valueType="num">
                                      <p:cBhvr>
                                        <p:cTn id="24" dur="500" fill="hold"/>
                                        <p:tgtEl>
                                          <p:spTgt spid="102418"/>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17" presetClass="entr" presetSubtype="10" fill="hold" grpId="0" nodeType="clickEffect">
                                  <p:stCondLst>
                                    <p:cond delay="0"/>
                                  </p:stCondLst>
                                  <p:childTnLst>
                                    <p:set>
                                      <p:cBhvr>
                                        <p:cTn id="28" dur="1" fill="hold">
                                          <p:stCondLst>
                                            <p:cond delay="0"/>
                                          </p:stCondLst>
                                        </p:cTn>
                                        <p:tgtEl>
                                          <p:spTgt spid="102423"/>
                                        </p:tgtEl>
                                        <p:attrNameLst>
                                          <p:attrName>style.visibility</p:attrName>
                                        </p:attrNameLst>
                                      </p:cBhvr>
                                      <p:to>
                                        <p:strVal val="visible"/>
                                      </p:to>
                                    </p:set>
                                    <p:anim calcmode="lin" valueType="num">
                                      <p:cBhvr>
                                        <p:cTn id="29" dur="500" fill="hold"/>
                                        <p:tgtEl>
                                          <p:spTgt spid="102423"/>
                                        </p:tgtEl>
                                        <p:attrNameLst>
                                          <p:attrName>ppt_w</p:attrName>
                                        </p:attrNameLst>
                                      </p:cBhvr>
                                      <p:tavLst>
                                        <p:tav tm="0">
                                          <p:val>
                                            <p:fltVal val="0"/>
                                          </p:val>
                                        </p:tav>
                                        <p:tav tm="100000">
                                          <p:val>
                                            <p:strVal val="#ppt_w"/>
                                          </p:val>
                                        </p:tav>
                                      </p:tavLst>
                                    </p:anim>
                                    <p:anim calcmode="lin" valueType="num">
                                      <p:cBhvr>
                                        <p:cTn id="30" dur="500" fill="hold"/>
                                        <p:tgtEl>
                                          <p:spTgt spid="102423"/>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17" presetClass="entr" presetSubtype="10" fill="hold" grpId="0" nodeType="clickEffect">
                                  <p:stCondLst>
                                    <p:cond delay="0"/>
                                  </p:stCondLst>
                                  <p:childTnLst>
                                    <p:set>
                                      <p:cBhvr>
                                        <p:cTn id="34" dur="1" fill="hold">
                                          <p:stCondLst>
                                            <p:cond delay="0"/>
                                          </p:stCondLst>
                                        </p:cTn>
                                        <p:tgtEl>
                                          <p:spTgt spid="102424"/>
                                        </p:tgtEl>
                                        <p:attrNameLst>
                                          <p:attrName>style.visibility</p:attrName>
                                        </p:attrNameLst>
                                      </p:cBhvr>
                                      <p:to>
                                        <p:strVal val="visible"/>
                                      </p:to>
                                    </p:set>
                                    <p:anim calcmode="lin" valueType="num">
                                      <p:cBhvr>
                                        <p:cTn id="35" dur="500" fill="hold"/>
                                        <p:tgtEl>
                                          <p:spTgt spid="102424"/>
                                        </p:tgtEl>
                                        <p:attrNameLst>
                                          <p:attrName>ppt_w</p:attrName>
                                        </p:attrNameLst>
                                      </p:cBhvr>
                                      <p:tavLst>
                                        <p:tav tm="0">
                                          <p:val>
                                            <p:fltVal val="0"/>
                                          </p:val>
                                        </p:tav>
                                        <p:tav tm="100000">
                                          <p:val>
                                            <p:strVal val="#ppt_w"/>
                                          </p:val>
                                        </p:tav>
                                      </p:tavLst>
                                    </p:anim>
                                    <p:anim calcmode="lin" valueType="num">
                                      <p:cBhvr>
                                        <p:cTn id="36" dur="500" fill="hold"/>
                                        <p:tgtEl>
                                          <p:spTgt spid="102424"/>
                                        </p:tgtEl>
                                        <p:attrNameLst>
                                          <p:attrName>ppt_h</p:attrName>
                                        </p:attrNameLst>
                                      </p:cBhvr>
                                      <p:tavLst>
                                        <p:tav tm="0">
                                          <p:val>
                                            <p:strVal val="#ppt_h"/>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17" presetClass="entr" presetSubtype="10" fill="hold" grpId="0" nodeType="clickEffect">
                                  <p:stCondLst>
                                    <p:cond delay="0"/>
                                  </p:stCondLst>
                                  <p:childTnLst>
                                    <p:set>
                                      <p:cBhvr>
                                        <p:cTn id="40" dur="1" fill="hold">
                                          <p:stCondLst>
                                            <p:cond delay="0"/>
                                          </p:stCondLst>
                                        </p:cTn>
                                        <p:tgtEl>
                                          <p:spTgt spid="102421"/>
                                        </p:tgtEl>
                                        <p:attrNameLst>
                                          <p:attrName>style.visibility</p:attrName>
                                        </p:attrNameLst>
                                      </p:cBhvr>
                                      <p:to>
                                        <p:strVal val="visible"/>
                                      </p:to>
                                    </p:set>
                                    <p:anim calcmode="lin" valueType="num">
                                      <p:cBhvr>
                                        <p:cTn id="41" dur="500" fill="hold"/>
                                        <p:tgtEl>
                                          <p:spTgt spid="102421"/>
                                        </p:tgtEl>
                                        <p:attrNameLst>
                                          <p:attrName>ppt_w</p:attrName>
                                        </p:attrNameLst>
                                      </p:cBhvr>
                                      <p:tavLst>
                                        <p:tav tm="0">
                                          <p:val>
                                            <p:fltVal val="0"/>
                                          </p:val>
                                        </p:tav>
                                        <p:tav tm="100000">
                                          <p:val>
                                            <p:strVal val="#ppt_w"/>
                                          </p:val>
                                        </p:tav>
                                      </p:tavLst>
                                    </p:anim>
                                    <p:anim calcmode="lin" valueType="num">
                                      <p:cBhvr>
                                        <p:cTn id="42" dur="500" fill="hold"/>
                                        <p:tgtEl>
                                          <p:spTgt spid="102421"/>
                                        </p:tgtEl>
                                        <p:attrNameLst>
                                          <p:attrName>ppt_h</p:attrName>
                                        </p:attrNameLst>
                                      </p:cBhvr>
                                      <p:tavLst>
                                        <p:tav tm="0">
                                          <p:val>
                                            <p:strVal val="#ppt_h"/>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17" presetClass="entr" presetSubtype="10" fill="hold" grpId="0" nodeType="clickEffect">
                                  <p:stCondLst>
                                    <p:cond delay="0"/>
                                  </p:stCondLst>
                                  <p:childTnLst>
                                    <p:set>
                                      <p:cBhvr>
                                        <p:cTn id="46" dur="1" fill="hold">
                                          <p:stCondLst>
                                            <p:cond delay="0"/>
                                          </p:stCondLst>
                                        </p:cTn>
                                        <p:tgtEl>
                                          <p:spTgt spid="102420"/>
                                        </p:tgtEl>
                                        <p:attrNameLst>
                                          <p:attrName>style.visibility</p:attrName>
                                        </p:attrNameLst>
                                      </p:cBhvr>
                                      <p:to>
                                        <p:strVal val="visible"/>
                                      </p:to>
                                    </p:set>
                                    <p:anim calcmode="lin" valueType="num">
                                      <p:cBhvr>
                                        <p:cTn id="47" dur="500" fill="hold"/>
                                        <p:tgtEl>
                                          <p:spTgt spid="102420"/>
                                        </p:tgtEl>
                                        <p:attrNameLst>
                                          <p:attrName>ppt_w</p:attrName>
                                        </p:attrNameLst>
                                      </p:cBhvr>
                                      <p:tavLst>
                                        <p:tav tm="0">
                                          <p:val>
                                            <p:fltVal val="0"/>
                                          </p:val>
                                        </p:tav>
                                        <p:tav tm="100000">
                                          <p:val>
                                            <p:strVal val="#ppt_w"/>
                                          </p:val>
                                        </p:tav>
                                      </p:tavLst>
                                    </p:anim>
                                    <p:anim calcmode="lin" valueType="num">
                                      <p:cBhvr>
                                        <p:cTn id="48" dur="500" fill="hold"/>
                                        <p:tgtEl>
                                          <p:spTgt spid="102420"/>
                                        </p:tgtEl>
                                        <p:attrNameLst>
                                          <p:attrName>ppt_h</p:attrName>
                                        </p:attrNameLst>
                                      </p:cBhvr>
                                      <p:tavLst>
                                        <p:tav tm="0">
                                          <p:val>
                                            <p:strVal val="#ppt_h"/>
                                          </p:val>
                                        </p:tav>
                                        <p:tav tm="100000">
                                          <p:val>
                                            <p:strVal val="#ppt_h"/>
                                          </p:val>
                                        </p:tav>
                                      </p:tavLst>
                                    </p:anim>
                                  </p:childTnLst>
                                </p:cTn>
                              </p:par>
                            </p:childTnLst>
                          </p:cTn>
                        </p:par>
                      </p:childTnLst>
                    </p:cTn>
                  </p:par>
                  <p:par>
                    <p:cTn id="49" fill="hold">
                      <p:stCondLst>
                        <p:cond delay="indefinite"/>
                      </p:stCondLst>
                      <p:childTnLst>
                        <p:par>
                          <p:cTn id="50" fill="hold">
                            <p:stCondLst>
                              <p:cond delay="0"/>
                            </p:stCondLst>
                            <p:childTnLst>
                              <p:par>
                                <p:cTn id="51" presetID="17" presetClass="entr" presetSubtype="1" fill="hold" nodeType="clickEffect">
                                  <p:stCondLst>
                                    <p:cond delay="0"/>
                                  </p:stCondLst>
                                  <p:childTnLst>
                                    <p:set>
                                      <p:cBhvr>
                                        <p:cTn id="52" dur="1" fill="hold">
                                          <p:stCondLst>
                                            <p:cond delay="0"/>
                                          </p:stCondLst>
                                        </p:cTn>
                                        <p:tgtEl>
                                          <p:spTgt spid="5"/>
                                        </p:tgtEl>
                                        <p:attrNameLst>
                                          <p:attrName>style.visibility</p:attrName>
                                        </p:attrNameLst>
                                      </p:cBhvr>
                                      <p:to>
                                        <p:strVal val="visible"/>
                                      </p:to>
                                    </p:set>
                                    <p:anim calcmode="lin" valueType="num">
                                      <p:cBhvr>
                                        <p:cTn id="53" dur="500" fill="hold"/>
                                        <p:tgtEl>
                                          <p:spTgt spid="5"/>
                                        </p:tgtEl>
                                        <p:attrNameLst>
                                          <p:attrName>ppt_x</p:attrName>
                                        </p:attrNameLst>
                                      </p:cBhvr>
                                      <p:tavLst>
                                        <p:tav tm="0">
                                          <p:val>
                                            <p:strVal val="#ppt_x"/>
                                          </p:val>
                                        </p:tav>
                                        <p:tav tm="100000">
                                          <p:val>
                                            <p:strVal val="#ppt_x"/>
                                          </p:val>
                                        </p:tav>
                                      </p:tavLst>
                                    </p:anim>
                                    <p:anim calcmode="lin" valueType="num">
                                      <p:cBhvr>
                                        <p:cTn id="54" dur="500" fill="hold"/>
                                        <p:tgtEl>
                                          <p:spTgt spid="5"/>
                                        </p:tgtEl>
                                        <p:attrNameLst>
                                          <p:attrName>ppt_y</p:attrName>
                                        </p:attrNameLst>
                                      </p:cBhvr>
                                      <p:tavLst>
                                        <p:tav tm="0">
                                          <p:val>
                                            <p:strVal val="#ppt_y-#ppt_h/2"/>
                                          </p:val>
                                        </p:tav>
                                        <p:tav tm="100000">
                                          <p:val>
                                            <p:strVal val="#ppt_y"/>
                                          </p:val>
                                        </p:tav>
                                      </p:tavLst>
                                    </p:anim>
                                    <p:anim calcmode="lin" valueType="num">
                                      <p:cBhvr>
                                        <p:cTn id="55" dur="500" fill="hold"/>
                                        <p:tgtEl>
                                          <p:spTgt spid="5"/>
                                        </p:tgtEl>
                                        <p:attrNameLst>
                                          <p:attrName>ppt_w</p:attrName>
                                        </p:attrNameLst>
                                      </p:cBhvr>
                                      <p:tavLst>
                                        <p:tav tm="0">
                                          <p:val>
                                            <p:strVal val="#ppt_w"/>
                                          </p:val>
                                        </p:tav>
                                        <p:tav tm="100000">
                                          <p:val>
                                            <p:strVal val="#ppt_w"/>
                                          </p:val>
                                        </p:tav>
                                      </p:tavLst>
                                    </p:anim>
                                    <p:anim calcmode="lin" valueType="num">
                                      <p:cBhvr>
                                        <p:cTn id="56"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9" presetClass="entr" presetSubtype="0" fill="hold" grpId="0" nodeType="clickEffect">
                                  <p:stCondLst>
                                    <p:cond delay="0"/>
                                  </p:stCondLst>
                                  <p:childTnLst>
                                    <p:set>
                                      <p:cBhvr>
                                        <p:cTn id="60" dur="1" fill="hold">
                                          <p:stCondLst>
                                            <p:cond delay="0"/>
                                          </p:stCondLst>
                                        </p:cTn>
                                        <p:tgtEl>
                                          <p:spTgt spid="102456"/>
                                        </p:tgtEl>
                                        <p:attrNameLst>
                                          <p:attrName>style.visibility</p:attrName>
                                        </p:attrNameLst>
                                      </p:cBhvr>
                                      <p:to>
                                        <p:strVal val="visible"/>
                                      </p:to>
                                    </p:set>
                                    <p:animEffect transition="in" filter="dissolve">
                                      <p:cBhvr>
                                        <p:cTn id="61" dur="500"/>
                                        <p:tgtEl>
                                          <p:spTgt spid="102456"/>
                                        </p:tgtEl>
                                      </p:cBhvr>
                                    </p:animEffec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nodeType="clickEffect">
                                  <p:stCondLst>
                                    <p:cond delay="0"/>
                                  </p:stCondLst>
                                  <p:childTnLst>
                                    <p:set>
                                      <p:cBhvr>
                                        <p:cTn id="65" dur="1" fill="hold">
                                          <p:stCondLst>
                                            <p:cond delay="0"/>
                                          </p:stCondLst>
                                        </p:cTn>
                                        <p:tgtEl>
                                          <p:spTgt spid="26626"/>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9" presetClass="entr" presetSubtype="0" fill="hold" nodeType="clickEffect">
                                  <p:stCondLst>
                                    <p:cond delay="0"/>
                                  </p:stCondLst>
                                  <p:childTnLst>
                                    <p:set>
                                      <p:cBhvr>
                                        <p:cTn id="69" dur="1" fill="hold">
                                          <p:stCondLst>
                                            <p:cond delay="0"/>
                                          </p:stCondLst>
                                        </p:cTn>
                                        <p:tgtEl>
                                          <p:spTgt spid="8"/>
                                        </p:tgtEl>
                                        <p:attrNameLst>
                                          <p:attrName>style.visibility</p:attrName>
                                        </p:attrNameLst>
                                      </p:cBhvr>
                                      <p:to>
                                        <p:strVal val="visible"/>
                                      </p:to>
                                    </p:set>
                                    <p:animEffect transition="in" filter="dissolve">
                                      <p:cBhvr>
                                        <p:cTn id="70" dur="500"/>
                                        <p:tgtEl>
                                          <p:spTgt spid="8"/>
                                        </p:tgtEl>
                                      </p:cBhvr>
                                    </p:animEffect>
                                  </p:childTnLst>
                                </p:cTn>
                              </p:par>
                            </p:childTnLst>
                          </p:cTn>
                        </p:par>
                      </p:childTnLst>
                    </p:cTn>
                  </p:par>
                  <p:par>
                    <p:cTn id="71" fill="hold">
                      <p:stCondLst>
                        <p:cond delay="indefinite"/>
                      </p:stCondLst>
                      <p:childTnLst>
                        <p:par>
                          <p:cTn id="72" fill="hold">
                            <p:stCondLst>
                              <p:cond delay="0"/>
                            </p:stCondLst>
                            <p:childTnLst>
                              <p:par>
                                <p:cTn id="73" presetID="17" presetClass="entr" presetSubtype="10" fill="hold" grpId="0" nodeType="clickEffect">
                                  <p:stCondLst>
                                    <p:cond delay="0"/>
                                  </p:stCondLst>
                                  <p:childTnLst>
                                    <p:set>
                                      <p:cBhvr>
                                        <p:cTn id="74" dur="1" fill="hold">
                                          <p:stCondLst>
                                            <p:cond delay="0"/>
                                          </p:stCondLst>
                                        </p:cTn>
                                        <p:tgtEl>
                                          <p:spTgt spid="102458"/>
                                        </p:tgtEl>
                                        <p:attrNameLst>
                                          <p:attrName>style.visibility</p:attrName>
                                        </p:attrNameLst>
                                      </p:cBhvr>
                                      <p:to>
                                        <p:strVal val="visible"/>
                                      </p:to>
                                    </p:set>
                                    <p:anim calcmode="lin" valueType="num">
                                      <p:cBhvr>
                                        <p:cTn id="75" dur="500" fill="hold"/>
                                        <p:tgtEl>
                                          <p:spTgt spid="102458"/>
                                        </p:tgtEl>
                                        <p:attrNameLst>
                                          <p:attrName>ppt_w</p:attrName>
                                        </p:attrNameLst>
                                      </p:cBhvr>
                                      <p:tavLst>
                                        <p:tav tm="0">
                                          <p:val>
                                            <p:fltVal val="0"/>
                                          </p:val>
                                        </p:tav>
                                        <p:tav tm="100000">
                                          <p:val>
                                            <p:strVal val="#ppt_w"/>
                                          </p:val>
                                        </p:tav>
                                      </p:tavLst>
                                    </p:anim>
                                    <p:anim calcmode="lin" valueType="num">
                                      <p:cBhvr>
                                        <p:cTn id="76" dur="500" fill="hold"/>
                                        <p:tgtEl>
                                          <p:spTgt spid="102458"/>
                                        </p:tgtEl>
                                        <p:attrNameLst>
                                          <p:attrName>ppt_h</p:attrName>
                                        </p:attrNameLst>
                                      </p:cBhvr>
                                      <p:tavLst>
                                        <p:tav tm="0">
                                          <p:val>
                                            <p:strVal val="#ppt_h"/>
                                          </p:val>
                                        </p:tav>
                                        <p:tav tm="100000">
                                          <p:val>
                                            <p:strVal val="#ppt_h"/>
                                          </p:val>
                                        </p:tav>
                                      </p:tavLst>
                                    </p:anim>
                                  </p:childTnLst>
                                </p:cTn>
                              </p:par>
                            </p:childTnLst>
                          </p:cTn>
                        </p:par>
                      </p:childTnLst>
                    </p:cTn>
                  </p:par>
                  <p:par>
                    <p:cTn id="77" fill="hold">
                      <p:stCondLst>
                        <p:cond delay="indefinite"/>
                      </p:stCondLst>
                      <p:childTnLst>
                        <p:par>
                          <p:cTn id="78" fill="hold">
                            <p:stCondLst>
                              <p:cond delay="0"/>
                            </p:stCondLst>
                            <p:childTnLst>
                              <p:par>
                                <p:cTn id="79" presetID="17" presetClass="entr" presetSubtype="10" fill="hold" grpId="0" nodeType="clickEffect">
                                  <p:stCondLst>
                                    <p:cond delay="0"/>
                                  </p:stCondLst>
                                  <p:childTnLst>
                                    <p:set>
                                      <p:cBhvr>
                                        <p:cTn id="80" dur="1" fill="hold">
                                          <p:stCondLst>
                                            <p:cond delay="0"/>
                                          </p:stCondLst>
                                        </p:cTn>
                                        <p:tgtEl>
                                          <p:spTgt spid="102457"/>
                                        </p:tgtEl>
                                        <p:attrNameLst>
                                          <p:attrName>style.visibility</p:attrName>
                                        </p:attrNameLst>
                                      </p:cBhvr>
                                      <p:to>
                                        <p:strVal val="visible"/>
                                      </p:to>
                                    </p:set>
                                    <p:anim calcmode="lin" valueType="num">
                                      <p:cBhvr>
                                        <p:cTn id="81" dur="500" fill="hold"/>
                                        <p:tgtEl>
                                          <p:spTgt spid="102457"/>
                                        </p:tgtEl>
                                        <p:attrNameLst>
                                          <p:attrName>ppt_w</p:attrName>
                                        </p:attrNameLst>
                                      </p:cBhvr>
                                      <p:tavLst>
                                        <p:tav tm="0">
                                          <p:val>
                                            <p:fltVal val="0"/>
                                          </p:val>
                                        </p:tav>
                                        <p:tav tm="100000">
                                          <p:val>
                                            <p:strVal val="#ppt_w"/>
                                          </p:val>
                                        </p:tav>
                                      </p:tavLst>
                                    </p:anim>
                                    <p:anim calcmode="lin" valueType="num">
                                      <p:cBhvr>
                                        <p:cTn id="82" dur="500" fill="hold"/>
                                        <p:tgtEl>
                                          <p:spTgt spid="102457"/>
                                        </p:tgtEl>
                                        <p:attrNameLst>
                                          <p:attrName>ppt_h</p:attrName>
                                        </p:attrNameLst>
                                      </p:cBhvr>
                                      <p:tavLst>
                                        <p:tav tm="0">
                                          <p:val>
                                            <p:strVal val="#ppt_h"/>
                                          </p:val>
                                        </p:tav>
                                        <p:tav tm="100000">
                                          <p:val>
                                            <p:strVal val="#ppt_h"/>
                                          </p:val>
                                        </p:tav>
                                      </p:tavLst>
                                    </p:anim>
                                  </p:childTnLst>
                                </p:cTn>
                              </p:par>
                            </p:childTnLst>
                          </p:cTn>
                        </p:par>
                      </p:childTnLst>
                    </p:cTn>
                  </p:par>
                  <p:par>
                    <p:cTn id="83" fill="hold">
                      <p:stCondLst>
                        <p:cond delay="indefinite"/>
                      </p:stCondLst>
                      <p:childTnLst>
                        <p:par>
                          <p:cTn id="84" fill="hold">
                            <p:stCondLst>
                              <p:cond delay="0"/>
                            </p:stCondLst>
                            <p:childTnLst>
                              <p:par>
                                <p:cTn id="85" presetID="17" presetClass="entr" presetSubtype="10" fill="hold" grpId="0" nodeType="clickEffect">
                                  <p:stCondLst>
                                    <p:cond delay="0"/>
                                  </p:stCondLst>
                                  <p:childTnLst>
                                    <p:set>
                                      <p:cBhvr>
                                        <p:cTn id="86" dur="1" fill="hold">
                                          <p:stCondLst>
                                            <p:cond delay="0"/>
                                          </p:stCondLst>
                                        </p:cTn>
                                        <p:tgtEl>
                                          <p:spTgt spid="102459"/>
                                        </p:tgtEl>
                                        <p:attrNameLst>
                                          <p:attrName>style.visibility</p:attrName>
                                        </p:attrNameLst>
                                      </p:cBhvr>
                                      <p:to>
                                        <p:strVal val="visible"/>
                                      </p:to>
                                    </p:set>
                                    <p:anim calcmode="lin" valueType="num">
                                      <p:cBhvr>
                                        <p:cTn id="87" dur="500" fill="hold"/>
                                        <p:tgtEl>
                                          <p:spTgt spid="102459"/>
                                        </p:tgtEl>
                                        <p:attrNameLst>
                                          <p:attrName>ppt_w</p:attrName>
                                        </p:attrNameLst>
                                      </p:cBhvr>
                                      <p:tavLst>
                                        <p:tav tm="0">
                                          <p:val>
                                            <p:fltVal val="0"/>
                                          </p:val>
                                        </p:tav>
                                        <p:tav tm="100000">
                                          <p:val>
                                            <p:strVal val="#ppt_w"/>
                                          </p:val>
                                        </p:tav>
                                      </p:tavLst>
                                    </p:anim>
                                    <p:anim calcmode="lin" valueType="num">
                                      <p:cBhvr>
                                        <p:cTn id="88" dur="500" fill="hold"/>
                                        <p:tgtEl>
                                          <p:spTgt spid="102459"/>
                                        </p:tgtEl>
                                        <p:attrNameLst>
                                          <p:attrName>ppt_h</p:attrName>
                                        </p:attrNameLst>
                                      </p:cBhvr>
                                      <p:tavLst>
                                        <p:tav tm="0">
                                          <p:val>
                                            <p:strVal val="#ppt_h"/>
                                          </p:val>
                                        </p:tav>
                                        <p:tav tm="100000">
                                          <p:val>
                                            <p:strVal val="#ppt_h"/>
                                          </p:val>
                                        </p:tav>
                                      </p:tavLst>
                                    </p:anim>
                                  </p:childTnLst>
                                </p:cTn>
                              </p:par>
                            </p:childTnLst>
                          </p:cTn>
                        </p:par>
                      </p:childTnLst>
                    </p:cTn>
                  </p:par>
                  <p:par>
                    <p:cTn id="89" fill="hold">
                      <p:stCondLst>
                        <p:cond delay="indefinite"/>
                      </p:stCondLst>
                      <p:childTnLst>
                        <p:par>
                          <p:cTn id="90" fill="hold">
                            <p:stCondLst>
                              <p:cond delay="0"/>
                            </p:stCondLst>
                            <p:childTnLst>
                              <p:par>
                                <p:cTn id="91" presetID="17" presetClass="entr" presetSubtype="10" fill="hold" grpId="0" nodeType="clickEffect">
                                  <p:stCondLst>
                                    <p:cond delay="0"/>
                                  </p:stCondLst>
                                  <p:childTnLst>
                                    <p:set>
                                      <p:cBhvr>
                                        <p:cTn id="92" dur="1" fill="hold">
                                          <p:stCondLst>
                                            <p:cond delay="0"/>
                                          </p:stCondLst>
                                        </p:cTn>
                                        <p:tgtEl>
                                          <p:spTgt spid="102436"/>
                                        </p:tgtEl>
                                        <p:attrNameLst>
                                          <p:attrName>style.visibility</p:attrName>
                                        </p:attrNameLst>
                                      </p:cBhvr>
                                      <p:to>
                                        <p:strVal val="visible"/>
                                      </p:to>
                                    </p:set>
                                    <p:anim calcmode="lin" valueType="num">
                                      <p:cBhvr>
                                        <p:cTn id="93" dur="500" fill="hold"/>
                                        <p:tgtEl>
                                          <p:spTgt spid="102436"/>
                                        </p:tgtEl>
                                        <p:attrNameLst>
                                          <p:attrName>ppt_w</p:attrName>
                                        </p:attrNameLst>
                                      </p:cBhvr>
                                      <p:tavLst>
                                        <p:tav tm="0">
                                          <p:val>
                                            <p:fltVal val="0"/>
                                          </p:val>
                                        </p:tav>
                                        <p:tav tm="100000">
                                          <p:val>
                                            <p:strVal val="#ppt_w"/>
                                          </p:val>
                                        </p:tav>
                                      </p:tavLst>
                                    </p:anim>
                                    <p:anim calcmode="lin" valueType="num">
                                      <p:cBhvr>
                                        <p:cTn id="94" dur="500" fill="hold"/>
                                        <p:tgtEl>
                                          <p:spTgt spid="102436"/>
                                        </p:tgtEl>
                                        <p:attrNameLst>
                                          <p:attrName>ppt_h</p:attrName>
                                        </p:attrNameLst>
                                      </p:cBhvr>
                                      <p:tavLst>
                                        <p:tav tm="0">
                                          <p:val>
                                            <p:strVal val="#ppt_h"/>
                                          </p:val>
                                        </p:tav>
                                        <p:tav tm="100000">
                                          <p:val>
                                            <p:strVal val="#ppt_h"/>
                                          </p:val>
                                        </p:tav>
                                      </p:tavLst>
                                    </p:anim>
                                  </p:childTnLst>
                                </p:cTn>
                              </p:par>
                            </p:childTnLst>
                          </p:cTn>
                        </p:par>
                      </p:childTnLst>
                    </p:cTn>
                  </p:par>
                  <p:par>
                    <p:cTn id="95" fill="hold">
                      <p:stCondLst>
                        <p:cond delay="indefinite"/>
                      </p:stCondLst>
                      <p:childTnLst>
                        <p:par>
                          <p:cTn id="96" fill="hold">
                            <p:stCondLst>
                              <p:cond delay="0"/>
                            </p:stCondLst>
                            <p:childTnLst>
                              <p:par>
                                <p:cTn id="97" presetID="17" presetClass="entr" presetSubtype="10" fill="hold" grpId="0" nodeType="clickEffect">
                                  <p:stCondLst>
                                    <p:cond delay="0"/>
                                  </p:stCondLst>
                                  <p:childTnLst>
                                    <p:set>
                                      <p:cBhvr>
                                        <p:cTn id="98" dur="1" fill="hold">
                                          <p:stCondLst>
                                            <p:cond delay="0"/>
                                          </p:stCondLst>
                                        </p:cTn>
                                        <p:tgtEl>
                                          <p:spTgt spid="102437"/>
                                        </p:tgtEl>
                                        <p:attrNameLst>
                                          <p:attrName>style.visibility</p:attrName>
                                        </p:attrNameLst>
                                      </p:cBhvr>
                                      <p:to>
                                        <p:strVal val="visible"/>
                                      </p:to>
                                    </p:set>
                                    <p:anim calcmode="lin" valueType="num">
                                      <p:cBhvr>
                                        <p:cTn id="99" dur="500" fill="hold"/>
                                        <p:tgtEl>
                                          <p:spTgt spid="102437"/>
                                        </p:tgtEl>
                                        <p:attrNameLst>
                                          <p:attrName>ppt_w</p:attrName>
                                        </p:attrNameLst>
                                      </p:cBhvr>
                                      <p:tavLst>
                                        <p:tav tm="0">
                                          <p:val>
                                            <p:fltVal val="0"/>
                                          </p:val>
                                        </p:tav>
                                        <p:tav tm="100000">
                                          <p:val>
                                            <p:strVal val="#ppt_w"/>
                                          </p:val>
                                        </p:tav>
                                      </p:tavLst>
                                    </p:anim>
                                    <p:anim calcmode="lin" valueType="num">
                                      <p:cBhvr>
                                        <p:cTn id="100" dur="500" fill="hold"/>
                                        <p:tgtEl>
                                          <p:spTgt spid="102437"/>
                                        </p:tgtEl>
                                        <p:attrNameLst>
                                          <p:attrName>ppt_h</p:attrName>
                                        </p:attrNameLst>
                                      </p:cBhvr>
                                      <p:tavLst>
                                        <p:tav tm="0">
                                          <p:val>
                                            <p:strVal val="#ppt_h"/>
                                          </p:val>
                                        </p:tav>
                                        <p:tav tm="100000">
                                          <p:val>
                                            <p:strVal val="#ppt_h"/>
                                          </p:val>
                                        </p:tav>
                                      </p:tavLst>
                                    </p:anim>
                                  </p:childTnLst>
                                </p:cTn>
                              </p:par>
                            </p:childTnLst>
                          </p:cTn>
                        </p:par>
                      </p:childTnLst>
                    </p:cTn>
                  </p:par>
                  <p:par>
                    <p:cTn id="101" fill="hold">
                      <p:stCondLst>
                        <p:cond delay="indefinite"/>
                      </p:stCondLst>
                      <p:childTnLst>
                        <p:par>
                          <p:cTn id="102" fill="hold">
                            <p:stCondLst>
                              <p:cond delay="0"/>
                            </p:stCondLst>
                            <p:childTnLst>
                              <p:par>
                                <p:cTn id="103" presetID="17" presetClass="entr" presetSubtype="10" fill="hold" grpId="0" nodeType="clickEffect">
                                  <p:stCondLst>
                                    <p:cond delay="0"/>
                                  </p:stCondLst>
                                  <p:childTnLst>
                                    <p:set>
                                      <p:cBhvr>
                                        <p:cTn id="104" dur="1" fill="hold">
                                          <p:stCondLst>
                                            <p:cond delay="0"/>
                                          </p:stCondLst>
                                        </p:cTn>
                                        <p:tgtEl>
                                          <p:spTgt spid="102434"/>
                                        </p:tgtEl>
                                        <p:attrNameLst>
                                          <p:attrName>style.visibility</p:attrName>
                                        </p:attrNameLst>
                                      </p:cBhvr>
                                      <p:to>
                                        <p:strVal val="visible"/>
                                      </p:to>
                                    </p:set>
                                    <p:anim calcmode="lin" valueType="num">
                                      <p:cBhvr>
                                        <p:cTn id="105" dur="500" fill="hold"/>
                                        <p:tgtEl>
                                          <p:spTgt spid="102434"/>
                                        </p:tgtEl>
                                        <p:attrNameLst>
                                          <p:attrName>ppt_w</p:attrName>
                                        </p:attrNameLst>
                                      </p:cBhvr>
                                      <p:tavLst>
                                        <p:tav tm="0">
                                          <p:val>
                                            <p:fltVal val="0"/>
                                          </p:val>
                                        </p:tav>
                                        <p:tav tm="100000">
                                          <p:val>
                                            <p:strVal val="#ppt_w"/>
                                          </p:val>
                                        </p:tav>
                                      </p:tavLst>
                                    </p:anim>
                                    <p:anim calcmode="lin" valueType="num">
                                      <p:cBhvr>
                                        <p:cTn id="106" dur="500" fill="hold"/>
                                        <p:tgtEl>
                                          <p:spTgt spid="102434"/>
                                        </p:tgtEl>
                                        <p:attrNameLst>
                                          <p:attrName>ppt_h</p:attrName>
                                        </p:attrNameLst>
                                      </p:cBhvr>
                                      <p:tavLst>
                                        <p:tav tm="0">
                                          <p:val>
                                            <p:strVal val="#ppt_h"/>
                                          </p:val>
                                        </p:tav>
                                        <p:tav tm="100000">
                                          <p:val>
                                            <p:strVal val="#ppt_h"/>
                                          </p:val>
                                        </p:tav>
                                      </p:tavLst>
                                    </p:anim>
                                  </p:childTnLst>
                                </p:cTn>
                              </p:par>
                            </p:childTnLst>
                          </p:cTn>
                        </p:par>
                      </p:childTnLst>
                    </p:cTn>
                  </p:par>
                  <p:par>
                    <p:cTn id="107" fill="hold">
                      <p:stCondLst>
                        <p:cond delay="indefinite"/>
                      </p:stCondLst>
                      <p:childTnLst>
                        <p:par>
                          <p:cTn id="108" fill="hold">
                            <p:stCondLst>
                              <p:cond delay="0"/>
                            </p:stCondLst>
                            <p:childTnLst>
                              <p:par>
                                <p:cTn id="109" presetID="17" presetClass="entr" presetSubtype="10" fill="hold" grpId="0" nodeType="clickEffect">
                                  <p:stCondLst>
                                    <p:cond delay="0"/>
                                  </p:stCondLst>
                                  <p:childTnLst>
                                    <p:set>
                                      <p:cBhvr>
                                        <p:cTn id="110" dur="1" fill="hold">
                                          <p:stCondLst>
                                            <p:cond delay="0"/>
                                          </p:stCondLst>
                                        </p:cTn>
                                        <p:tgtEl>
                                          <p:spTgt spid="102433"/>
                                        </p:tgtEl>
                                        <p:attrNameLst>
                                          <p:attrName>style.visibility</p:attrName>
                                        </p:attrNameLst>
                                      </p:cBhvr>
                                      <p:to>
                                        <p:strVal val="visible"/>
                                      </p:to>
                                    </p:set>
                                    <p:anim calcmode="lin" valueType="num">
                                      <p:cBhvr>
                                        <p:cTn id="111" dur="500" fill="hold"/>
                                        <p:tgtEl>
                                          <p:spTgt spid="102433"/>
                                        </p:tgtEl>
                                        <p:attrNameLst>
                                          <p:attrName>ppt_w</p:attrName>
                                        </p:attrNameLst>
                                      </p:cBhvr>
                                      <p:tavLst>
                                        <p:tav tm="0">
                                          <p:val>
                                            <p:fltVal val="0"/>
                                          </p:val>
                                        </p:tav>
                                        <p:tav tm="100000">
                                          <p:val>
                                            <p:strVal val="#ppt_w"/>
                                          </p:val>
                                        </p:tav>
                                      </p:tavLst>
                                    </p:anim>
                                    <p:anim calcmode="lin" valueType="num">
                                      <p:cBhvr>
                                        <p:cTn id="112" dur="500" fill="hold"/>
                                        <p:tgtEl>
                                          <p:spTgt spid="102433"/>
                                        </p:tgtEl>
                                        <p:attrNameLst>
                                          <p:attrName>ppt_h</p:attrName>
                                        </p:attrNameLst>
                                      </p:cBhvr>
                                      <p:tavLst>
                                        <p:tav tm="0">
                                          <p:val>
                                            <p:strVal val="#ppt_h"/>
                                          </p:val>
                                        </p:tav>
                                        <p:tav tm="100000">
                                          <p:val>
                                            <p:strVal val="#ppt_h"/>
                                          </p:val>
                                        </p:tav>
                                      </p:tavLst>
                                    </p:anim>
                                  </p:childTnLst>
                                </p:cTn>
                              </p:par>
                            </p:childTnLst>
                          </p:cTn>
                        </p:par>
                      </p:childTnLst>
                    </p:cTn>
                  </p:par>
                  <p:par>
                    <p:cTn id="113" fill="hold">
                      <p:stCondLst>
                        <p:cond delay="indefinite"/>
                      </p:stCondLst>
                      <p:childTnLst>
                        <p:par>
                          <p:cTn id="114" fill="hold">
                            <p:stCondLst>
                              <p:cond delay="0"/>
                            </p:stCondLst>
                            <p:childTnLst>
                              <p:par>
                                <p:cTn id="115" presetID="17" presetClass="entr" presetSubtype="1" fill="hold" nodeType="clickEffect">
                                  <p:stCondLst>
                                    <p:cond delay="0"/>
                                  </p:stCondLst>
                                  <p:childTnLst>
                                    <p:set>
                                      <p:cBhvr>
                                        <p:cTn id="116" dur="1" fill="hold">
                                          <p:stCondLst>
                                            <p:cond delay="0"/>
                                          </p:stCondLst>
                                        </p:cTn>
                                        <p:tgtEl>
                                          <p:spTgt spid="6"/>
                                        </p:tgtEl>
                                        <p:attrNameLst>
                                          <p:attrName>style.visibility</p:attrName>
                                        </p:attrNameLst>
                                      </p:cBhvr>
                                      <p:to>
                                        <p:strVal val="visible"/>
                                      </p:to>
                                    </p:set>
                                    <p:anim calcmode="lin" valueType="num">
                                      <p:cBhvr>
                                        <p:cTn id="117" dur="500" fill="hold"/>
                                        <p:tgtEl>
                                          <p:spTgt spid="6"/>
                                        </p:tgtEl>
                                        <p:attrNameLst>
                                          <p:attrName>ppt_x</p:attrName>
                                        </p:attrNameLst>
                                      </p:cBhvr>
                                      <p:tavLst>
                                        <p:tav tm="0">
                                          <p:val>
                                            <p:strVal val="#ppt_x"/>
                                          </p:val>
                                        </p:tav>
                                        <p:tav tm="100000">
                                          <p:val>
                                            <p:strVal val="#ppt_x"/>
                                          </p:val>
                                        </p:tav>
                                      </p:tavLst>
                                    </p:anim>
                                    <p:anim calcmode="lin" valueType="num">
                                      <p:cBhvr>
                                        <p:cTn id="118" dur="500" fill="hold"/>
                                        <p:tgtEl>
                                          <p:spTgt spid="6"/>
                                        </p:tgtEl>
                                        <p:attrNameLst>
                                          <p:attrName>ppt_y</p:attrName>
                                        </p:attrNameLst>
                                      </p:cBhvr>
                                      <p:tavLst>
                                        <p:tav tm="0">
                                          <p:val>
                                            <p:strVal val="#ppt_y-#ppt_h/2"/>
                                          </p:val>
                                        </p:tav>
                                        <p:tav tm="100000">
                                          <p:val>
                                            <p:strVal val="#ppt_y"/>
                                          </p:val>
                                        </p:tav>
                                      </p:tavLst>
                                    </p:anim>
                                    <p:anim calcmode="lin" valueType="num">
                                      <p:cBhvr>
                                        <p:cTn id="119" dur="500" fill="hold"/>
                                        <p:tgtEl>
                                          <p:spTgt spid="6"/>
                                        </p:tgtEl>
                                        <p:attrNameLst>
                                          <p:attrName>ppt_w</p:attrName>
                                        </p:attrNameLst>
                                      </p:cBhvr>
                                      <p:tavLst>
                                        <p:tav tm="0">
                                          <p:val>
                                            <p:strVal val="#ppt_w"/>
                                          </p:val>
                                        </p:tav>
                                        <p:tav tm="100000">
                                          <p:val>
                                            <p:strVal val="#ppt_w"/>
                                          </p:val>
                                        </p:tav>
                                      </p:tavLst>
                                    </p:anim>
                                    <p:anim calcmode="lin" valueType="num">
                                      <p:cBhvr>
                                        <p:cTn id="120"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16" grpId="0" animBg="1"/>
      <p:bldP spid="102417" grpId="0" animBg="1"/>
      <p:bldP spid="102418" grpId="0" animBg="1"/>
      <p:bldP spid="102420" grpId="0" animBg="1"/>
      <p:bldP spid="102421" grpId="0" animBg="1"/>
      <p:bldP spid="102423" grpId="0" animBg="1"/>
      <p:bldP spid="102424" grpId="0" animBg="1"/>
      <p:bldP spid="102433" grpId="0" animBg="1"/>
      <p:bldP spid="102434" grpId="0" animBg="1"/>
      <p:bldP spid="102436" grpId="0" animBg="1"/>
      <p:bldP spid="102437" grpId="0" animBg="1"/>
      <p:bldP spid="102456" grpId="0" animBg="1"/>
      <p:bldP spid="102457" grpId="0" animBg="1"/>
      <p:bldP spid="102458" grpId="0" animBg="1"/>
      <p:bldP spid="10245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4457" name="Picture 9"/>
          <p:cNvPicPr>
            <a:picLocks noChangeAspect="1" noChangeArrowheads="1"/>
          </p:cNvPicPr>
          <p:nvPr/>
        </p:nvPicPr>
        <p:blipFill>
          <a:blip r:embed="rId5" cstate="print"/>
          <a:srcRect/>
          <a:stretch>
            <a:fillRect/>
          </a:stretch>
        </p:blipFill>
        <p:spPr bwMode="auto">
          <a:xfrm>
            <a:off x="-330200" y="1612900"/>
            <a:ext cx="4029075" cy="2057400"/>
          </a:xfrm>
          <a:prstGeom prst="rect">
            <a:avLst/>
          </a:prstGeom>
          <a:noFill/>
          <a:ln w="9525">
            <a:noFill/>
            <a:miter lim="800000"/>
            <a:headEnd/>
            <a:tailEnd/>
          </a:ln>
        </p:spPr>
      </p:pic>
      <p:graphicFrame>
        <p:nvGraphicFramePr>
          <p:cNvPr id="104465" name="Object 17"/>
          <p:cNvGraphicFramePr>
            <a:graphicFrameLocks noChangeAspect="1"/>
          </p:cNvGraphicFramePr>
          <p:nvPr/>
        </p:nvGraphicFramePr>
        <p:xfrm>
          <a:off x="4718050" y="4781550"/>
          <a:ext cx="2324100" cy="444500"/>
        </p:xfrm>
        <a:graphic>
          <a:graphicData uri="http://schemas.openxmlformats.org/presentationml/2006/ole">
            <mc:AlternateContent xmlns:mc="http://schemas.openxmlformats.org/markup-compatibility/2006">
              <mc:Choice xmlns:v="urn:schemas-microsoft-com:vml" Requires="v">
                <p:oleObj spid="_x0000_s3225" name="Equation" r:id="rId6" imgW="2323800" imgH="444240" progId="Equation.DSMT4">
                  <p:embed/>
                </p:oleObj>
              </mc:Choice>
              <mc:Fallback>
                <p:oleObj name="Equation" r:id="rId6" imgW="2323800" imgH="444240" progId="Equation.DSMT4">
                  <p:embed/>
                  <p:pic>
                    <p:nvPicPr>
                      <p:cNvPr id="0" name="Object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18050" y="4781550"/>
                        <a:ext cx="2324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467" name="Object 19"/>
          <p:cNvGraphicFramePr>
            <a:graphicFrameLocks noChangeAspect="1"/>
          </p:cNvGraphicFramePr>
          <p:nvPr/>
        </p:nvGraphicFramePr>
        <p:xfrm>
          <a:off x="5429250" y="5600700"/>
          <a:ext cx="1588558" cy="482600"/>
        </p:xfrm>
        <a:graphic>
          <a:graphicData uri="http://schemas.openxmlformats.org/presentationml/2006/ole">
            <mc:AlternateContent xmlns:mc="http://schemas.openxmlformats.org/markup-compatibility/2006">
              <mc:Choice xmlns:v="urn:schemas-microsoft-com:vml" Requires="v">
                <p:oleObj spid="_x0000_s3226" name="Equation" r:id="rId8" imgW="1002960" imgH="304560" progId="Equation.DSMT4">
                  <p:embed/>
                </p:oleObj>
              </mc:Choice>
              <mc:Fallback>
                <p:oleObj name="Equation" r:id="rId8" imgW="1002960" imgH="304560" progId="Equation.DSMT4">
                  <p:embed/>
                  <p:pic>
                    <p:nvPicPr>
                      <p:cNvPr id="0" name="Object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29250" y="5600700"/>
                        <a:ext cx="1588558"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 name="AutoShape 20"/>
          <p:cNvSpPr>
            <a:spLocks noChangeArrowheads="1"/>
          </p:cNvSpPr>
          <p:nvPr/>
        </p:nvSpPr>
        <p:spPr bwMode="auto">
          <a:xfrm>
            <a:off x="114300" y="101600"/>
            <a:ext cx="2133600" cy="533400"/>
          </a:xfrm>
          <a:prstGeom prst="roundRect">
            <a:avLst>
              <a:gd name="adj" fmla="val 16667"/>
            </a:avLst>
          </a:prstGeom>
          <a:solidFill>
            <a:srgbClr val="3366FF"/>
          </a:solidFill>
          <a:ln w="19050">
            <a:solidFill>
              <a:srgbClr val="000080"/>
            </a:solidFill>
            <a:round/>
            <a:headEnd/>
            <a:tailEnd/>
          </a:ln>
        </p:spPr>
        <p:txBody>
          <a:bodyPr wrap="none" anchor="ctr"/>
          <a:lstStyle/>
          <a:p>
            <a:endParaRPr lang="en-US" altLang="en-US">
              <a:latin typeface="Calibri" pitchFamily="34" charset="0"/>
            </a:endParaRPr>
          </a:p>
        </p:txBody>
      </p:sp>
      <p:sp>
        <p:nvSpPr>
          <p:cNvPr id="23" name="Text Box 21"/>
          <p:cNvSpPr txBox="1">
            <a:spLocks noChangeArrowheads="1"/>
          </p:cNvSpPr>
          <p:nvPr/>
        </p:nvSpPr>
        <p:spPr bwMode="auto">
          <a:xfrm>
            <a:off x="114300" y="101600"/>
            <a:ext cx="2209800" cy="519113"/>
          </a:xfrm>
          <a:prstGeom prst="rect">
            <a:avLst/>
          </a:prstGeom>
          <a:noFill/>
          <a:ln w="9525">
            <a:noFill/>
            <a:miter lim="800000"/>
            <a:headEnd/>
            <a:tailEnd/>
          </a:ln>
        </p:spPr>
        <p:txBody>
          <a:bodyPr>
            <a:spAutoFit/>
          </a:bodyPr>
          <a:lstStyle/>
          <a:p>
            <a:pPr>
              <a:spcBef>
                <a:spcPct val="50000"/>
              </a:spcBef>
            </a:pPr>
            <a:r>
              <a:rPr lang="en-US" altLang="en-US" sz="2800" dirty="0">
                <a:solidFill>
                  <a:schemeClr val="bg1"/>
                </a:solidFill>
                <a:latin typeface="Arial" pitchFamily="34" charset="0"/>
                <a:cs typeface="Arial" pitchFamily="34" charset="0"/>
              </a:rPr>
              <a:t>EXAMPLE 3</a:t>
            </a:r>
          </a:p>
        </p:txBody>
      </p:sp>
      <p:graphicFrame>
        <p:nvGraphicFramePr>
          <p:cNvPr id="2" name="Object 5"/>
          <p:cNvGraphicFramePr>
            <a:graphicFrameLocks noChangeAspect="1"/>
          </p:cNvGraphicFramePr>
          <p:nvPr/>
        </p:nvGraphicFramePr>
        <p:xfrm>
          <a:off x="5064124" y="1708150"/>
          <a:ext cx="1994103" cy="1009650"/>
        </p:xfrm>
        <a:graphic>
          <a:graphicData uri="http://schemas.openxmlformats.org/presentationml/2006/ole">
            <mc:AlternateContent xmlns:mc="http://schemas.openxmlformats.org/markup-compatibility/2006">
              <mc:Choice xmlns:v="urn:schemas-microsoft-com:vml" Requires="v">
                <p:oleObj spid="_x0000_s3227" name="Equation" r:id="rId10" imgW="952200" imgH="482400" progId="Equation.DSMT4">
                  <p:embed/>
                </p:oleObj>
              </mc:Choice>
              <mc:Fallback>
                <p:oleObj name="Equation" r:id="rId10" imgW="952200" imgH="48240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64124" y="1708150"/>
                        <a:ext cx="1994103" cy="1009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6"/>
          <p:cNvGraphicFramePr>
            <a:graphicFrameLocks noChangeAspect="1"/>
          </p:cNvGraphicFramePr>
          <p:nvPr/>
        </p:nvGraphicFramePr>
        <p:xfrm>
          <a:off x="5426075" y="2849563"/>
          <a:ext cx="1593850" cy="842962"/>
        </p:xfrm>
        <a:graphic>
          <a:graphicData uri="http://schemas.openxmlformats.org/presentationml/2006/ole">
            <mc:AlternateContent xmlns:mc="http://schemas.openxmlformats.org/markup-compatibility/2006">
              <mc:Choice xmlns:v="urn:schemas-microsoft-com:vml" Requires="v">
                <p:oleObj spid="_x0000_s3228" name="Equation" r:id="rId12" imgW="863280" imgH="457200" progId="Equation.DSMT4">
                  <p:embed/>
                </p:oleObj>
              </mc:Choice>
              <mc:Fallback>
                <p:oleObj name="Equation" r:id="rId12" imgW="863280" imgH="457200"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26075" y="2849563"/>
                        <a:ext cx="1593850" cy="842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17"/>
          <p:cNvGraphicFramePr>
            <a:graphicFrameLocks noChangeAspect="1"/>
          </p:cNvGraphicFramePr>
          <p:nvPr/>
        </p:nvGraphicFramePr>
        <p:xfrm>
          <a:off x="5549900" y="3987800"/>
          <a:ext cx="1066800" cy="381000"/>
        </p:xfrm>
        <a:graphic>
          <a:graphicData uri="http://schemas.openxmlformats.org/presentationml/2006/ole">
            <mc:AlternateContent xmlns:mc="http://schemas.openxmlformats.org/markup-compatibility/2006">
              <mc:Choice xmlns:v="urn:schemas-microsoft-com:vml" Requires="v">
                <p:oleObj spid="_x0000_s3229" name="Equation" r:id="rId14" imgW="1066680" imgH="380880" progId="Equation.DSMT4">
                  <p:embed/>
                </p:oleObj>
              </mc:Choice>
              <mc:Fallback>
                <p:oleObj name="Equation" r:id="rId14" imgW="1066680" imgH="380880" progId="Equation.DSMT4">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549900" y="3987800"/>
                        <a:ext cx="10668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 name="Rectangle 26"/>
          <p:cNvSpPr/>
          <p:nvPr/>
        </p:nvSpPr>
        <p:spPr>
          <a:xfrm>
            <a:off x="177800" y="720636"/>
            <a:ext cx="9144000" cy="430887"/>
          </a:xfrm>
          <a:prstGeom prst="rect">
            <a:avLst/>
          </a:prstGeom>
        </p:spPr>
        <p:txBody>
          <a:bodyPr wrap="square">
            <a:spAutoFit/>
          </a:bodyPr>
          <a:lstStyle/>
          <a:p>
            <a:pPr algn="l"/>
            <a:r>
              <a:rPr lang="en-US" sz="2200" i="1" dirty="0">
                <a:latin typeface="Arial" pitchFamily="34" charset="0"/>
                <a:cs typeface="Arial" pitchFamily="34" charset="0"/>
              </a:rPr>
              <a:t>Find the value of the variable. Round decimals to the nearest tenth.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checkerboard(across)">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104465"/>
                                        </p:tgtEl>
                                        <p:attrNameLst>
                                          <p:attrName>style.visibility</p:attrName>
                                        </p:attrNameLst>
                                      </p:cBhvr>
                                      <p:to>
                                        <p:strVal val="visible"/>
                                      </p:to>
                                    </p:set>
                                    <p:animEffect transition="in" filter="checkerboard(across)">
                                      <p:cBhvr>
                                        <p:cTn id="20" dur="500"/>
                                        <p:tgtEl>
                                          <p:spTgt spid="104465"/>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104467"/>
                                        </p:tgtEl>
                                        <p:attrNameLst>
                                          <p:attrName>style.visibility</p:attrName>
                                        </p:attrNameLst>
                                      </p:cBhvr>
                                      <p:to>
                                        <p:strVal val="visible"/>
                                      </p:to>
                                    </p:set>
                                    <p:animEffect transition="in" filter="checkerboard(across)">
                                      <p:cBhvr>
                                        <p:cTn id="25" dur="500"/>
                                        <p:tgtEl>
                                          <p:spTgt spid="104467"/>
                                        </p:tgtEl>
                                      </p:cBhvr>
                                    </p:animEffect>
                                  </p:childTnLst>
                                  <p:subTnLst>
                                    <p:audio>
                                      <p:cMediaNode>
                                        <p:cTn display="0" masterRel="sameClick">
                                          <p:stCondLst>
                                            <p:cond evt="begin" delay="0">
                                              <p:tn val="23"/>
                                            </p:cond>
                                          </p:stCondLst>
                                          <p:endCondLst>
                                            <p:cond evt="onStopAudio" delay="0">
                                              <p:tgtEl>
                                                <p:sldTgt/>
                                              </p:tgtEl>
                                            </p:cond>
                                          </p:endCondLst>
                                        </p:cTn>
                                        <p:tgtEl>
                                          <p:sndTgt r:embed="rId4" name="driveby.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6507" name="Object 11"/>
          <p:cNvGraphicFramePr>
            <a:graphicFrameLocks noChangeAspect="1"/>
          </p:cNvGraphicFramePr>
          <p:nvPr/>
        </p:nvGraphicFramePr>
        <p:xfrm>
          <a:off x="6140450" y="3162300"/>
          <a:ext cx="1104900" cy="838200"/>
        </p:xfrm>
        <a:graphic>
          <a:graphicData uri="http://schemas.openxmlformats.org/presentationml/2006/ole">
            <mc:AlternateContent xmlns:mc="http://schemas.openxmlformats.org/markup-compatibility/2006">
              <mc:Choice xmlns:v="urn:schemas-microsoft-com:vml" Requires="v">
                <p:oleObj spid="_x0000_s6299" name="Equation" r:id="rId5" imgW="1104840" imgH="838080" progId="Equation.DSMT4">
                  <p:embed/>
                </p:oleObj>
              </mc:Choice>
              <mc:Fallback>
                <p:oleObj name="Equation" r:id="rId5" imgW="1104840" imgH="83808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40450" y="3162300"/>
                        <a:ext cx="1104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508" name="Object 12"/>
          <p:cNvGraphicFramePr>
            <a:graphicFrameLocks noChangeAspect="1"/>
          </p:cNvGraphicFramePr>
          <p:nvPr/>
        </p:nvGraphicFramePr>
        <p:xfrm>
          <a:off x="6223000" y="4292600"/>
          <a:ext cx="1219200" cy="381000"/>
        </p:xfrm>
        <a:graphic>
          <a:graphicData uri="http://schemas.openxmlformats.org/presentationml/2006/ole">
            <mc:AlternateContent xmlns:mc="http://schemas.openxmlformats.org/markup-compatibility/2006">
              <mc:Choice xmlns:v="urn:schemas-microsoft-com:vml" Requires="v">
                <p:oleObj spid="_x0000_s6300" name="Equation" r:id="rId7" imgW="1218960" imgH="380880" progId="Equation.DSMT4">
                  <p:embed/>
                </p:oleObj>
              </mc:Choice>
              <mc:Fallback>
                <p:oleObj name="Equation" r:id="rId7" imgW="1218960" imgH="380880" progId="Equation.DSMT4">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23000" y="4292600"/>
                        <a:ext cx="1219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510" name="Object 14"/>
          <p:cNvGraphicFramePr>
            <a:graphicFrameLocks noChangeAspect="1"/>
          </p:cNvGraphicFramePr>
          <p:nvPr>
            <p:extLst>
              <p:ext uri="{D42A27DB-BD31-4B8C-83A1-F6EECF244321}">
                <p14:modId xmlns:p14="http://schemas.microsoft.com/office/powerpoint/2010/main" val="1555625733"/>
              </p:ext>
            </p:extLst>
          </p:nvPr>
        </p:nvGraphicFramePr>
        <p:xfrm>
          <a:off x="5946775" y="5884863"/>
          <a:ext cx="1636713" cy="449262"/>
        </p:xfrm>
        <a:graphic>
          <a:graphicData uri="http://schemas.openxmlformats.org/presentationml/2006/ole">
            <mc:AlternateContent xmlns:mc="http://schemas.openxmlformats.org/markup-compatibility/2006">
              <mc:Choice xmlns:v="urn:schemas-microsoft-com:vml" Requires="v">
                <p:oleObj spid="_x0000_s6301" name="Equation" r:id="rId9" imgW="1155600" imgH="317160" progId="Equation.DSMT4">
                  <p:embed/>
                </p:oleObj>
              </mc:Choice>
              <mc:Fallback>
                <p:oleObj name="Equation" r:id="rId9" imgW="1155600" imgH="317160" progId="Equation.DSMT4">
                  <p:embed/>
                  <p:pic>
                    <p:nvPicPr>
                      <p:cNvPr id="0" name="Object 14"/>
                      <p:cNvPicPr>
                        <a:picLocks noChangeAspect="1" noChangeArrowheads="1"/>
                      </p:cNvPicPr>
                      <p:nvPr/>
                    </p:nvPicPr>
                    <p:blipFill>
                      <a:blip r:embed="rId10"/>
                      <a:srcRect/>
                      <a:stretch>
                        <a:fillRect/>
                      </a:stretch>
                    </p:blipFill>
                    <p:spPr bwMode="auto">
                      <a:xfrm>
                        <a:off x="5946775" y="5884863"/>
                        <a:ext cx="1636713" cy="449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6511" name="Picture 15"/>
          <p:cNvPicPr>
            <a:picLocks noChangeAspect="1" noChangeArrowheads="1"/>
          </p:cNvPicPr>
          <p:nvPr/>
        </p:nvPicPr>
        <p:blipFill>
          <a:blip r:embed="rId11" cstate="print"/>
          <a:srcRect/>
          <a:stretch>
            <a:fillRect/>
          </a:stretch>
        </p:blipFill>
        <p:spPr bwMode="auto">
          <a:xfrm>
            <a:off x="0" y="1665288"/>
            <a:ext cx="3352800" cy="1800225"/>
          </a:xfrm>
          <a:prstGeom prst="rect">
            <a:avLst/>
          </a:prstGeom>
          <a:noFill/>
          <a:ln w="9525">
            <a:noFill/>
            <a:miter lim="800000"/>
            <a:headEnd/>
            <a:tailEnd/>
          </a:ln>
        </p:spPr>
      </p:pic>
      <p:sp>
        <p:nvSpPr>
          <p:cNvPr id="17" name="AutoShape 3"/>
          <p:cNvSpPr>
            <a:spLocks noChangeArrowheads="1"/>
          </p:cNvSpPr>
          <p:nvPr/>
        </p:nvSpPr>
        <p:spPr bwMode="auto">
          <a:xfrm>
            <a:off x="88900" y="101600"/>
            <a:ext cx="1828800" cy="533400"/>
          </a:xfrm>
          <a:prstGeom prst="roundRect">
            <a:avLst>
              <a:gd name="adj" fmla="val 16667"/>
            </a:avLst>
          </a:prstGeom>
          <a:solidFill>
            <a:srgbClr val="339966"/>
          </a:solidFill>
          <a:ln w="19050">
            <a:solidFill>
              <a:srgbClr val="003300"/>
            </a:solidFill>
            <a:round/>
            <a:headEnd/>
            <a:tailEnd/>
          </a:ln>
        </p:spPr>
        <p:txBody>
          <a:bodyPr wrap="none" anchor="ctr"/>
          <a:lstStyle/>
          <a:p>
            <a:pPr algn="l"/>
            <a:endParaRPr lang="en-US">
              <a:latin typeface="Arial" pitchFamily="34" charset="0"/>
              <a:cs typeface="Arial" pitchFamily="34" charset="0"/>
            </a:endParaRPr>
          </a:p>
        </p:txBody>
      </p:sp>
      <p:sp>
        <p:nvSpPr>
          <p:cNvPr id="18" name="Text Box 4"/>
          <p:cNvSpPr txBox="1">
            <a:spLocks noChangeArrowheads="1"/>
          </p:cNvSpPr>
          <p:nvPr/>
        </p:nvSpPr>
        <p:spPr bwMode="auto">
          <a:xfrm>
            <a:off x="88900" y="101600"/>
            <a:ext cx="2209800" cy="519113"/>
          </a:xfrm>
          <a:prstGeom prst="rect">
            <a:avLst/>
          </a:prstGeom>
          <a:noFill/>
          <a:ln w="9525">
            <a:noFill/>
            <a:miter lim="800000"/>
            <a:headEnd/>
            <a:tailEnd/>
          </a:ln>
        </p:spPr>
        <p:txBody>
          <a:bodyPr>
            <a:spAutoFit/>
          </a:bodyPr>
          <a:lstStyle/>
          <a:p>
            <a:pPr algn="l">
              <a:spcBef>
                <a:spcPct val="50000"/>
              </a:spcBef>
            </a:pPr>
            <a:r>
              <a:rPr lang="en-US" sz="2800">
                <a:solidFill>
                  <a:schemeClr val="bg1"/>
                </a:solidFill>
                <a:latin typeface="Arial" pitchFamily="34" charset="0"/>
                <a:cs typeface="Arial" pitchFamily="34" charset="0"/>
              </a:rPr>
              <a:t>TRY THIS</a:t>
            </a:r>
          </a:p>
        </p:txBody>
      </p:sp>
      <p:graphicFrame>
        <p:nvGraphicFramePr>
          <p:cNvPr id="2" name="Object 8"/>
          <p:cNvGraphicFramePr>
            <a:graphicFrameLocks noChangeAspect="1"/>
          </p:cNvGraphicFramePr>
          <p:nvPr/>
        </p:nvGraphicFramePr>
        <p:xfrm>
          <a:off x="5743575" y="1816100"/>
          <a:ext cx="1954068" cy="1074738"/>
        </p:xfrm>
        <a:graphic>
          <a:graphicData uri="http://schemas.openxmlformats.org/presentationml/2006/ole">
            <mc:AlternateContent xmlns:mc="http://schemas.openxmlformats.org/markup-compatibility/2006">
              <mc:Choice xmlns:v="urn:schemas-microsoft-com:vml" Requires="v">
                <p:oleObj spid="_x0000_s6302" name="Equation" r:id="rId12" imgW="876240" imgH="482400" progId="Equation.DSMT4">
                  <p:embed/>
                </p:oleObj>
              </mc:Choice>
              <mc:Fallback>
                <p:oleObj name="Equation" r:id="rId12" imgW="876240" imgH="4824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43575" y="1816100"/>
                        <a:ext cx="1954068" cy="1074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Rectangle 19"/>
          <p:cNvSpPr/>
          <p:nvPr/>
        </p:nvSpPr>
        <p:spPr>
          <a:xfrm>
            <a:off x="177800" y="720636"/>
            <a:ext cx="9144000" cy="430887"/>
          </a:xfrm>
          <a:prstGeom prst="rect">
            <a:avLst/>
          </a:prstGeom>
        </p:spPr>
        <p:txBody>
          <a:bodyPr wrap="square">
            <a:spAutoFit/>
          </a:bodyPr>
          <a:lstStyle/>
          <a:p>
            <a:pPr algn="l"/>
            <a:r>
              <a:rPr lang="en-US" sz="2200" i="1" dirty="0">
                <a:latin typeface="Arial" pitchFamily="34" charset="0"/>
                <a:cs typeface="Arial" pitchFamily="34" charset="0"/>
              </a:rPr>
              <a:t>Find the value of the variable. Round decimals to the nearest tenth.</a:t>
            </a:r>
          </a:p>
        </p:txBody>
      </p:sp>
      <p:graphicFrame>
        <p:nvGraphicFramePr>
          <p:cNvPr id="3" name="Object 14"/>
          <p:cNvGraphicFramePr>
            <a:graphicFrameLocks noChangeAspect="1"/>
          </p:cNvGraphicFramePr>
          <p:nvPr>
            <p:extLst>
              <p:ext uri="{D42A27DB-BD31-4B8C-83A1-F6EECF244321}">
                <p14:modId xmlns:p14="http://schemas.microsoft.com/office/powerpoint/2010/main" val="4001223538"/>
              </p:ext>
            </p:extLst>
          </p:nvPr>
        </p:nvGraphicFramePr>
        <p:xfrm>
          <a:off x="5416550" y="5060950"/>
          <a:ext cx="2654300" cy="444500"/>
        </p:xfrm>
        <a:graphic>
          <a:graphicData uri="http://schemas.openxmlformats.org/presentationml/2006/ole">
            <mc:AlternateContent xmlns:mc="http://schemas.openxmlformats.org/markup-compatibility/2006">
              <mc:Choice xmlns:v="urn:schemas-microsoft-com:vml" Requires="v">
                <p:oleObj spid="_x0000_s6303" name="Equation" r:id="rId14" imgW="2654280" imgH="444240" progId="Equation.DSMT4">
                  <p:embed/>
                </p:oleObj>
              </mc:Choice>
              <mc:Fallback>
                <p:oleObj name="Equation" r:id="rId14" imgW="2654280" imgH="444240" progId="Equation.DSMT4">
                  <p:embed/>
                  <p:pic>
                    <p:nvPicPr>
                      <p:cNvPr id="0" name="Picture 9"/>
                      <p:cNvPicPr>
                        <a:picLocks noChangeAspect="1" noChangeArrowheads="1"/>
                      </p:cNvPicPr>
                      <p:nvPr/>
                    </p:nvPicPr>
                    <p:blipFill>
                      <a:blip r:embed="rId15"/>
                      <a:srcRect/>
                      <a:stretch>
                        <a:fillRect/>
                      </a:stretch>
                    </p:blipFill>
                    <p:spPr bwMode="auto">
                      <a:xfrm>
                        <a:off x="5416550" y="5060950"/>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slow">
    <p:sndAc>
      <p:stSnd>
        <p:snd r:embed="rId4" name="whoo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nodeType="clickEffect">
                                  <p:stCondLst>
                                    <p:cond delay="0"/>
                                  </p:stCondLst>
                                  <p:childTnLst>
                                    <p:set>
                                      <p:cBhvr>
                                        <p:cTn id="10" dur="1" fill="hold">
                                          <p:stCondLst>
                                            <p:cond delay="0"/>
                                          </p:stCondLst>
                                        </p:cTn>
                                        <p:tgtEl>
                                          <p:spTgt spid="106507"/>
                                        </p:tgtEl>
                                        <p:attrNameLst>
                                          <p:attrName>style.visibility</p:attrName>
                                        </p:attrNameLst>
                                      </p:cBhvr>
                                      <p:to>
                                        <p:strVal val="visible"/>
                                      </p:to>
                                    </p:set>
                                    <p:animEffect transition="in" filter="checkerboard(across)">
                                      <p:cBhvr>
                                        <p:cTn id="11" dur="500"/>
                                        <p:tgtEl>
                                          <p:spTgt spid="106507"/>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nodeType="clickEffect">
                                  <p:stCondLst>
                                    <p:cond delay="0"/>
                                  </p:stCondLst>
                                  <p:childTnLst>
                                    <p:set>
                                      <p:cBhvr>
                                        <p:cTn id="15" dur="1" fill="hold">
                                          <p:stCondLst>
                                            <p:cond delay="0"/>
                                          </p:stCondLst>
                                        </p:cTn>
                                        <p:tgtEl>
                                          <p:spTgt spid="106508"/>
                                        </p:tgtEl>
                                        <p:attrNameLst>
                                          <p:attrName>style.visibility</p:attrName>
                                        </p:attrNameLst>
                                      </p:cBhvr>
                                      <p:to>
                                        <p:strVal val="visible"/>
                                      </p:to>
                                    </p:set>
                                    <p:animEffect transition="in" filter="checkerboard(across)">
                                      <p:cBhvr>
                                        <p:cTn id="16" dur="500"/>
                                        <p:tgtEl>
                                          <p:spTgt spid="106508"/>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checkerboard(across)">
                                      <p:cBhvr>
                                        <p:cTn id="21" dur="500"/>
                                        <p:tgtEl>
                                          <p:spTgt spid="3"/>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nodeType="clickEffect">
                                  <p:stCondLst>
                                    <p:cond delay="0"/>
                                  </p:stCondLst>
                                  <p:childTnLst>
                                    <p:set>
                                      <p:cBhvr>
                                        <p:cTn id="25" dur="1" fill="hold">
                                          <p:stCondLst>
                                            <p:cond delay="0"/>
                                          </p:stCondLst>
                                        </p:cTn>
                                        <p:tgtEl>
                                          <p:spTgt spid="106510"/>
                                        </p:tgtEl>
                                        <p:attrNameLst>
                                          <p:attrName>style.visibility</p:attrName>
                                        </p:attrNameLst>
                                      </p:cBhvr>
                                      <p:to>
                                        <p:strVal val="visible"/>
                                      </p:to>
                                    </p:set>
                                    <p:animEffect transition="in" filter="checkerboard(across)">
                                      <p:cBhvr>
                                        <p:cTn id="26" dur="500"/>
                                        <p:tgtEl>
                                          <p:spTgt spid="106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54"/>
          <p:cNvSpPr txBox="1">
            <a:spLocks noChangeArrowheads="1"/>
          </p:cNvSpPr>
          <p:nvPr/>
        </p:nvSpPr>
        <p:spPr bwMode="auto">
          <a:xfrm>
            <a:off x="304800" y="5604301"/>
            <a:ext cx="8177048"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l">
              <a:buNone/>
            </a:pPr>
            <a:r>
              <a:rPr lang="en-US" sz="2400" b="1" dirty="0">
                <a:latin typeface="Calibri" panose="020F0502020204030204" pitchFamily="34" charset="0"/>
              </a:rPr>
              <a:t>CASS: </a:t>
            </a:r>
            <a:r>
              <a:rPr lang="en-US" sz="2400" dirty="0">
                <a:latin typeface="Calibri" panose="020F0502020204030204" pitchFamily="34" charset="0"/>
              </a:rPr>
              <a:t>Prove theorems about triangles. Also  G-SRT.5</a:t>
            </a:r>
          </a:p>
          <a:p>
            <a:pPr algn="l">
              <a:buNone/>
            </a:pPr>
            <a:r>
              <a:rPr lang="en-US" sz="2400" b="1" dirty="0">
                <a:latin typeface="Calibri" panose="020F0502020204030204" pitchFamily="34" charset="0"/>
              </a:rPr>
              <a:t>MP.8 </a:t>
            </a:r>
            <a:r>
              <a:rPr lang="en-US" sz="2400" dirty="0">
                <a:latin typeface="Calibri" panose="020F0502020204030204" pitchFamily="34" charset="0"/>
              </a:rPr>
              <a:t>Patterns</a:t>
            </a:r>
          </a:p>
        </p:txBody>
      </p:sp>
      <p:sp>
        <p:nvSpPr>
          <p:cNvPr id="2051" name="Text Box 13"/>
          <p:cNvSpPr txBox="1">
            <a:spLocks noChangeArrowheads="1"/>
          </p:cNvSpPr>
          <p:nvPr/>
        </p:nvSpPr>
        <p:spPr bwMode="auto">
          <a:xfrm>
            <a:off x="304800" y="457200"/>
            <a:ext cx="8610600" cy="2154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l" eaLnBrk="1" hangingPunct="1">
              <a:spcBef>
                <a:spcPct val="0"/>
              </a:spcBef>
              <a:buFontTx/>
              <a:buNone/>
            </a:pPr>
            <a:r>
              <a:rPr lang="en-US" altLang="en-US" sz="8000" b="1" dirty="0">
                <a:solidFill>
                  <a:srgbClr val="00B0F0"/>
                </a:solidFill>
                <a:latin typeface="Calibri" panose="020F0502020204030204" pitchFamily="34" charset="0"/>
              </a:rPr>
              <a:t>Mod </a:t>
            </a:r>
            <a:r>
              <a:rPr lang="en-US" altLang="en-US" sz="8000" b="1" dirty="0" smtClean="0">
                <a:solidFill>
                  <a:srgbClr val="00B0F0"/>
                </a:solidFill>
                <a:latin typeface="Calibri" pitchFamily="34" charset="0"/>
              </a:rPr>
              <a:t>17.4:</a:t>
            </a:r>
          </a:p>
          <a:p>
            <a:pPr algn="l" eaLnBrk="1" hangingPunct="1">
              <a:spcBef>
                <a:spcPct val="0"/>
              </a:spcBef>
              <a:buFontTx/>
              <a:buNone/>
            </a:pPr>
            <a:r>
              <a:rPr lang="en-US" altLang="en-US" sz="5400" b="1" dirty="0" smtClean="0">
                <a:solidFill>
                  <a:srgbClr val="00B0F0"/>
                </a:solidFill>
                <a:latin typeface="Calibri" pitchFamily="34" charset="0"/>
              </a:rPr>
              <a:t>Similarity </a:t>
            </a:r>
            <a:r>
              <a:rPr lang="en-US" altLang="en-US" sz="5400" b="1" dirty="0">
                <a:solidFill>
                  <a:srgbClr val="00B0F0"/>
                </a:solidFill>
                <a:latin typeface="Calibri" pitchFamily="34" charset="0"/>
              </a:rPr>
              <a:t>in Right Triangles</a:t>
            </a:r>
          </a:p>
        </p:txBody>
      </p:sp>
      <p:sp>
        <p:nvSpPr>
          <p:cNvPr id="2052" name="Rectangle 1"/>
          <p:cNvSpPr>
            <a:spLocks noChangeArrowheads="1"/>
          </p:cNvSpPr>
          <p:nvPr/>
        </p:nvSpPr>
        <p:spPr bwMode="auto">
          <a:xfrm>
            <a:off x="304800" y="3665538"/>
            <a:ext cx="84582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l" eaLnBrk="1" hangingPunct="1">
              <a:spcBef>
                <a:spcPct val="0"/>
              </a:spcBef>
              <a:buNone/>
            </a:pPr>
            <a:r>
              <a:rPr lang="en-US" altLang="en-US" sz="2400" b="1" dirty="0">
                <a:latin typeface="Calibri" pitchFamily="34" charset="0"/>
              </a:rPr>
              <a:t>Essential Question: </a:t>
            </a:r>
            <a:r>
              <a:rPr lang="en-US" sz="2400" dirty="0">
                <a:latin typeface="Calibri" panose="020F0502020204030204" pitchFamily="34" charset="0"/>
              </a:rPr>
              <a:t>How does the altitude to the hypotenuse of a right triangle help you use similar right triangles to solve problems?</a:t>
            </a:r>
            <a:endParaRPr lang="en-US" altLang="en-US" sz="2400" dirty="0">
              <a:latin typeface="Calibri" pitchFamily="34" charset="0"/>
            </a:endParaRPr>
          </a:p>
        </p:txBody>
      </p:sp>
    </p:spTree>
    <p:extLst>
      <p:ext uri="{BB962C8B-B14F-4D97-AF65-F5344CB8AC3E}">
        <p14:creationId xmlns:p14="http://schemas.microsoft.com/office/powerpoint/2010/main" val="193637150"/>
      </p:ext>
    </p:extLst>
  </p:cSld>
  <p:clrMapOvr>
    <a:masterClrMapping/>
  </p:clrMapOvr>
  <p:transition spd="slow">
    <p:sndAc>
      <p:stSnd>
        <p:snd r:embed="rId3" name="whoosh.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2"/>
          <p:cNvSpPr>
            <a:spLocks noChangeArrowheads="1"/>
          </p:cNvSpPr>
          <p:nvPr/>
        </p:nvSpPr>
        <p:spPr bwMode="auto">
          <a:xfrm>
            <a:off x="76200" y="76200"/>
            <a:ext cx="2133600" cy="533400"/>
          </a:xfrm>
          <a:prstGeom prst="roundRect">
            <a:avLst>
              <a:gd name="adj" fmla="val 16667"/>
            </a:avLst>
          </a:prstGeom>
          <a:solidFill>
            <a:srgbClr val="C00000"/>
          </a:solidFill>
          <a:ln w="19050">
            <a:solidFill>
              <a:schemeClr val="tx2"/>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800" dirty="0">
              <a:solidFill>
                <a:srgbClr val="000000"/>
              </a:solidFill>
            </a:endParaRPr>
          </a:p>
        </p:txBody>
      </p:sp>
      <p:sp>
        <p:nvSpPr>
          <p:cNvPr id="8" name="Text Box 3"/>
          <p:cNvSpPr txBox="1">
            <a:spLocks noChangeArrowheads="1"/>
          </p:cNvSpPr>
          <p:nvPr/>
        </p:nvSpPr>
        <p:spPr bwMode="auto">
          <a:xfrm>
            <a:off x="76200" y="76200"/>
            <a:ext cx="2133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en-US" sz="2800" dirty="0" smtClean="0">
                <a:solidFill>
                  <a:srgbClr val="FFFFFF"/>
                </a:solidFill>
              </a:rPr>
              <a:t>PRACTICE</a:t>
            </a:r>
            <a:endParaRPr lang="en-US" altLang="en-US" sz="2800" dirty="0">
              <a:solidFill>
                <a:srgbClr val="FFFFFF"/>
              </a:solidFill>
            </a:endParaRPr>
          </a:p>
        </p:txBody>
      </p:sp>
      <p:sp>
        <p:nvSpPr>
          <p:cNvPr id="9" name="Text Box 44"/>
          <p:cNvSpPr txBox="1">
            <a:spLocks noChangeArrowheads="1"/>
          </p:cNvSpPr>
          <p:nvPr/>
        </p:nvSpPr>
        <p:spPr bwMode="auto">
          <a:xfrm>
            <a:off x="2257300" y="98947"/>
            <a:ext cx="67818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l" eaLnBrk="1" hangingPunct="1">
              <a:spcBef>
                <a:spcPct val="50000"/>
              </a:spcBef>
              <a:buNone/>
            </a:pPr>
            <a:r>
              <a:rPr lang="en-US" altLang="en-US" b="1" dirty="0" smtClean="0">
                <a:solidFill>
                  <a:schemeClr val="accent6">
                    <a:lumMod val="75000"/>
                  </a:schemeClr>
                </a:solidFill>
                <a:cs typeface="Arial" charset="0"/>
              </a:rPr>
              <a:t>Do WS 17.4</a:t>
            </a:r>
            <a:endParaRPr lang="en-US" altLang="en-US" sz="4400" b="1" dirty="0">
              <a:solidFill>
                <a:schemeClr val="accent6">
                  <a:lumMod val="75000"/>
                </a:schemeClr>
              </a:solidFill>
            </a:endParaRPr>
          </a:p>
        </p:txBody>
      </p:sp>
      <p:pic>
        <p:nvPicPr>
          <p:cNvPr id="7270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8359" y="988522"/>
            <a:ext cx="7042483" cy="49946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95598639"/>
      </p:ext>
    </p:extLst>
  </p:cSld>
  <p:clrMapOvr>
    <a:masterClrMapping/>
  </p:clrMapOvr>
  <p:transition spd="slow">
    <p:sndAc>
      <p:stSnd>
        <p:snd r:embed="rId3" name="whoosh.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81000" y="304800"/>
            <a:ext cx="8458200" cy="2000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l" eaLnBrk="1" fontAlgn="base" hangingPunct="1">
              <a:spcBef>
                <a:spcPct val="0"/>
              </a:spcBef>
              <a:spcAft>
                <a:spcPct val="0"/>
              </a:spcAft>
              <a:buFontTx/>
              <a:buNone/>
            </a:pPr>
            <a:r>
              <a:rPr lang="en-US" altLang="en-US" sz="4000" b="1" dirty="0" smtClean="0">
                <a:solidFill>
                  <a:srgbClr val="00B0F0"/>
                </a:solidFill>
                <a:latin typeface="Calibri" pitchFamily="34" charset="0"/>
              </a:rPr>
              <a:t>Revisit the Essential </a:t>
            </a:r>
            <a:r>
              <a:rPr lang="en-US" altLang="en-US" sz="4000" b="1" dirty="0">
                <a:solidFill>
                  <a:srgbClr val="00B0F0"/>
                </a:solidFill>
                <a:latin typeface="Calibri" pitchFamily="34" charset="0"/>
              </a:rPr>
              <a:t>Question: </a:t>
            </a:r>
            <a:endParaRPr lang="en-US" altLang="en-US" sz="4000" b="1" dirty="0" smtClean="0">
              <a:solidFill>
                <a:srgbClr val="00B0F0"/>
              </a:solidFill>
              <a:latin typeface="Calibri" pitchFamily="34" charset="0"/>
            </a:endParaRPr>
          </a:p>
          <a:p>
            <a:pPr algn="l" eaLnBrk="1" hangingPunct="1">
              <a:spcBef>
                <a:spcPct val="0"/>
              </a:spcBef>
              <a:buNone/>
            </a:pPr>
            <a:r>
              <a:rPr lang="en-US" sz="2800" i="1" dirty="0">
                <a:solidFill>
                  <a:srgbClr val="00B0F0"/>
                </a:solidFill>
              </a:rPr>
              <a:t>How does the altitude to the hypotenuse of a right triangle help you use similar right triangles to solve problems?</a:t>
            </a:r>
          </a:p>
        </p:txBody>
      </p:sp>
      <p:sp>
        <p:nvSpPr>
          <p:cNvPr id="3" name="Rectangle 2"/>
          <p:cNvSpPr/>
          <p:nvPr/>
        </p:nvSpPr>
        <p:spPr>
          <a:xfrm>
            <a:off x="327560" y="2831781"/>
            <a:ext cx="8511639" cy="1569660"/>
          </a:xfrm>
          <a:prstGeom prst="rect">
            <a:avLst/>
          </a:prstGeom>
        </p:spPr>
        <p:txBody>
          <a:bodyPr wrap="square">
            <a:spAutoFit/>
          </a:bodyPr>
          <a:lstStyle/>
          <a:p>
            <a:pPr algn="l"/>
            <a:r>
              <a:rPr lang="en-US" i="1" dirty="0">
                <a:solidFill>
                  <a:srgbClr val="CC00FF"/>
                </a:solidFill>
              </a:rPr>
              <a:t>The altitude to the hypotenuse of a right triangle divides the triangle into two smaller triangles that are similar to each other and to the original triangle. You can use the geometric means theorems to find missing measurements using indirect measurement. </a:t>
            </a:r>
            <a:endParaRPr lang="en-US" dirty="0">
              <a:solidFill>
                <a:srgbClr val="CC00FF"/>
              </a:solidFill>
            </a:endParaRPr>
          </a:p>
        </p:txBody>
      </p:sp>
    </p:spTree>
    <p:extLst>
      <p:ext uri="{BB962C8B-B14F-4D97-AF65-F5344CB8AC3E}">
        <p14:creationId xmlns:p14="http://schemas.microsoft.com/office/powerpoint/2010/main" val="2550617699"/>
      </p:ext>
    </p:extLst>
  </p:cSld>
  <p:clrMapOvr>
    <a:masterClrMapping/>
  </p:clrMapOvr>
  <p:transition spd="slow">
    <p:sndAc>
      <p:stSnd>
        <p:snd r:embed="rId2" name="whoo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2189483" y="227013"/>
            <a:ext cx="4333239" cy="1015663"/>
          </a:xfrm>
          <a:prstGeom prst="rect">
            <a:avLst/>
          </a:prstGeom>
          <a:noFill/>
          <a:ln w="9525">
            <a:noFill/>
            <a:miter lim="800000"/>
            <a:headEnd/>
            <a:tailEnd/>
          </a:ln>
        </p:spPr>
        <p:txBody>
          <a:bodyPr wrap="none">
            <a:spAutoFit/>
          </a:bodyPr>
          <a:lstStyle/>
          <a:p>
            <a:r>
              <a:rPr lang="en-US" sz="6000" b="1" dirty="0"/>
              <a:t>Assignments</a:t>
            </a:r>
          </a:p>
        </p:txBody>
      </p:sp>
      <p:sp>
        <p:nvSpPr>
          <p:cNvPr id="15363" name="Rectangle 5"/>
          <p:cNvSpPr>
            <a:spLocks noChangeArrowheads="1"/>
          </p:cNvSpPr>
          <p:nvPr/>
        </p:nvSpPr>
        <p:spPr bwMode="auto">
          <a:xfrm>
            <a:off x="384871" y="1750576"/>
            <a:ext cx="3770584" cy="2308324"/>
          </a:xfrm>
          <a:prstGeom prst="rect">
            <a:avLst/>
          </a:prstGeom>
          <a:noFill/>
          <a:ln w="9525">
            <a:noFill/>
            <a:miter lim="800000"/>
            <a:headEnd/>
            <a:tailEnd/>
          </a:ln>
        </p:spPr>
        <p:txBody>
          <a:bodyPr wrap="none">
            <a:spAutoFit/>
          </a:bodyPr>
          <a:lstStyle/>
          <a:p>
            <a:pPr algn="l">
              <a:buFont typeface="Arial" pitchFamily="34" charset="0"/>
              <a:buChar char="•"/>
            </a:pPr>
            <a:r>
              <a:rPr lang="en-US" sz="3600" dirty="0"/>
              <a:t> pp. </a:t>
            </a:r>
            <a:r>
              <a:rPr lang="en-US" sz="3600" dirty="0" smtClean="0"/>
              <a:t>921f </a:t>
            </a:r>
            <a:r>
              <a:rPr lang="en-US" sz="3600" dirty="0"/>
              <a:t>#</a:t>
            </a:r>
            <a:r>
              <a:rPr lang="en-US" sz="3600" dirty="0" smtClean="0"/>
              <a:t>1-12 </a:t>
            </a:r>
            <a:r>
              <a:rPr lang="en-US" sz="3600" dirty="0"/>
              <a:t>all</a:t>
            </a:r>
          </a:p>
          <a:p>
            <a:pPr algn="l">
              <a:buFont typeface="Arial" pitchFamily="34" charset="0"/>
              <a:buChar char="•"/>
            </a:pPr>
            <a:r>
              <a:rPr lang="en-US" sz="3600" dirty="0"/>
              <a:t> WS 17.4 AB</a:t>
            </a:r>
          </a:p>
          <a:p>
            <a:pPr algn="l">
              <a:buFont typeface="Arial" pitchFamily="34" charset="0"/>
              <a:buChar char="•"/>
            </a:pPr>
            <a:endParaRPr lang="en-US" sz="3600" dirty="0"/>
          </a:p>
        </p:txBody>
      </p:sp>
    </p:spTree>
  </p:cSld>
  <p:clrMapOvr>
    <a:masterClrMapping/>
  </p:clrMapOvr>
  <p:transition spd="slow">
    <p:sndAc>
      <p:stSnd>
        <p:snd r:embed="rId3" name="whoosh.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43"/>
          <p:cNvSpPr>
            <a:spLocks noChangeArrowheads="1"/>
          </p:cNvSpPr>
          <p:nvPr/>
        </p:nvSpPr>
        <p:spPr bwMode="auto">
          <a:xfrm>
            <a:off x="51392" y="76200"/>
            <a:ext cx="4292008" cy="533400"/>
          </a:xfrm>
          <a:prstGeom prst="roundRect">
            <a:avLst>
              <a:gd name="adj" fmla="val 16667"/>
            </a:avLst>
          </a:prstGeom>
          <a:solidFill>
            <a:srgbClr val="FFFF00"/>
          </a:solidFill>
          <a:ln w="19050">
            <a:solidFill>
              <a:srgbClr val="000080"/>
            </a:solidFill>
            <a:round/>
            <a:headEnd/>
            <a:tailEnd/>
          </a:ln>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2000"/>
          </a:p>
        </p:txBody>
      </p:sp>
      <p:sp>
        <p:nvSpPr>
          <p:cNvPr id="6" name="Text Box 44"/>
          <p:cNvSpPr txBox="1">
            <a:spLocks noChangeArrowheads="1"/>
          </p:cNvSpPr>
          <p:nvPr/>
        </p:nvSpPr>
        <p:spPr bwMode="auto">
          <a:xfrm>
            <a:off x="51392" y="76200"/>
            <a:ext cx="718760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l" eaLnBrk="1" hangingPunct="1">
              <a:spcBef>
                <a:spcPct val="50000"/>
              </a:spcBef>
              <a:buFontTx/>
              <a:buNone/>
            </a:pPr>
            <a:r>
              <a:rPr lang="en-US" altLang="en-US" sz="2800" dirty="0"/>
              <a:t>TICKET-OUT-THE-DOOR</a:t>
            </a:r>
          </a:p>
        </p:txBody>
      </p:sp>
      <p:pic>
        <p:nvPicPr>
          <p:cNvPr id="2" name="Picture 1"/>
          <p:cNvPicPr>
            <a:picLocks noChangeAspect="1"/>
          </p:cNvPicPr>
          <p:nvPr/>
        </p:nvPicPr>
        <p:blipFill>
          <a:blip r:embed="rId4"/>
          <a:stretch>
            <a:fillRect/>
          </a:stretch>
        </p:blipFill>
        <p:spPr>
          <a:xfrm>
            <a:off x="917192" y="2742467"/>
            <a:ext cx="5304932" cy="3423900"/>
          </a:xfrm>
          <a:prstGeom prst="rect">
            <a:avLst/>
          </a:prstGeom>
        </p:spPr>
      </p:pic>
      <p:sp>
        <p:nvSpPr>
          <p:cNvPr id="3" name="Rectangle 2"/>
          <p:cNvSpPr/>
          <p:nvPr/>
        </p:nvSpPr>
        <p:spPr>
          <a:xfrm>
            <a:off x="236482" y="1168202"/>
            <a:ext cx="8171794" cy="1015663"/>
          </a:xfrm>
          <a:prstGeom prst="rect">
            <a:avLst/>
          </a:prstGeom>
        </p:spPr>
        <p:txBody>
          <a:bodyPr wrap="square">
            <a:spAutoFit/>
          </a:bodyPr>
          <a:lstStyle/>
          <a:p>
            <a:r>
              <a:rPr lang="en-US" b="1" dirty="0"/>
              <a:t>Find the value of each variable.  </a:t>
            </a:r>
          </a:p>
          <a:p>
            <a:r>
              <a:rPr lang="en-US" b="1" dirty="0"/>
              <a:t>Leave answers in simplest radical form.  Show work!!!! </a:t>
            </a:r>
          </a:p>
        </p:txBody>
      </p:sp>
    </p:spTree>
    <p:extLst>
      <p:ext uri="{BB962C8B-B14F-4D97-AF65-F5344CB8AC3E}">
        <p14:creationId xmlns:p14="http://schemas.microsoft.com/office/powerpoint/2010/main" val="2795254209"/>
      </p:ext>
    </p:extLst>
  </p:cSld>
  <p:clrMapOvr>
    <a:masterClrMapping/>
  </p:clrMapOvr>
  <p:transition spd="slow">
    <p:sndAc>
      <p:stSnd>
        <p:snd r:embed="rId3" name="whoo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81000" y="304800"/>
            <a:ext cx="8458200" cy="2000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l" eaLnBrk="1" fontAlgn="base" hangingPunct="1">
              <a:spcBef>
                <a:spcPct val="0"/>
              </a:spcBef>
              <a:spcAft>
                <a:spcPct val="0"/>
              </a:spcAft>
              <a:buFontTx/>
              <a:buNone/>
            </a:pPr>
            <a:r>
              <a:rPr lang="en-US" altLang="en-US" sz="4000" b="1" dirty="0" smtClean="0">
                <a:solidFill>
                  <a:srgbClr val="00B0F0"/>
                </a:solidFill>
                <a:latin typeface="Calibri" pitchFamily="34" charset="0"/>
              </a:rPr>
              <a:t>Essential </a:t>
            </a:r>
            <a:r>
              <a:rPr lang="en-US" altLang="en-US" sz="4000" b="1" dirty="0">
                <a:solidFill>
                  <a:srgbClr val="00B0F0"/>
                </a:solidFill>
                <a:latin typeface="Calibri" pitchFamily="34" charset="0"/>
              </a:rPr>
              <a:t>Question: </a:t>
            </a:r>
            <a:endParaRPr lang="en-US" altLang="en-US" sz="4000" b="1" dirty="0" smtClean="0">
              <a:solidFill>
                <a:srgbClr val="00B0F0"/>
              </a:solidFill>
              <a:latin typeface="Calibri" pitchFamily="34" charset="0"/>
            </a:endParaRPr>
          </a:p>
          <a:p>
            <a:pPr algn="l" eaLnBrk="1" hangingPunct="1">
              <a:spcBef>
                <a:spcPct val="0"/>
              </a:spcBef>
              <a:buNone/>
            </a:pPr>
            <a:r>
              <a:rPr lang="en-US" sz="2800" i="1" dirty="0">
                <a:solidFill>
                  <a:srgbClr val="00B0F0"/>
                </a:solidFill>
              </a:rPr>
              <a:t>How does the altitude to the hypotenuse of a right triangle help you use similar right triangles to solve problems?</a:t>
            </a:r>
          </a:p>
        </p:txBody>
      </p:sp>
    </p:spTree>
    <p:extLst>
      <p:ext uri="{BB962C8B-B14F-4D97-AF65-F5344CB8AC3E}">
        <p14:creationId xmlns:p14="http://schemas.microsoft.com/office/powerpoint/2010/main" val="1628804570"/>
      </p:ext>
    </p:extLst>
  </p:cSld>
  <p:clrMapOvr>
    <a:masterClrMapping/>
  </p:clrMapOvr>
  <p:transition spd="slow">
    <p:sndAc>
      <p:stSnd>
        <p:snd r:embed="rId2" name="whoosh.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468562"/>
          </a:xfrm>
        </p:spPr>
        <p:txBody>
          <a:bodyPr/>
          <a:lstStyle/>
          <a:p>
            <a:pPr>
              <a:defRPr/>
            </a:pPr>
            <a:r>
              <a:rPr lang="en-US" altLang="en-US" sz="6000" b="1" dirty="0">
                <a:solidFill>
                  <a:srgbClr val="660066"/>
                </a:solidFill>
              </a:rPr>
              <a:t>Criteria for SIMILAR </a:t>
            </a:r>
            <a:r>
              <a:rPr lang="en-US" altLang="en-US" sz="6000" b="1" dirty="0" smtClean="0">
                <a:solidFill>
                  <a:srgbClr val="660066"/>
                </a:solidFill>
              </a:rPr>
              <a:t>POLYGONS</a:t>
            </a:r>
            <a:endParaRPr lang="en-US" sz="6000" b="1" dirty="0">
              <a:solidFill>
                <a:schemeClr val="accent6">
                  <a:lumMod val="50000"/>
                </a:schemeClr>
              </a:solidFill>
            </a:endParaRPr>
          </a:p>
        </p:txBody>
      </p:sp>
      <p:sp>
        <p:nvSpPr>
          <p:cNvPr id="3" name="Content Placeholder 2"/>
          <p:cNvSpPr>
            <a:spLocks noGrp="1"/>
          </p:cNvSpPr>
          <p:nvPr>
            <p:ph idx="1"/>
          </p:nvPr>
        </p:nvSpPr>
        <p:spPr>
          <a:xfrm>
            <a:off x="381000" y="3048000"/>
            <a:ext cx="8229600" cy="2971800"/>
          </a:xfrm>
        </p:spPr>
        <p:txBody>
          <a:bodyPr/>
          <a:lstStyle/>
          <a:p>
            <a:r>
              <a:rPr lang="en-US" altLang="en-US" sz="3600" b="1" dirty="0">
                <a:solidFill>
                  <a:srgbClr val="660066"/>
                </a:solidFill>
              </a:rPr>
              <a:t>All corresponding angles are congruent</a:t>
            </a:r>
          </a:p>
          <a:p>
            <a:r>
              <a:rPr lang="en-US" altLang="en-US" sz="3600" b="1" dirty="0">
                <a:solidFill>
                  <a:srgbClr val="660066"/>
                </a:solidFill>
              </a:rPr>
              <a:t>All corresponding sides are proportional</a:t>
            </a:r>
          </a:p>
        </p:txBody>
      </p:sp>
    </p:spTree>
    <p:extLst>
      <p:ext uri="{BB962C8B-B14F-4D97-AF65-F5344CB8AC3E}">
        <p14:creationId xmlns:p14="http://schemas.microsoft.com/office/powerpoint/2010/main" val="4154960135"/>
      </p:ext>
    </p:extLst>
  </p:cSld>
  <p:clrMapOvr>
    <a:masterClrMapping/>
  </p:clrMapOvr>
  <p:transition spd="slow">
    <p:sndAc>
      <p:stSnd>
        <p:snd r:embed="rId2" name="whoo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880562" y="337135"/>
            <a:ext cx="7772400" cy="4114800"/>
          </a:xfrm>
        </p:spPr>
        <p:txBody>
          <a:bodyPr/>
          <a:lstStyle/>
          <a:p>
            <a:pPr marL="0" lvl="0" indent="0" algn="ctr">
              <a:buNone/>
            </a:pPr>
            <a:r>
              <a:rPr lang="en-US" dirty="0"/>
              <a:t>Index card demo of similar right triangles</a:t>
            </a:r>
          </a:p>
          <a:p>
            <a:pPr marL="0" indent="0">
              <a:buNone/>
            </a:pPr>
            <a:endParaRPr lang="en-US" dirty="0"/>
          </a:p>
        </p:txBody>
      </p:sp>
      <p:pic>
        <p:nvPicPr>
          <p:cNvPr id="70658" name="Picture 2" descr="http://f.tqn.com/y/kidsactivities/1/S/a/A/-/-/Magic-index-card-suppli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4038" y="1306645"/>
            <a:ext cx="7183688" cy="47591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9174001"/>
      </p:ext>
    </p:extLst>
  </p:cSld>
  <p:clrMapOvr>
    <a:masterClrMapping/>
  </p:clrMapOvr>
  <p:transition spd="slow">
    <p:sndAc>
      <p:stSnd>
        <p:snd r:embed="rId2" name="whoosh.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29"/>
          <p:cNvGrpSpPr>
            <a:grpSpLocks/>
          </p:cNvGrpSpPr>
          <p:nvPr/>
        </p:nvGrpSpPr>
        <p:grpSpPr bwMode="auto">
          <a:xfrm>
            <a:off x="1219200" y="2228850"/>
            <a:ext cx="5778500" cy="2743200"/>
            <a:chOff x="1219200" y="2229292"/>
            <a:chExt cx="5779008" cy="2743200"/>
          </a:xfrm>
        </p:grpSpPr>
        <p:grpSp>
          <p:nvGrpSpPr>
            <p:cNvPr id="6191" name="Group 24"/>
            <p:cNvGrpSpPr>
              <a:grpSpLocks/>
            </p:cNvGrpSpPr>
            <p:nvPr/>
          </p:nvGrpSpPr>
          <p:grpSpPr bwMode="auto">
            <a:xfrm>
              <a:off x="1883237" y="2229292"/>
              <a:ext cx="5114971" cy="2743200"/>
              <a:chOff x="1883237" y="2229292"/>
              <a:chExt cx="5114971" cy="2743200"/>
            </a:xfrm>
          </p:grpSpPr>
          <p:sp>
            <p:nvSpPr>
              <p:cNvPr id="2" name="Right Triangle 1"/>
              <p:cNvSpPr/>
              <p:nvPr/>
            </p:nvSpPr>
            <p:spPr>
              <a:xfrm rot="9069204">
                <a:off x="1882833" y="2229292"/>
                <a:ext cx="4877229" cy="2743200"/>
              </a:xfrm>
              <a:prstGeom prst="rtTriangle">
                <a:avLst/>
              </a:prstGeom>
              <a:solidFill>
                <a:schemeClr val="accent1">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Freeform 22"/>
              <p:cNvSpPr/>
              <p:nvPr/>
            </p:nvSpPr>
            <p:spPr>
              <a:xfrm>
                <a:off x="6858496" y="3353242"/>
                <a:ext cx="139712" cy="255588"/>
              </a:xfrm>
              <a:custGeom>
                <a:avLst/>
                <a:gdLst>
                  <a:gd name="connsiteX0" fmla="*/ 3048 w 140208"/>
                  <a:gd name="connsiteY0" fmla="*/ 256032 h 256032"/>
                  <a:gd name="connsiteX1" fmla="*/ 3048 w 140208"/>
                  <a:gd name="connsiteY1" fmla="*/ 192024 h 256032"/>
                  <a:gd name="connsiteX2" fmla="*/ 21336 w 140208"/>
                  <a:gd name="connsiteY2" fmla="*/ 91440 h 256032"/>
                  <a:gd name="connsiteX3" fmla="*/ 85344 w 140208"/>
                  <a:gd name="connsiteY3" fmla="*/ 18288 h 256032"/>
                  <a:gd name="connsiteX4" fmla="*/ 103632 w 140208"/>
                  <a:gd name="connsiteY4" fmla="*/ 9144 h 256032"/>
                  <a:gd name="connsiteX5" fmla="*/ 140208 w 140208"/>
                  <a:gd name="connsiteY5" fmla="*/ 0 h 256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208" h="256032">
                    <a:moveTo>
                      <a:pt x="3048" y="256032"/>
                    </a:moveTo>
                    <a:cubicBezTo>
                      <a:pt x="1524" y="237744"/>
                      <a:pt x="0" y="219456"/>
                      <a:pt x="3048" y="192024"/>
                    </a:cubicBezTo>
                    <a:cubicBezTo>
                      <a:pt x="6096" y="164592"/>
                      <a:pt x="7620" y="120396"/>
                      <a:pt x="21336" y="91440"/>
                    </a:cubicBezTo>
                    <a:cubicBezTo>
                      <a:pt x="35052" y="62484"/>
                      <a:pt x="71628" y="32004"/>
                      <a:pt x="85344" y="18288"/>
                    </a:cubicBezTo>
                    <a:cubicBezTo>
                      <a:pt x="99060" y="4572"/>
                      <a:pt x="94488" y="12192"/>
                      <a:pt x="103632" y="9144"/>
                    </a:cubicBezTo>
                    <a:cubicBezTo>
                      <a:pt x="112776" y="6096"/>
                      <a:pt x="126492" y="3048"/>
                      <a:pt x="140208" y="0"/>
                    </a:cubicBez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grpSp>
        <p:sp>
          <p:nvSpPr>
            <p:cNvPr id="6192" name="TextBox 15"/>
            <p:cNvSpPr txBox="1">
              <a:spLocks noChangeArrowheads="1"/>
            </p:cNvSpPr>
            <p:nvPr/>
          </p:nvSpPr>
          <p:spPr bwMode="auto">
            <a:xfrm>
              <a:off x="1219200" y="3429000"/>
              <a:ext cx="457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Calibri" panose="020F0502020204030204" pitchFamily="34" charset="0"/>
                </a:rPr>
                <a:t>A</a:t>
              </a:r>
            </a:p>
          </p:txBody>
        </p:sp>
        <p:sp>
          <p:nvSpPr>
            <p:cNvPr id="26" name="Freeform 25"/>
            <p:cNvSpPr/>
            <p:nvPr/>
          </p:nvSpPr>
          <p:spPr>
            <a:xfrm>
              <a:off x="1884421" y="3373880"/>
              <a:ext cx="65093" cy="196850"/>
            </a:xfrm>
            <a:custGeom>
              <a:avLst/>
              <a:gdLst>
                <a:gd name="connsiteX0" fmla="*/ 0 w 65532"/>
                <a:gd name="connsiteY0" fmla="*/ 0 h 196596"/>
                <a:gd name="connsiteX1" fmla="*/ 54864 w 65532"/>
                <a:gd name="connsiteY1" fmla="*/ 45720 h 196596"/>
                <a:gd name="connsiteX2" fmla="*/ 64008 w 65532"/>
                <a:gd name="connsiteY2" fmla="*/ 109728 h 196596"/>
                <a:gd name="connsiteX3" fmla="*/ 64008 w 65532"/>
                <a:gd name="connsiteY3" fmla="*/ 182880 h 196596"/>
                <a:gd name="connsiteX4" fmla="*/ 54864 w 65532"/>
                <a:gd name="connsiteY4" fmla="*/ 192024 h 196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532" h="196596">
                  <a:moveTo>
                    <a:pt x="0" y="0"/>
                  </a:moveTo>
                  <a:cubicBezTo>
                    <a:pt x="22098" y="13716"/>
                    <a:pt x="44196" y="27432"/>
                    <a:pt x="54864" y="45720"/>
                  </a:cubicBezTo>
                  <a:cubicBezTo>
                    <a:pt x="65532" y="64008"/>
                    <a:pt x="62484" y="86868"/>
                    <a:pt x="64008" y="109728"/>
                  </a:cubicBezTo>
                  <a:cubicBezTo>
                    <a:pt x="65532" y="132588"/>
                    <a:pt x="65532" y="169164"/>
                    <a:pt x="64008" y="182880"/>
                  </a:cubicBezTo>
                  <a:cubicBezTo>
                    <a:pt x="62484" y="196596"/>
                    <a:pt x="57912" y="188976"/>
                    <a:pt x="54864" y="192024"/>
                  </a:cubicBez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29" name="Freeform 28"/>
            <p:cNvSpPr/>
            <p:nvPr/>
          </p:nvSpPr>
          <p:spPr>
            <a:xfrm>
              <a:off x="2057474" y="3307205"/>
              <a:ext cx="73031" cy="274637"/>
            </a:xfrm>
            <a:custGeom>
              <a:avLst/>
              <a:gdLst>
                <a:gd name="connsiteX0" fmla="*/ 0 w 73152"/>
                <a:gd name="connsiteY0" fmla="*/ 0 h 274320"/>
                <a:gd name="connsiteX1" fmla="*/ 54864 w 73152"/>
                <a:gd name="connsiteY1" fmla="*/ 64008 h 274320"/>
                <a:gd name="connsiteX2" fmla="*/ 64008 w 73152"/>
                <a:gd name="connsiteY2" fmla="*/ 137160 h 274320"/>
                <a:gd name="connsiteX3" fmla="*/ 73152 w 73152"/>
                <a:gd name="connsiteY3" fmla="*/ 237744 h 274320"/>
                <a:gd name="connsiteX4" fmla="*/ 64008 w 73152"/>
                <a:gd name="connsiteY4" fmla="*/ 274320 h 2743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152" h="274320">
                  <a:moveTo>
                    <a:pt x="0" y="0"/>
                  </a:moveTo>
                  <a:cubicBezTo>
                    <a:pt x="22098" y="20574"/>
                    <a:pt x="44196" y="41148"/>
                    <a:pt x="54864" y="64008"/>
                  </a:cubicBezTo>
                  <a:cubicBezTo>
                    <a:pt x="65532" y="86868"/>
                    <a:pt x="60960" y="108204"/>
                    <a:pt x="64008" y="137160"/>
                  </a:cubicBezTo>
                  <a:cubicBezTo>
                    <a:pt x="67056" y="166116"/>
                    <a:pt x="73152" y="214884"/>
                    <a:pt x="73152" y="237744"/>
                  </a:cubicBezTo>
                  <a:cubicBezTo>
                    <a:pt x="73152" y="260604"/>
                    <a:pt x="68580" y="267462"/>
                    <a:pt x="64008" y="274320"/>
                  </a:cubicBez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grpSp>
      <p:sp>
        <p:nvSpPr>
          <p:cNvPr id="3" name="Title 2"/>
          <p:cNvSpPr>
            <a:spLocks noGrp="1"/>
          </p:cNvSpPr>
          <p:nvPr>
            <p:ph type="title"/>
          </p:nvPr>
        </p:nvSpPr>
        <p:spPr>
          <a:xfrm>
            <a:off x="457200" y="76200"/>
            <a:ext cx="8229600" cy="715963"/>
          </a:xfrm>
        </p:spPr>
        <p:txBody>
          <a:bodyPr rtlCol="0">
            <a:normAutofit fontScale="90000"/>
          </a:bodyPr>
          <a:lstStyle/>
          <a:p>
            <a:pPr eaLnBrk="1" fontAlgn="auto" hangingPunct="1">
              <a:spcAft>
                <a:spcPts val="0"/>
              </a:spcAft>
              <a:defRPr/>
            </a:pPr>
            <a:r>
              <a:rPr lang="en-US" dirty="0"/>
              <a:t>How many triangles do you see?</a:t>
            </a:r>
          </a:p>
        </p:txBody>
      </p:sp>
      <p:sp>
        <p:nvSpPr>
          <p:cNvPr id="6148" name="TextBox 16"/>
          <p:cNvSpPr txBox="1">
            <a:spLocks noChangeArrowheads="1"/>
          </p:cNvSpPr>
          <p:nvPr/>
        </p:nvSpPr>
        <p:spPr bwMode="auto">
          <a:xfrm>
            <a:off x="7086600" y="3429000"/>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Calibri" panose="020F0502020204030204" pitchFamily="34" charset="0"/>
              </a:rPr>
              <a:t>B</a:t>
            </a:r>
          </a:p>
        </p:txBody>
      </p:sp>
      <p:sp>
        <p:nvSpPr>
          <p:cNvPr id="18" name="TextBox 17"/>
          <p:cNvSpPr txBox="1">
            <a:spLocks noChangeArrowheads="1"/>
          </p:cNvSpPr>
          <p:nvPr/>
        </p:nvSpPr>
        <p:spPr bwMode="auto">
          <a:xfrm>
            <a:off x="5638800" y="762000"/>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Calibri" panose="020F0502020204030204" pitchFamily="34" charset="0"/>
              </a:rPr>
              <a:t>C</a:t>
            </a:r>
          </a:p>
        </p:txBody>
      </p:sp>
      <p:sp>
        <p:nvSpPr>
          <p:cNvPr id="19" name="TextBox 18"/>
          <p:cNvSpPr txBox="1">
            <a:spLocks noChangeArrowheads="1"/>
          </p:cNvSpPr>
          <p:nvPr/>
        </p:nvSpPr>
        <p:spPr bwMode="auto">
          <a:xfrm>
            <a:off x="5638800" y="3576638"/>
            <a:ext cx="4572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Calibri" panose="020F0502020204030204" pitchFamily="34" charset="0"/>
              </a:rPr>
              <a:t>D</a:t>
            </a:r>
          </a:p>
        </p:txBody>
      </p:sp>
      <p:grpSp>
        <p:nvGrpSpPr>
          <p:cNvPr id="10" name="Group 30"/>
          <p:cNvGrpSpPr>
            <a:grpSpLocks/>
          </p:cNvGrpSpPr>
          <p:nvPr/>
        </p:nvGrpSpPr>
        <p:grpSpPr bwMode="auto">
          <a:xfrm>
            <a:off x="1524000" y="1235242"/>
            <a:ext cx="4267200" cy="2362200"/>
            <a:chOff x="1524000" y="762000"/>
            <a:chExt cx="4267200" cy="2362200"/>
          </a:xfrm>
        </p:grpSpPr>
        <p:grpSp>
          <p:nvGrpSpPr>
            <p:cNvPr id="6186" name="Group 14"/>
            <p:cNvGrpSpPr>
              <a:grpSpLocks/>
            </p:cNvGrpSpPr>
            <p:nvPr/>
          </p:nvGrpSpPr>
          <p:grpSpPr bwMode="auto">
            <a:xfrm>
              <a:off x="1524000" y="762000"/>
              <a:ext cx="4267200" cy="2362200"/>
              <a:chOff x="1524000" y="1219200"/>
              <a:chExt cx="4267200" cy="2362200"/>
            </a:xfrm>
          </p:grpSpPr>
          <p:sp>
            <p:nvSpPr>
              <p:cNvPr id="5" name="Right Triangle 4"/>
              <p:cNvSpPr/>
              <p:nvPr/>
            </p:nvSpPr>
            <p:spPr>
              <a:xfrm flipH="1">
                <a:off x="1524000" y="1219200"/>
                <a:ext cx="4267200" cy="2362200"/>
              </a:xfrm>
              <a:prstGeom prst="rtTriangle">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5562600" y="3352800"/>
                <a:ext cx="228600" cy="22860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7" name="Freeform 26"/>
            <p:cNvSpPr/>
            <p:nvPr/>
          </p:nvSpPr>
          <p:spPr>
            <a:xfrm>
              <a:off x="1905000" y="2895600"/>
              <a:ext cx="65088" cy="196850"/>
            </a:xfrm>
            <a:custGeom>
              <a:avLst/>
              <a:gdLst>
                <a:gd name="connsiteX0" fmla="*/ 0 w 65532"/>
                <a:gd name="connsiteY0" fmla="*/ 0 h 196596"/>
                <a:gd name="connsiteX1" fmla="*/ 54864 w 65532"/>
                <a:gd name="connsiteY1" fmla="*/ 45720 h 196596"/>
                <a:gd name="connsiteX2" fmla="*/ 64008 w 65532"/>
                <a:gd name="connsiteY2" fmla="*/ 109728 h 196596"/>
                <a:gd name="connsiteX3" fmla="*/ 64008 w 65532"/>
                <a:gd name="connsiteY3" fmla="*/ 182880 h 196596"/>
                <a:gd name="connsiteX4" fmla="*/ 54864 w 65532"/>
                <a:gd name="connsiteY4" fmla="*/ 192024 h 196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532" h="196596">
                  <a:moveTo>
                    <a:pt x="0" y="0"/>
                  </a:moveTo>
                  <a:cubicBezTo>
                    <a:pt x="22098" y="13716"/>
                    <a:pt x="44196" y="27432"/>
                    <a:pt x="54864" y="45720"/>
                  </a:cubicBezTo>
                  <a:cubicBezTo>
                    <a:pt x="65532" y="64008"/>
                    <a:pt x="62484" y="86868"/>
                    <a:pt x="64008" y="109728"/>
                  </a:cubicBezTo>
                  <a:cubicBezTo>
                    <a:pt x="65532" y="132588"/>
                    <a:pt x="65532" y="169164"/>
                    <a:pt x="64008" y="182880"/>
                  </a:cubicBezTo>
                  <a:cubicBezTo>
                    <a:pt x="62484" y="196596"/>
                    <a:pt x="57912" y="188976"/>
                    <a:pt x="54864" y="192024"/>
                  </a:cubicBez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28" name="Freeform 27"/>
            <p:cNvSpPr/>
            <p:nvPr/>
          </p:nvSpPr>
          <p:spPr>
            <a:xfrm>
              <a:off x="2038350" y="2843213"/>
              <a:ext cx="74613" cy="274637"/>
            </a:xfrm>
            <a:custGeom>
              <a:avLst/>
              <a:gdLst>
                <a:gd name="connsiteX0" fmla="*/ 0 w 73152"/>
                <a:gd name="connsiteY0" fmla="*/ 0 h 274320"/>
                <a:gd name="connsiteX1" fmla="*/ 54864 w 73152"/>
                <a:gd name="connsiteY1" fmla="*/ 64008 h 274320"/>
                <a:gd name="connsiteX2" fmla="*/ 64008 w 73152"/>
                <a:gd name="connsiteY2" fmla="*/ 137160 h 274320"/>
                <a:gd name="connsiteX3" fmla="*/ 73152 w 73152"/>
                <a:gd name="connsiteY3" fmla="*/ 237744 h 274320"/>
                <a:gd name="connsiteX4" fmla="*/ 64008 w 73152"/>
                <a:gd name="connsiteY4" fmla="*/ 274320 h 2743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152" h="274320">
                  <a:moveTo>
                    <a:pt x="0" y="0"/>
                  </a:moveTo>
                  <a:cubicBezTo>
                    <a:pt x="22098" y="20574"/>
                    <a:pt x="44196" y="41148"/>
                    <a:pt x="54864" y="64008"/>
                  </a:cubicBezTo>
                  <a:cubicBezTo>
                    <a:pt x="65532" y="86868"/>
                    <a:pt x="60960" y="108204"/>
                    <a:pt x="64008" y="137160"/>
                  </a:cubicBezTo>
                  <a:cubicBezTo>
                    <a:pt x="67056" y="166116"/>
                    <a:pt x="73152" y="214884"/>
                    <a:pt x="73152" y="237744"/>
                  </a:cubicBezTo>
                  <a:cubicBezTo>
                    <a:pt x="73152" y="260604"/>
                    <a:pt x="68580" y="267462"/>
                    <a:pt x="64008" y="274320"/>
                  </a:cubicBez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grpSp>
      <p:grpSp>
        <p:nvGrpSpPr>
          <p:cNvPr id="12" name="Group 23"/>
          <p:cNvGrpSpPr>
            <a:grpSpLocks/>
          </p:cNvGrpSpPr>
          <p:nvPr/>
        </p:nvGrpSpPr>
        <p:grpSpPr bwMode="auto">
          <a:xfrm>
            <a:off x="5791200" y="1235242"/>
            <a:ext cx="1295400" cy="2362200"/>
            <a:chOff x="5791200" y="838200"/>
            <a:chExt cx="1295400" cy="2362200"/>
          </a:xfrm>
        </p:grpSpPr>
        <p:grpSp>
          <p:nvGrpSpPr>
            <p:cNvPr id="6182" name="Group 13"/>
            <p:cNvGrpSpPr>
              <a:grpSpLocks/>
            </p:cNvGrpSpPr>
            <p:nvPr/>
          </p:nvGrpSpPr>
          <p:grpSpPr bwMode="auto">
            <a:xfrm>
              <a:off x="5791200" y="838200"/>
              <a:ext cx="1295400" cy="2362200"/>
              <a:chOff x="5791200" y="1219200"/>
              <a:chExt cx="1295400" cy="2362200"/>
            </a:xfrm>
          </p:grpSpPr>
          <p:sp>
            <p:nvSpPr>
              <p:cNvPr id="4" name="Right Triangle 3"/>
              <p:cNvSpPr/>
              <p:nvPr/>
            </p:nvSpPr>
            <p:spPr>
              <a:xfrm>
                <a:off x="5791200" y="1219200"/>
                <a:ext cx="1295400" cy="2362200"/>
              </a:xfrm>
              <a:prstGeom prst="rtTriangle">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5791200" y="3352800"/>
                <a:ext cx="228600" cy="22860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2" name="Freeform 21"/>
            <p:cNvSpPr/>
            <p:nvPr/>
          </p:nvSpPr>
          <p:spPr>
            <a:xfrm>
              <a:off x="6800850" y="2935288"/>
              <a:ext cx="139700" cy="255587"/>
            </a:xfrm>
            <a:custGeom>
              <a:avLst/>
              <a:gdLst>
                <a:gd name="connsiteX0" fmla="*/ 3048 w 140208"/>
                <a:gd name="connsiteY0" fmla="*/ 256032 h 256032"/>
                <a:gd name="connsiteX1" fmla="*/ 3048 w 140208"/>
                <a:gd name="connsiteY1" fmla="*/ 192024 h 256032"/>
                <a:gd name="connsiteX2" fmla="*/ 21336 w 140208"/>
                <a:gd name="connsiteY2" fmla="*/ 91440 h 256032"/>
                <a:gd name="connsiteX3" fmla="*/ 85344 w 140208"/>
                <a:gd name="connsiteY3" fmla="*/ 18288 h 256032"/>
                <a:gd name="connsiteX4" fmla="*/ 103632 w 140208"/>
                <a:gd name="connsiteY4" fmla="*/ 9144 h 256032"/>
                <a:gd name="connsiteX5" fmla="*/ 140208 w 140208"/>
                <a:gd name="connsiteY5" fmla="*/ 0 h 256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208" h="256032">
                  <a:moveTo>
                    <a:pt x="3048" y="256032"/>
                  </a:moveTo>
                  <a:cubicBezTo>
                    <a:pt x="1524" y="237744"/>
                    <a:pt x="0" y="219456"/>
                    <a:pt x="3048" y="192024"/>
                  </a:cubicBezTo>
                  <a:cubicBezTo>
                    <a:pt x="6096" y="164592"/>
                    <a:pt x="7620" y="120396"/>
                    <a:pt x="21336" y="91440"/>
                  </a:cubicBezTo>
                  <a:cubicBezTo>
                    <a:pt x="35052" y="62484"/>
                    <a:pt x="71628" y="32004"/>
                    <a:pt x="85344" y="18288"/>
                  </a:cubicBezTo>
                  <a:cubicBezTo>
                    <a:pt x="99060" y="4572"/>
                    <a:pt x="94488" y="12192"/>
                    <a:pt x="103632" y="9144"/>
                  </a:cubicBezTo>
                  <a:cubicBezTo>
                    <a:pt x="112776" y="6096"/>
                    <a:pt x="126492" y="3048"/>
                    <a:pt x="140208" y="0"/>
                  </a:cubicBez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grpSp>
      <p:sp>
        <p:nvSpPr>
          <p:cNvPr id="32" name="TextBox 31"/>
          <p:cNvSpPr txBox="1">
            <a:spLocks noChangeArrowheads="1"/>
          </p:cNvSpPr>
          <p:nvPr/>
        </p:nvSpPr>
        <p:spPr bwMode="auto">
          <a:xfrm>
            <a:off x="2133600" y="6019800"/>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Calibri" panose="020F0502020204030204" pitchFamily="34" charset="0"/>
              </a:rPr>
              <a:t>B</a:t>
            </a:r>
          </a:p>
        </p:txBody>
      </p:sp>
      <p:sp>
        <p:nvSpPr>
          <p:cNvPr id="33" name="TextBox 32"/>
          <p:cNvSpPr txBox="1">
            <a:spLocks noChangeArrowheads="1"/>
          </p:cNvSpPr>
          <p:nvPr/>
        </p:nvSpPr>
        <p:spPr bwMode="auto">
          <a:xfrm>
            <a:off x="685800" y="3352800"/>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Calibri" panose="020F0502020204030204" pitchFamily="34" charset="0"/>
              </a:rPr>
              <a:t>C</a:t>
            </a:r>
          </a:p>
        </p:txBody>
      </p:sp>
      <p:sp>
        <p:nvSpPr>
          <p:cNvPr id="34" name="TextBox 33"/>
          <p:cNvSpPr txBox="1">
            <a:spLocks noChangeArrowheads="1"/>
          </p:cNvSpPr>
          <p:nvPr/>
        </p:nvSpPr>
        <p:spPr bwMode="auto">
          <a:xfrm>
            <a:off x="457200" y="6019800"/>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Calibri" panose="020F0502020204030204" pitchFamily="34" charset="0"/>
              </a:rPr>
              <a:t>D</a:t>
            </a:r>
          </a:p>
        </p:txBody>
      </p:sp>
      <p:grpSp>
        <p:nvGrpSpPr>
          <p:cNvPr id="15" name="Group 34"/>
          <p:cNvGrpSpPr>
            <a:grpSpLocks/>
          </p:cNvGrpSpPr>
          <p:nvPr/>
        </p:nvGrpSpPr>
        <p:grpSpPr bwMode="auto">
          <a:xfrm rot="5400000">
            <a:off x="2171700" y="2781300"/>
            <a:ext cx="4267200" cy="2362200"/>
            <a:chOff x="1524000" y="762000"/>
            <a:chExt cx="4267200" cy="2362200"/>
          </a:xfrm>
        </p:grpSpPr>
        <p:grpSp>
          <p:nvGrpSpPr>
            <p:cNvPr id="6177" name="Group 14"/>
            <p:cNvGrpSpPr>
              <a:grpSpLocks/>
            </p:cNvGrpSpPr>
            <p:nvPr/>
          </p:nvGrpSpPr>
          <p:grpSpPr bwMode="auto">
            <a:xfrm>
              <a:off x="1524000" y="762000"/>
              <a:ext cx="4267200" cy="2362200"/>
              <a:chOff x="1524000" y="1219200"/>
              <a:chExt cx="4267200" cy="2362200"/>
            </a:xfrm>
          </p:grpSpPr>
          <p:sp>
            <p:nvSpPr>
              <p:cNvPr id="39" name="Right Triangle 38"/>
              <p:cNvSpPr/>
              <p:nvPr/>
            </p:nvSpPr>
            <p:spPr>
              <a:xfrm flipH="1">
                <a:off x="1524000" y="1219200"/>
                <a:ext cx="4267200" cy="2362200"/>
              </a:xfrm>
              <a:prstGeom prst="rtTriangle">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39"/>
              <p:cNvSpPr/>
              <p:nvPr/>
            </p:nvSpPr>
            <p:spPr>
              <a:xfrm>
                <a:off x="5562600" y="3352800"/>
                <a:ext cx="228600" cy="22860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7" name="Freeform 36"/>
            <p:cNvSpPr/>
            <p:nvPr/>
          </p:nvSpPr>
          <p:spPr>
            <a:xfrm>
              <a:off x="1905000" y="2895600"/>
              <a:ext cx="65088" cy="196850"/>
            </a:xfrm>
            <a:custGeom>
              <a:avLst/>
              <a:gdLst>
                <a:gd name="connsiteX0" fmla="*/ 0 w 65532"/>
                <a:gd name="connsiteY0" fmla="*/ 0 h 196596"/>
                <a:gd name="connsiteX1" fmla="*/ 54864 w 65532"/>
                <a:gd name="connsiteY1" fmla="*/ 45720 h 196596"/>
                <a:gd name="connsiteX2" fmla="*/ 64008 w 65532"/>
                <a:gd name="connsiteY2" fmla="*/ 109728 h 196596"/>
                <a:gd name="connsiteX3" fmla="*/ 64008 w 65532"/>
                <a:gd name="connsiteY3" fmla="*/ 182880 h 196596"/>
                <a:gd name="connsiteX4" fmla="*/ 54864 w 65532"/>
                <a:gd name="connsiteY4" fmla="*/ 192024 h 196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532" h="196596">
                  <a:moveTo>
                    <a:pt x="0" y="0"/>
                  </a:moveTo>
                  <a:cubicBezTo>
                    <a:pt x="22098" y="13716"/>
                    <a:pt x="44196" y="27432"/>
                    <a:pt x="54864" y="45720"/>
                  </a:cubicBezTo>
                  <a:cubicBezTo>
                    <a:pt x="65532" y="64008"/>
                    <a:pt x="62484" y="86868"/>
                    <a:pt x="64008" y="109728"/>
                  </a:cubicBezTo>
                  <a:cubicBezTo>
                    <a:pt x="65532" y="132588"/>
                    <a:pt x="65532" y="169164"/>
                    <a:pt x="64008" y="182880"/>
                  </a:cubicBezTo>
                  <a:cubicBezTo>
                    <a:pt x="62484" y="196596"/>
                    <a:pt x="57912" y="188976"/>
                    <a:pt x="54864" y="192024"/>
                  </a:cubicBez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38" name="Freeform 37"/>
            <p:cNvSpPr/>
            <p:nvPr/>
          </p:nvSpPr>
          <p:spPr>
            <a:xfrm>
              <a:off x="2038350" y="2847975"/>
              <a:ext cx="74613" cy="274637"/>
            </a:xfrm>
            <a:custGeom>
              <a:avLst/>
              <a:gdLst>
                <a:gd name="connsiteX0" fmla="*/ 0 w 73152"/>
                <a:gd name="connsiteY0" fmla="*/ 0 h 274320"/>
                <a:gd name="connsiteX1" fmla="*/ 54864 w 73152"/>
                <a:gd name="connsiteY1" fmla="*/ 64008 h 274320"/>
                <a:gd name="connsiteX2" fmla="*/ 64008 w 73152"/>
                <a:gd name="connsiteY2" fmla="*/ 137160 h 274320"/>
                <a:gd name="connsiteX3" fmla="*/ 73152 w 73152"/>
                <a:gd name="connsiteY3" fmla="*/ 237744 h 274320"/>
                <a:gd name="connsiteX4" fmla="*/ 64008 w 73152"/>
                <a:gd name="connsiteY4" fmla="*/ 274320 h 2743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152" h="274320">
                  <a:moveTo>
                    <a:pt x="0" y="0"/>
                  </a:moveTo>
                  <a:cubicBezTo>
                    <a:pt x="22098" y="20574"/>
                    <a:pt x="44196" y="41148"/>
                    <a:pt x="54864" y="64008"/>
                  </a:cubicBezTo>
                  <a:cubicBezTo>
                    <a:pt x="65532" y="86868"/>
                    <a:pt x="60960" y="108204"/>
                    <a:pt x="64008" y="137160"/>
                  </a:cubicBezTo>
                  <a:cubicBezTo>
                    <a:pt x="67056" y="166116"/>
                    <a:pt x="73152" y="214884"/>
                    <a:pt x="73152" y="237744"/>
                  </a:cubicBezTo>
                  <a:cubicBezTo>
                    <a:pt x="73152" y="260604"/>
                    <a:pt x="68580" y="267462"/>
                    <a:pt x="64008" y="274320"/>
                  </a:cubicBez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grpSp>
      <p:sp>
        <p:nvSpPr>
          <p:cNvPr id="41" name="TextBox 40"/>
          <p:cNvSpPr txBox="1">
            <a:spLocks noChangeArrowheads="1"/>
          </p:cNvSpPr>
          <p:nvPr/>
        </p:nvSpPr>
        <p:spPr bwMode="auto">
          <a:xfrm>
            <a:off x="5410200" y="6019800"/>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Calibri" panose="020F0502020204030204" pitchFamily="34" charset="0"/>
              </a:rPr>
              <a:t>C</a:t>
            </a:r>
          </a:p>
        </p:txBody>
      </p:sp>
      <p:sp>
        <p:nvSpPr>
          <p:cNvPr id="42" name="TextBox 41"/>
          <p:cNvSpPr txBox="1">
            <a:spLocks noChangeArrowheads="1"/>
          </p:cNvSpPr>
          <p:nvPr/>
        </p:nvSpPr>
        <p:spPr bwMode="auto">
          <a:xfrm>
            <a:off x="2895600" y="1447800"/>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Calibri" panose="020F0502020204030204" pitchFamily="34" charset="0"/>
              </a:rPr>
              <a:t>A</a:t>
            </a:r>
          </a:p>
        </p:txBody>
      </p:sp>
      <p:sp>
        <p:nvSpPr>
          <p:cNvPr id="43" name="TextBox 42"/>
          <p:cNvSpPr txBox="1">
            <a:spLocks noChangeArrowheads="1"/>
          </p:cNvSpPr>
          <p:nvPr/>
        </p:nvSpPr>
        <p:spPr bwMode="auto">
          <a:xfrm>
            <a:off x="2743200" y="6019800"/>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Calibri" panose="020F0502020204030204" pitchFamily="34" charset="0"/>
              </a:rPr>
              <a:t>D</a:t>
            </a:r>
          </a:p>
        </p:txBody>
      </p:sp>
      <p:sp>
        <p:nvSpPr>
          <p:cNvPr id="51" name="TextBox 50"/>
          <p:cNvSpPr txBox="1">
            <a:spLocks noChangeArrowheads="1"/>
          </p:cNvSpPr>
          <p:nvPr/>
        </p:nvSpPr>
        <p:spPr bwMode="auto">
          <a:xfrm>
            <a:off x="8686800" y="6248400"/>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Calibri" panose="020F0502020204030204" pitchFamily="34" charset="0"/>
              </a:rPr>
              <a:t>B</a:t>
            </a:r>
          </a:p>
        </p:txBody>
      </p:sp>
      <p:sp>
        <p:nvSpPr>
          <p:cNvPr id="52" name="TextBox 51"/>
          <p:cNvSpPr txBox="1">
            <a:spLocks noChangeArrowheads="1"/>
          </p:cNvSpPr>
          <p:nvPr/>
        </p:nvSpPr>
        <p:spPr bwMode="auto">
          <a:xfrm>
            <a:off x="6096000" y="1066800"/>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Calibri" panose="020F0502020204030204" pitchFamily="34" charset="0"/>
              </a:rPr>
              <a:t>A</a:t>
            </a:r>
          </a:p>
        </p:txBody>
      </p:sp>
      <p:sp>
        <p:nvSpPr>
          <p:cNvPr id="53" name="TextBox 52"/>
          <p:cNvSpPr txBox="1">
            <a:spLocks noChangeArrowheads="1"/>
          </p:cNvSpPr>
          <p:nvPr/>
        </p:nvSpPr>
        <p:spPr bwMode="auto">
          <a:xfrm>
            <a:off x="6019800" y="6248400"/>
            <a:ext cx="45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Calibri" panose="020F0502020204030204" pitchFamily="34" charset="0"/>
              </a:rPr>
              <a:t>C</a:t>
            </a:r>
          </a:p>
        </p:txBody>
      </p:sp>
      <p:sp>
        <p:nvSpPr>
          <p:cNvPr id="13" name="Freeform 12"/>
          <p:cNvSpPr/>
          <p:nvPr/>
        </p:nvSpPr>
        <p:spPr>
          <a:xfrm>
            <a:off x="5549900" y="1335088"/>
            <a:ext cx="357188" cy="209550"/>
          </a:xfrm>
          <a:custGeom>
            <a:avLst/>
            <a:gdLst>
              <a:gd name="connsiteX0" fmla="*/ 0 w 356616"/>
              <a:gd name="connsiteY0" fmla="*/ 0 h 210312"/>
              <a:gd name="connsiteX1" fmla="*/ 128016 w 356616"/>
              <a:gd name="connsiteY1" fmla="*/ 210312 h 210312"/>
              <a:gd name="connsiteX2" fmla="*/ 356616 w 356616"/>
              <a:gd name="connsiteY2" fmla="*/ 82296 h 210312"/>
            </a:gdLst>
            <a:ahLst/>
            <a:cxnLst>
              <a:cxn ang="0">
                <a:pos x="connsiteX0" y="connsiteY0"/>
              </a:cxn>
              <a:cxn ang="0">
                <a:pos x="connsiteX1" y="connsiteY1"/>
              </a:cxn>
              <a:cxn ang="0">
                <a:pos x="connsiteX2" y="connsiteY2"/>
              </a:cxn>
            </a:cxnLst>
            <a:rect l="l" t="t" r="r" b="b"/>
            <a:pathLst>
              <a:path w="356616" h="210312">
                <a:moveTo>
                  <a:pt x="0" y="0"/>
                </a:moveTo>
                <a:lnTo>
                  <a:pt x="128016" y="210312"/>
                </a:lnTo>
                <a:lnTo>
                  <a:pt x="356616" y="82296"/>
                </a:lnTo>
              </a:path>
            </a:pathLst>
          </a:custGeom>
          <a:ln w="28575">
            <a:solidFill>
              <a:schemeClr val="tx2"/>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grpSp>
        <p:nvGrpSpPr>
          <p:cNvPr id="17" name="Group 54"/>
          <p:cNvGrpSpPr>
            <a:grpSpLocks/>
          </p:cNvGrpSpPr>
          <p:nvPr/>
        </p:nvGrpSpPr>
        <p:grpSpPr bwMode="auto">
          <a:xfrm>
            <a:off x="6226175" y="1398588"/>
            <a:ext cx="2813050" cy="5114925"/>
            <a:chOff x="6226629" y="1398599"/>
            <a:chExt cx="2811919" cy="5114971"/>
          </a:xfrm>
        </p:grpSpPr>
        <p:grpSp>
          <p:nvGrpSpPr>
            <p:cNvPr id="6170" name="Group 43"/>
            <p:cNvGrpSpPr>
              <a:grpSpLocks/>
            </p:cNvGrpSpPr>
            <p:nvPr/>
          </p:nvGrpSpPr>
          <p:grpSpPr bwMode="auto">
            <a:xfrm rot="14472146" flipH="1">
              <a:off x="5109462" y="2584485"/>
              <a:ext cx="5114971" cy="2743200"/>
              <a:chOff x="1883237" y="2229292"/>
              <a:chExt cx="5114971" cy="2743200"/>
            </a:xfrm>
          </p:grpSpPr>
          <p:grpSp>
            <p:nvGrpSpPr>
              <p:cNvPr id="6172" name="Group 24"/>
              <p:cNvGrpSpPr>
                <a:grpSpLocks/>
              </p:cNvGrpSpPr>
              <p:nvPr/>
            </p:nvGrpSpPr>
            <p:grpSpPr bwMode="auto">
              <a:xfrm>
                <a:off x="1883237" y="2229292"/>
                <a:ext cx="5114971" cy="2743200"/>
                <a:chOff x="1883237" y="2229292"/>
                <a:chExt cx="5114971" cy="2743200"/>
              </a:xfrm>
            </p:grpSpPr>
            <p:sp>
              <p:nvSpPr>
                <p:cNvPr id="49" name="Right Triangle 48"/>
                <p:cNvSpPr/>
                <p:nvPr/>
              </p:nvSpPr>
              <p:spPr>
                <a:xfrm rot="9069204">
                  <a:off x="1879915" y="2227212"/>
                  <a:ext cx="4876844" cy="2743684"/>
                </a:xfrm>
                <a:prstGeom prst="rtTriangle">
                  <a:avLst/>
                </a:prstGeom>
                <a:solidFill>
                  <a:schemeClr val="accent1">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0" name="Freeform 49"/>
                <p:cNvSpPr/>
                <p:nvPr/>
              </p:nvSpPr>
              <p:spPr>
                <a:xfrm>
                  <a:off x="6855292" y="3351890"/>
                  <a:ext cx="139701" cy="257072"/>
                </a:xfrm>
                <a:custGeom>
                  <a:avLst/>
                  <a:gdLst>
                    <a:gd name="connsiteX0" fmla="*/ 3048 w 140208"/>
                    <a:gd name="connsiteY0" fmla="*/ 256032 h 256032"/>
                    <a:gd name="connsiteX1" fmla="*/ 3048 w 140208"/>
                    <a:gd name="connsiteY1" fmla="*/ 192024 h 256032"/>
                    <a:gd name="connsiteX2" fmla="*/ 21336 w 140208"/>
                    <a:gd name="connsiteY2" fmla="*/ 91440 h 256032"/>
                    <a:gd name="connsiteX3" fmla="*/ 85344 w 140208"/>
                    <a:gd name="connsiteY3" fmla="*/ 18288 h 256032"/>
                    <a:gd name="connsiteX4" fmla="*/ 103632 w 140208"/>
                    <a:gd name="connsiteY4" fmla="*/ 9144 h 256032"/>
                    <a:gd name="connsiteX5" fmla="*/ 140208 w 140208"/>
                    <a:gd name="connsiteY5" fmla="*/ 0 h 256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208" h="256032">
                      <a:moveTo>
                        <a:pt x="3048" y="256032"/>
                      </a:moveTo>
                      <a:cubicBezTo>
                        <a:pt x="1524" y="237744"/>
                        <a:pt x="0" y="219456"/>
                        <a:pt x="3048" y="192024"/>
                      </a:cubicBezTo>
                      <a:cubicBezTo>
                        <a:pt x="6096" y="164592"/>
                        <a:pt x="7620" y="120396"/>
                        <a:pt x="21336" y="91440"/>
                      </a:cubicBezTo>
                      <a:cubicBezTo>
                        <a:pt x="35052" y="62484"/>
                        <a:pt x="71628" y="32004"/>
                        <a:pt x="85344" y="18288"/>
                      </a:cubicBezTo>
                      <a:cubicBezTo>
                        <a:pt x="99060" y="4572"/>
                        <a:pt x="94488" y="12192"/>
                        <a:pt x="103632" y="9144"/>
                      </a:cubicBezTo>
                      <a:cubicBezTo>
                        <a:pt x="112776" y="6096"/>
                        <a:pt x="126492" y="3048"/>
                        <a:pt x="140208" y="0"/>
                      </a:cubicBez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grpSp>
          <p:sp>
            <p:nvSpPr>
              <p:cNvPr id="47" name="Freeform 46"/>
              <p:cNvSpPr/>
              <p:nvPr/>
            </p:nvSpPr>
            <p:spPr>
              <a:xfrm>
                <a:off x="1878589" y="3375072"/>
                <a:ext cx="66676" cy="195185"/>
              </a:xfrm>
              <a:custGeom>
                <a:avLst/>
                <a:gdLst>
                  <a:gd name="connsiteX0" fmla="*/ 0 w 65532"/>
                  <a:gd name="connsiteY0" fmla="*/ 0 h 196596"/>
                  <a:gd name="connsiteX1" fmla="*/ 54864 w 65532"/>
                  <a:gd name="connsiteY1" fmla="*/ 45720 h 196596"/>
                  <a:gd name="connsiteX2" fmla="*/ 64008 w 65532"/>
                  <a:gd name="connsiteY2" fmla="*/ 109728 h 196596"/>
                  <a:gd name="connsiteX3" fmla="*/ 64008 w 65532"/>
                  <a:gd name="connsiteY3" fmla="*/ 182880 h 196596"/>
                  <a:gd name="connsiteX4" fmla="*/ 54864 w 65532"/>
                  <a:gd name="connsiteY4" fmla="*/ 192024 h 196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532" h="196596">
                    <a:moveTo>
                      <a:pt x="0" y="0"/>
                    </a:moveTo>
                    <a:cubicBezTo>
                      <a:pt x="22098" y="13716"/>
                      <a:pt x="44196" y="27432"/>
                      <a:pt x="54864" y="45720"/>
                    </a:cubicBezTo>
                    <a:cubicBezTo>
                      <a:pt x="65532" y="64008"/>
                      <a:pt x="62484" y="86868"/>
                      <a:pt x="64008" y="109728"/>
                    </a:cubicBezTo>
                    <a:cubicBezTo>
                      <a:pt x="65532" y="132588"/>
                      <a:pt x="65532" y="169164"/>
                      <a:pt x="64008" y="182880"/>
                    </a:cubicBezTo>
                    <a:cubicBezTo>
                      <a:pt x="62484" y="196596"/>
                      <a:pt x="57912" y="188976"/>
                      <a:pt x="54864" y="192024"/>
                    </a:cubicBez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8" name="Freeform 47"/>
              <p:cNvSpPr/>
              <p:nvPr/>
            </p:nvSpPr>
            <p:spPr>
              <a:xfrm>
                <a:off x="2053957" y="3304295"/>
                <a:ext cx="73026" cy="274528"/>
              </a:xfrm>
              <a:custGeom>
                <a:avLst/>
                <a:gdLst>
                  <a:gd name="connsiteX0" fmla="*/ 0 w 73152"/>
                  <a:gd name="connsiteY0" fmla="*/ 0 h 274320"/>
                  <a:gd name="connsiteX1" fmla="*/ 54864 w 73152"/>
                  <a:gd name="connsiteY1" fmla="*/ 64008 h 274320"/>
                  <a:gd name="connsiteX2" fmla="*/ 64008 w 73152"/>
                  <a:gd name="connsiteY2" fmla="*/ 137160 h 274320"/>
                  <a:gd name="connsiteX3" fmla="*/ 73152 w 73152"/>
                  <a:gd name="connsiteY3" fmla="*/ 237744 h 274320"/>
                  <a:gd name="connsiteX4" fmla="*/ 64008 w 73152"/>
                  <a:gd name="connsiteY4" fmla="*/ 274320 h 2743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152" h="274320">
                    <a:moveTo>
                      <a:pt x="0" y="0"/>
                    </a:moveTo>
                    <a:cubicBezTo>
                      <a:pt x="22098" y="20574"/>
                      <a:pt x="44196" y="41148"/>
                      <a:pt x="54864" y="64008"/>
                    </a:cubicBezTo>
                    <a:cubicBezTo>
                      <a:pt x="65532" y="86868"/>
                      <a:pt x="60960" y="108204"/>
                      <a:pt x="64008" y="137160"/>
                    </a:cubicBezTo>
                    <a:cubicBezTo>
                      <a:pt x="67056" y="166116"/>
                      <a:pt x="73152" y="214884"/>
                      <a:pt x="73152" y="237744"/>
                    </a:cubicBezTo>
                    <a:cubicBezTo>
                      <a:pt x="73152" y="260604"/>
                      <a:pt x="68580" y="267462"/>
                      <a:pt x="64008" y="274320"/>
                    </a:cubicBez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grpSp>
        <p:sp>
          <p:nvSpPr>
            <p:cNvPr id="54" name="Freeform 53"/>
            <p:cNvSpPr/>
            <p:nvPr/>
          </p:nvSpPr>
          <p:spPr>
            <a:xfrm>
              <a:off x="6226629" y="6042078"/>
              <a:ext cx="271354" cy="249240"/>
            </a:xfrm>
            <a:custGeom>
              <a:avLst/>
              <a:gdLst>
                <a:gd name="connsiteX0" fmla="*/ 0 w 272142"/>
                <a:gd name="connsiteY0" fmla="*/ 0 h 250372"/>
                <a:gd name="connsiteX1" fmla="*/ 272142 w 272142"/>
                <a:gd name="connsiteY1" fmla="*/ 0 h 250372"/>
                <a:gd name="connsiteX2" fmla="*/ 272142 w 272142"/>
                <a:gd name="connsiteY2" fmla="*/ 250372 h 250372"/>
              </a:gdLst>
              <a:ahLst/>
              <a:cxnLst>
                <a:cxn ang="0">
                  <a:pos x="connsiteX0" y="connsiteY0"/>
                </a:cxn>
                <a:cxn ang="0">
                  <a:pos x="connsiteX1" y="connsiteY1"/>
                </a:cxn>
                <a:cxn ang="0">
                  <a:pos x="connsiteX2" y="connsiteY2"/>
                </a:cxn>
              </a:cxnLst>
              <a:rect l="l" t="t" r="r" b="b"/>
              <a:pathLst>
                <a:path w="272142" h="250372">
                  <a:moveTo>
                    <a:pt x="0" y="0"/>
                  </a:moveTo>
                  <a:lnTo>
                    <a:pt x="272142" y="0"/>
                  </a:lnTo>
                  <a:lnTo>
                    <a:pt x="272142" y="250372"/>
                  </a:lnTo>
                </a:path>
              </a:pathLst>
            </a:custGeom>
            <a:noFill/>
            <a:ln w="19050">
              <a:solidFill>
                <a:schemeClr val="tx2"/>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grpSp>
      <p:grpSp>
        <p:nvGrpSpPr>
          <p:cNvPr id="24" name="Group 55"/>
          <p:cNvGrpSpPr>
            <a:grpSpLocks/>
          </p:cNvGrpSpPr>
          <p:nvPr/>
        </p:nvGrpSpPr>
        <p:grpSpPr bwMode="auto">
          <a:xfrm>
            <a:off x="838200" y="3733800"/>
            <a:ext cx="1295400" cy="2362200"/>
            <a:chOff x="5791200" y="838200"/>
            <a:chExt cx="1295400" cy="2362200"/>
          </a:xfrm>
        </p:grpSpPr>
        <p:grpSp>
          <p:nvGrpSpPr>
            <p:cNvPr id="6166" name="Group 13"/>
            <p:cNvGrpSpPr>
              <a:grpSpLocks/>
            </p:cNvGrpSpPr>
            <p:nvPr/>
          </p:nvGrpSpPr>
          <p:grpSpPr bwMode="auto">
            <a:xfrm>
              <a:off x="5791200" y="838200"/>
              <a:ext cx="1295400" cy="2362200"/>
              <a:chOff x="5791200" y="1219200"/>
              <a:chExt cx="1295400" cy="2362200"/>
            </a:xfrm>
          </p:grpSpPr>
          <p:sp>
            <p:nvSpPr>
              <p:cNvPr id="59" name="Right Triangle 58"/>
              <p:cNvSpPr/>
              <p:nvPr/>
            </p:nvSpPr>
            <p:spPr>
              <a:xfrm>
                <a:off x="5791200" y="1219200"/>
                <a:ext cx="1295400" cy="2362200"/>
              </a:xfrm>
              <a:prstGeom prst="rtTriangle">
                <a:avLst/>
              </a:prstGeom>
              <a:solidFill>
                <a:schemeClr val="accent1">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0" name="Rectangle 59"/>
              <p:cNvSpPr/>
              <p:nvPr/>
            </p:nvSpPr>
            <p:spPr>
              <a:xfrm>
                <a:off x="5791200" y="3352800"/>
                <a:ext cx="228600" cy="22860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58" name="Freeform 57"/>
            <p:cNvSpPr/>
            <p:nvPr/>
          </p:nvSpPr>
          <p:spPr>
            <a:xfrm>
              <a:off x="6800850" y="2935288"/>
              <a:ext cx="139700" cy="255587"/>
            </a:xfrm>
            <a:custGeom>
              <a:avLst/>
              <a:gdLst>
                <a:gd name="connsiteX0" fmla="*/ 3048 w 140208"/>
                <a:gd name="connsiteY0" fmla="*/ 256032 h 256032"/>
                <a:gd name="connsiteX1" fmla="*/ 3048 w 140208"/>
                <a:gd name="connsiteY1" fmla="*/ 192024 h 256032"/>
                <a:gd name="connsiteX2" fmla="*/ 21336 w 140208"/>
                <a:gd name="connsiteY2" fmla="*/ 91440 h 256032"/>
                <a:gd name="connsiteX3" fmla="*/ 85344 w 140208"/>
                <a:gd name="connsiteY3" fmla="*/ 18288 h 256032"/>
                <a:gd name="connsiteX4" fmla="*/ 103632 w 140208"/>
                <a:gd name="connsiteY4" fmla="*/ 9144 h 256032"/>
                <a:gd name="connsiteX5" fmla="*/ 140208 w 140208"/>
                <a:gd name="connsiteY5" fmla="*/ 0 h 256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208" h="256032">
                  <a:moveTo>
                    <a:pt x="3048" y="256032"/>
                  </a:moveTo>
                  <a:cubicBezTo>
                    <a:pt x="1524" y="237744"/>
                    <a:pt x="0" y="219456"/>
                    <a:pt x="3048" y="192024"/>
                  </a:cubicBezTo>
                  <a:cubicBezTo>
                    <a:pt x="6096" y="164592"/>
                    <a:pt x="7620" y="120396"/>
                    <a:pt x="21336" y="91440"/>
                  </a:cubicBezTo>
                  <a:cubicBezTo>
                    <a:pt x="35052" y="62484"/>
                    <a:pt x="71628" y="32004"/>
                    <a:pt x="85344" y="18288"/>
                  </a:cubicBezTo>
                  <a:cubicBezTo>
                    <a:pt x="99060" y="4572"/>
                    <a:pt x="94488" y="12192"/>
                    <a:pt x="103632" y="9144"/>
                  </a:cubicBezTo>
                  <a:cubicBezTo>
                    <a:pt x="112776" y="6096"/>
                    <a:pt x="126492" y="3048"/>
                    <a:pt x="140208" y="0"/>
                  </a:cubicBez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grpSp>
    </p:spTree>
    <p:extLst>
      <p:ext uri="{BB962C8B-B14F-4D97-AF65-F5344CB8AC3E}">
        <p14:creationId xmlns:p14="http://schemas.microsoft.com/office/powerpoint/2010/main" val="1808866094"/>
      </p:ext>
    </p:extLst>
  </p:cSld>
  <p:clrMapOvr>
    <a:masterClrMapping/>
  </p:clrMapOvr>
  <p:transition spd="slow">
    <p:sndAc>
      <p:stSnd>
        <p:snd r:embed="rId2"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0" presetClass="path" presetSubtype="0" accel="50000" decel="50000" fill="hold" nodeType="clickEffect">
                                  <p:stCondLst>
                                    <p:cond delay="0"/>
                                  </p:stCondLst>
                                  <p:childTnLst>
                                    <p:animMotion origin="layout" path="M -0.00417 0.06111 L -0.54584 0.33889 " pathEditMode="relative" rAng="0" ptsTypes="AA">
                                      <p:cBhvr>
                                        <p:cTn id="6" dur="2000" fill="hold"/>
                                        <p:tgtEl>
                                          <p:spTgt spid="12"/>
                                        </p:tgtEl>
                                        <p:attrNameLst>
                                          <p:attrName>ppt_x</p:attrName>
                                          <p:attrName>ppt_y</p:attrName>
                                        </p:attrNameLst>
                                      </p:cBhvr>
                                      <p:rCtr x="-27083" y="13889"/>
                                    </p:animMotion>
                                  </p:childTnLst>
                                </p:cTn>
                              </p:par>
                              <p:par>
                                <p:cTn id="7" presetID="9" presetClass="exit" presetSubtype="0" fill="hold" nodeType="withEffect">
                                  <p:stCondLst>
                                    <p:cond delay="0"/>
                                  </p:stCondLst>
                                  <p:childTnLst>
                                    <p:animEffect transition="out" filter="dissolve">
                                      <p:cBhvr>
                                        <p:cTn id="8" dur="3000"/>
                                        <p:tgtEl>
                                          <p:spTgt spid="12"/>
                                        </p:tgtEl>
                                      </p:cBhvr>
                                    </p:animEffect>
                                    <p:set>
                                      <p:cBhvr>
                                        <p:cTn id="9" dur="1" fill="hold">
                                          <p:stCondLst>
                                            <p:cond delay="2999"/>
                                          </p:stCondLst>
                                        </p:cTn>
                                        <p:tgtEl>
                                          <p:spTgt spid="12"/>
                                        </p:tgtEl>
                                        <p:attrNameLst>
                                          <p:attrName>style.visibility</p:attrName>
                                        </p:attrNameLst>
                                      </p:cBhvr>
                                      <p:to>
                                        <p:strVal val="hidden"/>
                                      </p:to>
                                    </p:set>
                                  </p:childTnLst>
                                </p:cTn>
                              </p:par>
                              <p:par>
                                <p:cTn id="10" presetID="9" presetClass="entr" presetSubtype="0" fill="hold" nodeType="with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dissolve">
                                      <p:cBhvr>
                                        <p:cTn id="12" dur="3000"/>
                                        <p:tgtEl>
                                          <p:spTgt spid="24"/>
                                        </p:tgtEl>
                                      </p:cBhvr>
                                    </p:animEffect>
                                  </p:childTnLst>
                                </p:cTn>
                              </p:par>
                            </p:childTnLst>
                          </p:cTn>
                        </p:par>
                        <p:par>
                          <p:cTn id="13" fill="hold" nodeType="afterGroup">
                            <p:stCondLst>
                              <p:cond delay="3000"/>
                            </p:stCondLst>
                            <p:childTnLst>
                              <p:par>
                                <p:cTn id="14" presetID="1" presetClass="entr" presetSubtype="0" fill="hold" grpId="0" nodeType="afterEffect">
                                  <p:stCondLst>
                                    <p:cond delay="0"/>
                                  </p:stCondLst>
                                  <p:childTnLst>
                                    <p:set>
                                      <p:cBhvr>
                                        <p:cTn id="15" dur="1" fill="hold">
                                          <p:stCondLst>
                                            <p:cond delay="0"/>
                                          </p:stCondLst>
                                        </p:cTn>
                                        <p:tgtEl>
                                          <p:spTgt spid="34"/>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32"/>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33"/>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0" presetClass="path" presetSubtype="0" accel="50000" decel="50000" fill="hold" nodeType="clickEffect">
                                  <p:stCondLst>
                                    <p:cond delay="0"/>
                                  </p:stCondLst>
                                  <p:childTnLst>
                                    <p:animMotion origin="layout" path="M 0 0 L 0.08333 0.29444 " pathEditMode="relative" rAng="0" ptsTypes="AA">
                                      <p:cBhvr>
                                        <p:cTn id="23" dur="2000" fill="hold"/>
                                        <p:tgtEl>
                                          <p:spTgt spid="10"/>
                                        </p:tgtEl>
                                        <p:attrNameLst>
                                          <p:attrName>ppt_x</p:attrName>
                                          <p:attrName>ppt_y</p:attrName>
                                        </p:attrNameLst>
                                      </p:cBhvr>
                                      <p:rCtr x="4167" y="14722"/>
                                    </p:animMotion>
                                  </p:childTnLst>
                                </p:cTn>
                              </p:par>
                              <p:par>
                                <p:cTn id="24" presetID="8" presetClass="emph" presetSubtype="0" fill="hold" nodeType="withEffect">
                                  <p:stCondLst>
                                    <p:cond delay="0"/>
                                  </p:stCondLst>
                                  <p:childTnLst>
                                    <p:animRot by="5400000">
                                      <p:cBhvr>
                                        <p:cTn id="25" dur="2000" fill="hold"/>
                                        <p:tgtEl>
                                          <p:spTgt spid="10"/>
                                        </p:tgtEl>
                                        <p:attrNameLst>
                                          <p:attrName>r</p:attrName>
                                        </p:attrNameLst>
                                      </p:cBhvr>
                                    </p:animRot>
                                  </p:childTnLst>
                                </p:cTn>
                              </p:par>
                              <p:par>
                                <p:cTn id="26" presetID="9" presetClass="exit" presetSubtype="0" fill="hold" nodeType="withEffect">
                                  <p:stCondLst>
                                    <p:cond delay="0"/>
                                  </p:stCondLst>
                                  <p:childTnLst>
                                    <p:animEffect transition="out" filter="dissolve">
                                      <p:cBhvr>
                                        <p:cTn id="27" dur="3000"/>
                                        <p:tgtEl>
                                          <p:spTgt spid="10"/>
                                        </p:tgtEl>
                                      </p:cBhvr>
                                    </p:animEffect>
                                    <p:set>
                                      <p:cBhvr>
                                        <p:cTn id="28" dur="1" fill="hold">
                                          <p:stCondLst>
                                            <p:cond delay="2999"/>
                                          </p:stCondLst>
                                        </p:cTn>
                                        <p:tgtEl>
                                          <p:spTgt spid="10"/>
                                        </p:tgtEl>
                                        <p:attrNameLst>
                                          <p:attrName>style.visibility</p:attrName>
                                        </p:attrNameLst>
                                      </p:cBhvr>
                                      <p:to>
                                        <p:strVal val="hidden"/>
                                      </p:to>
                                    </p:set>
                                  </p:childTnLst>
                                </p:cTn>
                              </p:par>
                              <p:par>
                                <p:cTn id="29" presetID="9" presetClass="entr" presetSubtype="0"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dissolve">
                                      <p:cBhvr>
                                        <p:cTn id="31" dur="3000"/>
                                        <p:tgtEl>
                                          <p:spTgt spid="15"/>
                                        </p:tgtEl>
                                      </p:cBhvr>
                                    </p:animEffect>
                                  </p:childTnLst>
                                </p:cTn>
                              </p:par>
                            </p:childTnLst>
                          </p:cTn>
                        </p:par>
                        <p:par>
                          <p:cTn id="32" fill="hold" nodeType="afterGroup">
                            <p:stCondLst>
                              <p:cond delay="3000"/>
                            </p:stCondLst>
                            <p:childTnLst>
                              <p:par>
                                <p:cTn id="33" presetID="1" presetClass="entr" presetSubtype="0" fill="hold" grpId="0" nodeType="afterEffect">
                                  <p:stCondLst>
                                    <p:cond delay="0"/>
                                  </p:stCondLst>
                                  <p:childTnLst>
                                    <p:set>
                                      <p:cBhvr>
                                        <p:cTn id="34" dur="1" fill="hold">
                                          <p:stCondLst>
                                            <p:cond delay="0"/>
                                          </p:stCondLst>
                                        </p:cTn>
                                        <p:tgtEl>
                                          <p:spTgt spid="4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2"/>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0" presetClass="path" presetSubtype="0" accel="50000" decel="50000" fill="hold" nodeType="clickEffect">
                                  <p:stCondLst>
                                    <p:cond delay="0"/>
                                  </p:stCondLst>
                                  <p:childTnLst>
                                    <p:animMotion origin="layout" path="M 0.06736 -0.10278 L 0.30069 0.11944 " pathEditMode="relative" rAng="0" ptsTypes="AA">
                                      <p:cBhvr>
                                        <p:cTn id="42" dur="2000" fill="hold"/>
                                        <p:tgtEl>
                                          <p:spTgt spid="8"/>
                                        </p:tgtEl>
                                        <p:attrNameLst>
                                          <p:attrName>ppt_x</p:attrName>
                                          <p:attrName>ppt_y</p:attrName>
                                        </p:attrNameLst>
                                      </p:cBhvr>
                                      <p:rCtr x="11667" y="11111"/>
                                    </p:animMotion>
                                  </p:childTnLst>
                                </p:cTn>
                              </p:par>
                              <p:par>
                                <p:cTn id="43" presetID="8" presetClass="emph" presetSubtype="0" fill="hold" nodeType="withEffect">
                                  <p:stCondLst>
                                    <p:cond delay="0"/>
                                  </p:stCondLst>
                                  <p:childTnLst>
                                    <p:animRot by="-10800000">
                                      <p:cBhvr>
                                        <p:cTn id="44" dur="2000" fill="hold"/>
                                        <p:tgtEl>
                                          <p:spTgt spid="8"/>
                                        </p:tgtEl>
                                        <p:attrNameLst>
                                          <p:attrName>r</p:attrName>
                                        </p:attrNameLst>
                                      </p:cBhvr>
                                    </p:animRot>
                                  </p:childTnLst>
                                </p:cTn>
                              </p:par>
                              <p:par>
                                <p:cTn id="45" presetID="9" presetClass="exit" presetSubtype="0" fill="hold" nodeType="withEffect">
                                  <p:stCondLst>
                                    <p:cond delay="0"/>
                                  </p:stCondLst>
                                  <p:childTnLst>
                                    <p:animEffect transition="out" filter="dissolve">
                                      <p:cBhvr>
                                        <p:cTn id="46" dur="3000"/>
                                        <p:tgtEl>
                                          <p:spTgt spid="8"/>
                                        </p:tgtEl>
                                      </p:cBhvr>
                                    </p:animEffect>
                                    <p:set>
                                      <p:cBhvr>
                                        <p:cTn id="47" dur="1" fill="hold">
                                          <p:stCondLst>
                                            <p:cond delay="2999"/>
                                          </p:stCondLst>
                                        </p:cTn>
                                        <p:tgtEl>
                                          <p:spTgt spid="8"/>
                                        </p:tgtEl>
                                        <p:attrNameLst>
                                          <p:attrName>style.visibility</p:attrName>
                                        </p:attrNameLst>
                                      </p:cBhvr>
                                      <p:to>
                                        <p:strVal val="hidden"/>
                                      </p:to>
                                    </p:set>
                                  </p:childTnLst>
                                </p:cTn>
                              </p:par>
                              <p:par>
                                <p:cTn id="48" presetID="1" presetClass="exit" presetSubtype="0" fill="hold" grpId="0" nodeType="withEffect">
                                  <p:stCondLst>
                                    <p:cond delay="0"/>
                                  </p:stCondLst>
                                  <p:childTnLst>
                                    <p:set>
                                      <p:cBhvr>
                                        <p:cTn id="49" dur="1" fill="hold">
                                          <p:stCondLst>
                                            <p:cond delay="0"/>
                                          </p:stCondLst>
                                        </p:cTn>
                                        <p:tgtEl>
                                          <p:spTgt spid="19"/>
                                        </p:tgtEl>
                                        <p:attrNameLst>
                                          <p:attrName>style.visibility</p:attrName>
                                        </p:attrNameLst>
                                      </p:cBhvr>
                                      <p:to>
                                        <p:strVal val="hidden"/>
                                      </p:to>
                                    </p:set>
                                  </p:childTnLst>
                                </p:cTn>
                              </p:par>
                              <p:par>
                                <p:cTn id="50" presetID="1" presetClass="exit" presetSubtype="0" fill="hold" nodeType="withEffect">
                                  <p:stCondLst>
                                    <p:cond delay="0"/>
                                  </p:stCondLst>
                                  <p:childTnLst>
                                    <p:set>
                                      <p:cBhvr>
                                        <p:cTn id="51" dur="1" fill="hold">
                                          <p:stCondLst>
                                            <p:cond delay="0"/>
                                          </p:stCondLst>
                                        </p:cTn>
                                        <p:tgtEl>
                                          <p:spTgt spid="13"/>
                                        </p:tgtEl>
                                        <p:attrNameLst>
                                          <p:attrName>style.visibility</p:attrName>
                                        </p:attrNameLst>
                                      </p:cBhvr>
                                      <p:to>
                                        <p:strVal val="hidden"/>
                                      </p:to>
                                    </p:set>
                                  </p:childTnLst>
                                </p:cTn>
                              </p:par>
                              <p:par>
                                <p:cTn id="52" presetID="1" presetClass="exit" presetSubtype="0" fill="hold" grpId="0" nodeType="withEffect">
                                  <p:stCondLst>
                                    <p:cond delay="0"/>
                                  </p:stCondLst>
                                  <p:childTnLst>
                                    <p:set>
                                      <p:cBhvr>
                                        <p:cTn id="53" dur="1" fill="hold">
                                          <p:stCondLst>
                                            <p:cond delay="0"/>
                                          </p:stCondLst>
                                        </p:cTn>
                                        <p:tgtEl>
                                          <p:spTgt spid="18"/>
                                        </p:tgtEl>
                                        <p:attrNameLst>
                                          <p:attrName>style.visibility</p:attrName>
                                        </p:attrNameLst>
                                      </p:cBhvr>
                                      <p:to>
                                        <p:strVal val="hidden"/>
                                      </p:to>
                                    </p:set>
                                  </p:childTnLst>
                                </p:cTn>
                              </p:par>
                              <p:par>
                                <p:cTn id="54" presetID="9" presetClass="entr" presetSubtype="0" fill="hold" nodeType="withEffect">
                                  <p:stCondLst>
                                    <p:cond delay="0"/>
                                  </p:stCondLst>
                                  <p:childTnLst>
                                    <p:set>
                                      <p:cBhvr>
                                        <p:cTn id="55" dur="1" fill="hold">
                                          <p:stCondLst>
                                            <p:cond delay="0"/>
                                          </p:stCondLst>
                                        </p:cTn>
                                        <p:tgtEl>
                                          <p:spTgt spid="17"/>
                                        </p:tgtEl>
                                        <p:attrNameLst>
                                          <p:attrName>style.visibility</p:attrName>
                                        </p:attrNameLst>
                                      </p:cBhvr>
                                      <p:to>
                                        <p:strVal val="visible"/>
                                      </p:to>
                                    </p:set>
                                    <p:animEffect transition="in" filter="dissolve">
                                      <p:cBhvr>
                                        <p:cTn id="56" dur="3000"/>
                                        <p:tgtEl>
                                          <p:spTgt spid="17"/>
                                        </p:tgtEl>
                                      </p:cBhvr>
                                    </p:animEffect>
                                  </p:childTnLst>
                                </p:cTn>
                              </p:par>
                            </p:childTnLst>
                          </p:cTn>
                        </p:par>
                        <p:par>
                          <p:cTn id="57" fill="hold" nodeType="afterGroup">
                            <p:stCondLst>
                              <p:cond delay="3000"/>
                            </p:stCondLst>
                            <p:childTnLst>
                              <p:par>
                                <p:cTn id="58" presetID="1" presetClass="entr" presetSubtype="0" fill="hold" grpId="0" nodeType="afterEffect">
                                  <p:stCondLst>
                                    <p:cond delay="0"/>
                                  </p:stCondLst>
                                  <p:childTnLst>
                                    <p:set>
                                      <p:cBhvr>
                                        <p:cTn id="59" dur="1" fill="hold">
                                          <p:stCondLst>
                                            <p:cond delay="0"/>
                                          </p:stCondLst>
                                        </p:cTn>
                                        <p:tgtEl>
                                          <p:spTgt spid="53"/>
                                        </p:tgtEl>
                                        <p:attrNameLst>
                                          <p:attrName>style.visibility</p:attrName>
                                        </p:attrNameLst>
                                      </p:cBhvr>
                                      <p:to>
                                        <p:strVal val="visible"/>
                                      </p:to>
                                    </p:set>
                                  </p:childTnLst>
                                </p:cTn>
                              </p:par>
                              <p:par>
                                <p:cTn id="60" presetID="1" presetClass="entr" presetSubtype="0" fill="hold" grpId="0" nodeType="withEffect">
                                  <p:stCondLst>
                                    <p:cond delay="0"/>
                                  </p:stCondLst>
                                  <p:childTnLst>
                                    <p:set>
                                      <p:cBhvr>
                                        <p:cTn id="61" dur="1" fill="hold">
                                          <p:stCondLst>
                                            <p:cond delay="0"/>
                                          </p:stCondLst>
                                        </p:cTn>
                                        <p:tgtEl>
                                          <p:spTgt spid="51"/>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32" grpId="0"/>
      <p:bldP spid="33" grpId="0"/>
      <p:bldP spid="34" grpId="0"/>
      <p:bldP spid="41" grpId="0"/>
      <p:bldP spid="42" grpId="0"/>
      <p:bldP spid="43" grpId="0"/>
      <p:bldP spid="51" grpId="0"/>
      <p:bldP spid="52" grpId="0"/>
      <p:bldP spid="5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355600" y="288924"/>
            <a:ext cx="8458200" cy="6188076"/>
            <a:chOff x="224" y="563"/>
            <a:chExt cx="5328" cy="3097"/>
          </a:xfrm>
        </p:grpSpPr>
        <p:sp>
          <p:nvSpPr>
            <p:cNvPr id="98312" name="Rectangle 8"/>
            <p:cNvSpPr>
              <a:spLocks noChangeArrowheads="1"/>
            </p:cNvSpPr>
            <p:nvPr/>
          </p:nvSpPr>
          <p:spPr bwMode="auto">
            <a:xfrm>
              <a:off x="224" y="616"/>
              <a:ext cx="5328" cy="3044"/>
            </a:xfrm>
            <a:prstGeom prst="rect">
              <a:avLst/>
            </a:prstGeom>
            <a:solidFill>
              <a:schemeClr val="bg1"/>
            </a:solidFill>
            <a:ln w="9525">
              <a:solidFill>
                <a:schemeClr val="tx1"/>
              </a:solidFill>
              <a:miter lim="800000"/>
              <a:headEnd/>
              <a:tailEnd/>
            </a:ln>
            <a:effectLst>
              <a:outerShdw dist="63500" dir="7612194" algn="ctr" rotWithShape="0">
                <a:schemeClr val="bg2">
                  <a:alpha val="50000"/>
                </a:schemeClr>
              </a:outerShdw>
            </a:effectLst>
          </p:spPr>
          <p:txBody>
            <a:bodyPr wrap="none" anchor="ctr"/>
            <a:lstStyle/>
            <a:p>
              <a:pPr eaLnBrk="0" hangingPunct="0">
                <a:spcBef>
                  <a:spcPct val="0"/>
                </a:spcBef>
                <a:defRPr/>
              </a:pPr>
              <a:endParaRPr lang="en-US" altLang="en-US" sz="2000">
                <a:latin typeface="Helvetica" charset="0"/>
              </a:endParaRPr>
            </a:p>
          </p:txBody>
        </p:sp>
        <p:sp>
          <p:nvSpPr>
            <p:cNvPr id="10263" name="Rectangle 9"/>
            <p:cNvSpPr>
              <a:spLocks noChangeArrowheads="1"/>
            </p:cNvSpPr>
            <p:nvPr/>
          </p:nvSpPr>
          <p:spPr bwMode="auto">
            <a:xfrm>
              <a:off x="224" y="576"/>
              <a:ext cx="5328" cy="293"/>
            </a:xfrm>
            <a:prstGeom prst="rect">
              <a:avLst/>
            </a:prstGeom>
            <a:solidFill>
              <a:srgbClr val="05875C"/>
            </a:solidFill>
            <a:ln w="9525">
              <a:noFill/>
              <a:miter lim="800000"/>
              <a:headEnd/>
              <a:tailEnd/>
            </a:ln>
          </p:spPr>
          <p:txBody>
            <a:bodyPr wrap="none" anchor="ctr"/>
            <a:lstStyle/>
            <a:p>
              <a:pPr eaLnBrk="0" hangingPunct="0">
                <a:spcBef>
                  <a:spcPct val="0"/>
                </a:spcBef>
              </a:pPr>
              <a:endParaRPr lang="en-US" altLang="en-US">
                <a:latin typeface="Times" charset="0"/>
              </a:endParaRPr>
            </a:p>
          </p:txBody>
        </p:sp>
        <p:sp>
          <p:nvSpPr>
            <p:cNvPr id="10264" name="Text Box 10"/>
            <p:cNvSpPr txBox="1">
              <a:spLocks noChangeArrowheads="1"/>
            </p:cNvSpPr>
            <p:nvPr/>
          </p:nvSpPr>
          <p:spPr bwMode="auto">
            <a:xfrm>
              <a:off x="264" y="563"/>
              <a:ext cx="3625" cy="330"/>
            </a:xfrm>
            <a:prstGeom prst="rect">
              <a:avLst/>
            </a:prstGeom>
            <a:noFill/>
            <a:ln w="9525">
              <a:noFill/>
              <a:miter lim="800000"/>
              <a:headEnd/>
              <a:tailEnd/>
            </a:ln>
          </p:spPr>
          <p:txBody>
            <a:bodyPr wrap="none">
              <a:spAutoFit/>
            </a:bodyPr>
            <a:lstStyle/>
            <a:p>
              <a:pPr algn="l" eaLnBrk="0" hangingPunct="0">
                <a:spcBef>
                  <a:spcPct val="0"/>
                </a:spcBef>
              </a:pPr>
              <a:r>
                <a:rPr lang="en-US" altLang="en-US" sz="2800" b="1" dirty="0">
                  <a:solidFill>
                    <a:schemeClr val="bg1"/>
                  </a:solidFill>
                  <a:latin typeface="Helvetica" charset="0"/>
                </a:rPr>
                <a:t>Three Similar Triangles Theorem</a:t>
              </a:r>
              <a:endParaRPr lang="en-US" altLang="en-US" sz="2800" dirty="0">
                <a:latin typeface="Times" charset="0"/>
              </a:endParaRPr>
            </a:p>
          </p:txBody>
        </p:sp>
      </p:grpSp>
      <p:grpSp>
        <p:nvGrpSpPr>
          <p:cNvPr id="3" name="Group 63"/>
          <p:cNvGrpSpPr>
            <a:grpSpLocks/>
          </p:cNvGrpSpPr>
          <p:nvPr/>
        </p:nvGrpSpPr>
        <p:grpSpPr bwMode="auto">
          <a:xfrm>
            <a:off x="384175" y="3825875"/>
            <a:ext cx="4457700" cy="2590800"/>
            <a:chOff x="282" y="1818"/>
            <a:chExt cx="2808" cy="1632"/>
          </a:xfrm>
        </p:grpSpPr>
        <p:grpSp>
          <p:nvGrpSpPr>
            <p:cNvPr id="10256" name="Group 61"/>
            <p:cNvGrpSpPr>
              <a:grpSpLocks/>
            </p:cNvGrpSpPr>
            <p:nvPr/>
          </p:nvGrpSpPr>
          <p:grpSpPr bwMode="auto">
            <a:xfrm>
              <a:off x="282" y="1818"/>
              <a:ext cx="2808" cy="1632"/>
              <a:chOff x="392" y="1844"/>
              <a:chExt cx="2808" cy="1632"/>
            </a:xfrm>
          </p:grpSpPr>
          <p:pic>
            <p:nvPicPr>
              <p:cNvPr id="10258" name="Picture 57"/>
              <p:cNvPicPr>
                <a:picLocks noChangeAspect="1" noChangeArrowheads="1"/>
              </p:cNvPicPr>
              <p:nvPr/>
            </p:nvPicPr>
            <p:blipFill>
              <a:blip r:embed="rId3" cstate="print"/>
              <a:srcRect/>
              <a:stretch>
                <a:fillRect/>
              </a:stretch>
            </p:blipFill>
            <p:spPr bwMode="auto">
              <a:xfrm>
                <a:off x="392" y="1844"/>
                <a:ext cx="2808" cy="1632"/>
              </a:xfrm>
              <a:prstGeom prst="rect">
                <a:avLst/>
              </a:prstGeom>
              <a:noFill/>
              <a:ln w="9525">
                <a:noFill/>
                <a:miter lim="800000"/>
                <a:headEnd/>
                <a:tailEnd/>
              </a:ln>
            </p:spPr>
          </p:pic>
          <p:sp>
            <p:nvSpPr>
              <p:cNvPr id="10259" name="Rectangle 58"/>
              <p:cNvSpPr>
                <a:spLocks noChangeArrowheads="1"/>
              </p:cNvSpPr>
              <p:nvPr/>
            </p:nvSpPr>
            <p:spPr bwMode="auto">
              <a:xfrm>
                <a:off x="398" y="2363"/>
                <a:ext cx="644" cy="339"/>
              </a:xfrm>
              <a:prstGeom prst="rect">
                <a:avLst/>
              </a:prstGeom>
              <a:solidFill>
                <a:schemeClr val="bg1"/>
              </a:solidFill>
              <a:ln w="9525">
                <a:noFill/>
                <a:miter lim="800000"/>
                <a:headEnd/>
                <a:tailEnd/>
              </a:ln>
            </p:spPr>
            <p:txBody>
              <a:bodyPr wrap="none" anchor="ctr"/>
              <a:lstStyle/>
              <a:p>
                <a:endParaRPr lang="en-US"/>
              </a:p>
            </p:txBody>
          </p:sp>
          <p:sp>
            <p:nvSpPr>
              <p:cNvPr id="10260" name="Rectangle 59"/>
              <p:cNvSpPr>
                <a:spLocks noChangeArrowheads="1"/>
              </p:cNvSpPr>
              <p:nvPr/>
            </p:nvSpPr>
            <p:spPr bwMode="auto">
              <a:xfrm>
                <a:off x="2188" y="2331"/>
                <a:ext cx="712" cy="339"/>
              </a:xfrm>
              <a:prstGeom prst="rect">
                <a:avLst/>
              </a:prstGeom>
              <a:solidFill>
                <a:schemeClr val="bg1"/>
              </a:solidFill>
              <a:ln w="9525">
                <a:noFill/>
                <a:miter lim="800000"/>
                <a:headEnd/>
                <a:tailEnd/>
              </a:ln>
            </p:spPr>
            <p:txBody>
              <a:bodyPr wrap="none" anchor="ctr"/>
              <a:lstStyle/>
              <a:p>
                <a:endParaRPr lang="en-US"/>
              </a:p>
            </p:txBody>
          </p:sp>
          <p:sp>
            <p:nvSpPr>
              <p:cNvPr id="10261" name="Rectangle 60"/>
              <p:cNvSpPr>
                <a:spLocks noChangeArrowheads="1"/>
              </p:cNvSpPr>
              <p:nvPr/>
            </p:nvSpPr>
            <p:spPr bwMode="auto">
              <a:xfrm>
                <a:off x="817" y="3212"/>
                <a:ext cx="2186" cy="221"/>
              </a:xfrm>
              <a:prstGeom prst="rect">
                <a:avLst/>
              </a:prstGeom>
              <a:solidFill>
                <a:schemeClr val="bg1"/>
              </a:solidFill>
              <a:ln w="9525">
                <a:noFill/>
                <a:miter lim="800000"/>
                <a:headEnd/>
                <a:tailEnd/>
              </a:ln>
            </p:spPr>
            <p:txBody>
              <a:bodyPr wrap="none" anchor="ctr"/>
              <a:lstStyle/>
              <a:p>
                <a:endParaRPr lang="en-US"/>
              </a:p>
            </p:txBody>
          </p:sp>
        </p:grpSp>
        <p:sp>
          <p:nvSpPr>
            <p:cNvPr id="10257" name="Rectangle 62"/>
            <p:cNvSpPr>
              <a:spLocks noChangeArrowheads="1"/>
            </p:cNvSpPr>
            <p:nvPr/>
          </p:nvSpPr>
          <p:spPr bwMode="auto">
            <a:xfrm>
              <a:off x="1330" y="2533"/>
              <a:ext cx="169" cy="228"/>
            </a:xfrm>
            <a:prstGeom prst="rect">
              <a:avLst/>
            </a:prstGeom>
            <a:solidFill>
              <a:schemeClr val="bg1"/>
            </a:solidFill>
            <a:ln w="9525">
              <a:noFill/>
              <a:miter lim="800000"/>
              <a:headEnd/>
              <a:tailEnd/>
            </a:ln>
          </p:spPr>
          <p:txBody>
            <a:bodyPr wrap="none" anchor="ctr"/>
            <a:lstStyle/>
            <a:p>
              <a:endParaRPr lang="en-US"/>
            </a:p>
          </p:txBody>
        </p:sp>
      </p:grpSp>
      <p:grpSp>
        <p:nvGrpSpPr>
          <p:cNvPr id="5" name="Group 69"/>
          <p:cNvGrpSpPr>
            <a:grpSpLocks/>
          </p:cNvGrpSpPr>
          <p:nvPr/>
        </p:nvGrpSpPr>
        <p:grpSpPr bwMode="auto">
          <a:xfrm>
            <a:off x="985838" y="4364038"/>
            <a:ext cx="3725862" cy="1611312"/>
            <a:chOff x="661" y="2157"/>
            <a:chExt cx="2347" cy="1015"/>
          </a:xfrm>
        </p:grpSpPr>
        <p:sp>
          <p:nvSpPr>
            <p:cNvPr id="10253" name="Line 47"/>
            <p:cNvSpPr>
              <a:spLocks noChangeShapeType="1"/>
            </p:cNvSpPr>
            <p:nvPr/>
          </p:nvSpPr>
          <p:spPr bwMode="auto">
            <a:xfrm>
              <a:off x="1298" y="2179"/>
              <a:ext cx="1710" cy="970"/>
            </a:xfrm>
            <a:prstGeom prst="line">
              <a:avLst/>
            </a:prstGeom>
            <a:noFill/>
            <a:ln w="152400">
              <a:solidFill>
                <a:schemeClr val="accent1">
                  <a:alpha val="50195"/>
                </a:schemeClr>
              </a:solidFill>
              <a:round/>
              <a:headEnd/>
              <a:tailEnd/>
            </a:ln>
          </p:spPr>
          <p:txBody>
            <a:bodyPr wrap="none" anchor="ctr"/>
            <a:lstStyle/>
            <a:p>
              <a:endParaRPr lang="en-US"/>
            </a:p>
          </p:txBody>
        </p:sp>
        <p:sp>
          <p:nvSpPr>
            <p:cNvPr id="10254" name="Line 48"/>
            <p:cNvSpPr>
              <a:spLocks noChangeShapeType="1"/>
            </p:cNvSpPr>
            <p:nvPr/>
          </p:nvSpPr>
          <p:spPr bwMode="auto">
            <a:xfrm flipH="1">
              <a:off x="661" y="2157"/>
              <a:ext cx="630" cy="1015"/>
            </a:xfrm>
            <a:prstGeom prst="line">
              <a:avLst/>
            </a:prstGeom>
            <a:noFill/>
            <a:ln w="152400">
              <a:solidFill>
                <a:schemeClr val="accent1">
                  <a:alpha val="50195"/>
                </a:schemeClr>
              </a:solidFill>
              <a:round/>
              <a:headEnd/>
              <a:tailEnd/>
            </a:ln>
          </p:spPr>
          <p:txBody>
            <a:bodyPr wrap="none" anchor="ctr"/>
            <a:lstStyle/>
            <a:p>
              <a:endParaRPr lang="en-US"/>
            </a:p>
          </p:txBody>
        </p:sp>
        <p:sp>
          <p:nvSpPr>
            <p:cNvPr id="10255" name="Line 49"/>
            <p:cNvSpPr>
              <a:spLocks noChangeShapeType="1"/>
            </p:cNvSpPr>
            <p:nvPr/>
          </p:nvSpPr>
          <p:spPr bwMode="auto">
            <a:xfrm>
              <a:off x="697" y="3128"/>
              <a:ext cx="2285" cy="12"/>
            </a:xfrm>
            <a:prstGeom prst="line">
              <a:avLst/>
            </a:prstGeom>
            <a:noFill/>
            <a:ln w="152400">
              <a:solidFill>
                <a:schemeClr val="accent1">
                  <a:alpha val="50195"/>
                </a:schemeClr>
              </a:solidFill>
              <a:round/>
              <a:headEnd/>
              <a:tailEnd/>
            </a:ln>
          </p:spPr>
          <p:txBody>
            <a:bodyPr wrap="none" anchor="ctr"/>
            <a:lstStyle/>
            <a:p>
              <a:endParaRPr lang="en-US"/>
            </a:p>
          </p:txBody>
        </p:sp>
      </p:grpSp>
      <p:pic>
        <p:nvPicPr>
          <p:cNvPr id="98359" name="Picture 55"/>
          <p:cNvPicPr>
            <a:picLocks noChangeAspect="1" noChangeArrowheads="1"/>
          </p:cNvPicPr>
          <p:nvPr/>
        </p:nvPicPr>
        <p:blipFill>
          <a:blip r:embed="rId4" cstate="print"/>
          <a:srcRect t="30330"/>
          <a:stretch>
            <a:fillRect/>
          </a:stretch>
        </p:blipFill>
        <p:spPr bwMode="auto">
          <a:xfrm>
            <a:off x="527050" y="901700"/>
            <a:ext cx="8077200" cy="736600"/>
          </a:xfrm>
          <a:prstGeom prst="rect">
            <a:avLst/>
          </a:prstGeom>
          <a:noFill/>
          <a:ln w="9525">
            <a:noFill/>
            <a:miter lim="800000"/>
            <a:headEnd/>
            <a:tailEnd/>
          </a:ln>
        </p:spPr>
      </p:pic>
      <p:sp>
        <p:nvSpPr>
          <p:cNvPr id="98368" name="AutoShape 64"/>
          <p:cNvSpPr>
            <a:spLocks noChangeArrowheads="1"/>
          </p:cNvSpPr>
          <p:nvPr/>
        </p:nvSpPr>
        <p:spPr bwMode="auto">
          <a:xfrm flipH="1">
            <a:off x="1106488" y="4462463"/>
            <a:ext cx="833437" cy="1398587"/>
          </a:xfrm>
          <a:prstGeom prst="rtTriangle">
            <a:avLst/>
          </a:prstGeom>
          <a:solidFill>
            <a:srgbClr val="FFCC66">
              <a:alpha val="50195"/>
            </a:srgbClr>
          </a:solidFill>
          <a:ln w="9525">
            <a:noFill/>
            <a:miter lim="800000"/>
            <a:headEnd/>
            <a:tailEnd/>
          </a:ln>
        </p:spPr>
        <p:txBody>
          <a:bodyPr wrap="none" anchor="ctr"/>
          <a:lstStyle/>
          <a:p>
            <a:endParaRPr lang="en-US"/>
          </a:p>
        </p:txBody>
      </p:sp>
      <p:sp>
        <p:nvSpPr>
          <p:cNvPr id="98369" name="AutoShape 65"/>
          <p:cNvSpPr>
            <a:spLocks noChangeArrowheads="1"/>
          </p:cNvSpPr>
          <p:nvPr/>
        </p:nvSpPr>
        <p:spPr bwMode="auto">
          <a:xfrm>
            <a:off x="1939925" y="4462463"/>
            <a:ext cx="2487613" cy="1398587"/>
          </a:xfrm>
          <a:prstGeom prst="rtTriangle">
            <a:avLst/>
          </a:prstGeom>
          <a:solidFill>
            <a:schemeClr val="accent5">
              <a:lumMod val="60000"/>
              <a:lumOff val="40000"/>
              <a:alpha val="50195"/>
            </a:schemeClr>
          </a:solidFill>
          <a:ln w="9525">
            <a:noFill/>
            <a:miter lim="800000"/>
            <a:headEnd/>
            <a:tailEnd/>
          </a:ln>
        </p:spPr>
        <p:txBody>
          <a:bodyPr wrap="none" anchor="ctr"/>
          <a:lstStyle/>
          <a:p>
            <a:endParaRPr lang="en-US"/>
          </a:p>
        </p:txBody>
      </p:sp>
      <p:sp>
        <p:nvSpPr>
          <p:cNvPr id="98370" name="Text Box 66"/>
          <p:cNvSpPr txBox="1">
            <a:spLocks noChangeArrowheads="1"/>
          </p:cNvSpPr>
          <p:nvPr/>
        </p:nvSpPr>
        <p:spPr bwMode="auto">
          <a:xfrm>
            <a:off x="4470400" y="2582863"/>
            <a:ext cx="1928733" cy="415498"/>
          </a:xfrm>
          <a:prstGeom prst="rect">
            <a:avLst/>
          </a:prstGeom>
          <a:gradFill rotWithShape="0">
            <a:gsLst>
              <a:gs pos="0">
                <a:srgbClr val="FFFFFF"/>
              </a:gs>
              <a:gs pos="100000">
                <a:srgbClr val="FFFF99"/>
              </a:gs>
            </a:gsLst>
            <a:path path="shape">
              <a:fillToRect l="50000" t="50000" r="50000" b="50000"/>
            </a:path>
          </a:gradFill>
          <a:ln w="9525">
            <a:noFill/>
            <a:miter lim="800000"/>
            <a:headEnd/>
            <a:tailEnd/>
          </a:ln>
        </p:spPr>
        <p:txBody>
          <a:bodyPr wrap="none">
            <a:spAutoFit/>
          </a:bodyPr>
          <a:lstStyle/>
          <a:p>
            <a:pPr algn="l" eaLnBrk="0" hangingPunct="0">
              <a:spcBef>
                <a:spcPct val="0"/>
              </a:spcBef>
            </a:pPr>
            <a:r>
              <a:rPr lang="en-US" altLang="en-US" sz="2100" dirty="0">
                <a:latin typeface="Helvetica" charset="0"/>
                <a:sym typeface="Symbol" pitchFamily="18" charset="2"/>
              </a:rPr>
              <a:t></a:t>
            </a:r>
            <a:r>
              <a:rPr lang="en-US" altLang="en-US" sz="2100" i="1" dirty="0">
                <a:latin typeface="Helvetica" charset="0"/>
              </a:rPr>
              <a:t>ADB </a:t>
            </a:r>
            <a:r>
              <a:rPr lang="en-US" altLang="en-US" sz="2100" dirty="0">
                <a:latin typeface="Helvetica" charset="0"/>
              </a:rPr>
              <a:t>~ </a:t>
            </a:r>
            <a:r>
              <a:rPr lang="en-US" altLang="en-US" sz="2100" dirty="0">
                <a:latin typeface="Helvetica" charset="0"/>
                <a:sym typeface="Symbol" pitchFamily="18" charset="2"/>
              </a:rPr>
              <a:t></a:t>
            </a:r>
            <a:r>
              <a:rPr lang="en-US" altLang="en-US" sz="2100" i="1" dirty="0">
                <a:latin typeface="Helvetica" charset="0"/>
              </a:rPr>
              <a:t>ABC</a:t>
            </a:r>
          </a:p>
        </p:txBody>
      </p:sp>
      <p:sp>
        <p:nvSpPr>
          <p:cNvPr id="98371" name="Text Box 67"/>
          <p:cNvSpPr txBox="1">
            <a:spLocks noChangeArrowheads="1"/>
          </p:cNvSpPr>
          <p:nvPr/>
        </p:nvSpPr>
        <p:spPr bwMode="auto">
          <a:xfrm>
            <a:off x="4556125" y="3286125"/>
            <a:ext cx="1943161" cy="415498"/>
          </a:xfrm>
          <a:prstGeom prst="rect">
            <a:avLst/>
          </a:prstGeom>
          <a:gradFill rotWithShape="0">
            <a:gsLst>
              <a:gs pos="0">
                <a:srgbClr val="FFFFFF"/>
              </a:gs>
              <a:gs pos="100000">
                <a:srgbClr val="FFFF99"/>
              </a:gs>
            </a:gsLst>
            <a:path path="shape">
              <a:fillToRect l="50000" t="50000" r="50000" b="50000"/>
            </a:path>
          </a:gradFill>
          <a:ln w="9525">
            <a:noFill/>
            <a:miter lim="800000"/>
            <a:headEnd/>
            <a:tailEnd/>
          </a:ln>
        </p:spPr>
        <p:txBody>
          <a:bodyPr wrap="none">
            <a:spAutoFit/>
          </a:bodyPr>
          <a:lstStyle/>
          <a:p>
            <a:pPr algn="l" eaLnBrk="0" hangingPunct="0">
              <a:spcBef>
                <a:spcPct val="0"/>
              </a:spcBef>
            </a:pPr>
            <a:r>
              <a:rPr lang="en-US" altLang="en-US" sz="2100" dirty="0">
                <a:latin typeface="Helvetica" charset="0"/>
                <a:sym typeface="Symbol" pitchFamily="18" charset="2"/>
              </a:rPr>
              <a:t></a:t>
            </a:r>
            <a:r>
              <a:rPr lang="en-US" altLang="en-US" sz="2100" i="1" dirty="0">
                <a:latin typeface="Helvetica" charset="0"/>
              </a:rPr>
              <a:t>BDC </a:t>
            </a:r>
            <a:r>
              <a:rPr lang="en-US" altLang="en-US" sz="2100" dirty="0">
                <a:latin typeface="Helvetica" charset="0"/>
              </a:rPr>
              <a:t>~ </a:t>
            </a:r>
            <a:r>
              <a:rPr lang="en-US" altLang="en-US" sz="2100" dirty="0">
                <a:latin typeface="Helvetica" charset="0"/>
                <a:sym typeface="Symbol" pitchFamily="18" charset="2"/>
              </a:rPr>
              <a:t>AB</a:t>
            </a:r>
            <a:r>
              <a:rPr lang="en-US" altLang="en-US" sz="2100" i="1" dirty="0">
                <a:latin typeface="Helvetica" charset="0"/>
              </a:rPr>
              <a:t>C</a:t>
            </a:r>
          </a:p>
        </p:txBody>
      </p:sp>
      <p:sp>
        <p:nvSpPr>
          <p:cNvPr id="25" name="TextBox 24"/>
          <p:cNvSpPr txBox="1"/>
          <p:nvPr/>
        </p:nvSpPr>
        <p:spPr>
          <a:xfrm>
            <a:off x="1003300" y="1752600"/>
            <a:ext cx="3327400" cy="584775"/>
          </a:xfrm>
          <a:prstGeom prst="rect">
            <a:avLst/>
          </a:prstGeom>
          <a:noFill/>
        </p:spPr>
        <p:txBody>
          <a:bodyPr wrap="square" rtlCol="0">
            <a:spAutoFit/>
          </a:bodyPr>
          <a:lstStyle/>
          <a:p>
            <a:pPr algn="l"/>
            <a:r>
              <a:rPr lang="en-US" dirty="0"/>
              <a:t>small </a:t>
            </a:r>
            <a:r>
              <a:rPr lang="en-US" sz="3200" dirty="0">
                <a:latin typeface="Corbel" pitchFamily="34" charset="0"/>
                <a:ea typeface="Aegean" pitchFamily="34" charset="0"/>
                <a:cs typeface="Aharoni" pitchFamily="2" charset="-79"/>
              </a:rPr>
              <a:t>∆</a:t>
            </a:r>
            <a:r>
              <a:rPr lang="en-US" dirty="0"/>
              <a:t> ~ medium </a:t>
            </a:r>
            <a:r>
              <a:rPr lang="en-US" sz="3200" dirty="0">
                <a:latin typeface="Corbel" pitchFamily="34" charset="0"/>
                <a:ea typeface="Aegean" pitchFamily="34" charset="0"/>
                <a:cs typeface="Aharoni" pitchFamily="2" charset="-79"/>
              </a:rPr>
              <a:t>∆</a:t>
            </a:r>
            <a:endParaRPr lang="en-US" dirty="0"/>
          </a:p>
        </p:txBody>
      </p:sp>
      <p:sp>
        <p:nvSpPr>
          <p:cNvPr id="26" name="TextBox 25"/>
          <p:cNvSpPr txBox="1"/>
          <p:nvPr/>
        </p:nvSpPr>
        <p:spPr>
          <a:xfrm>
            <a:off x="1041400" y="2489200"/>
            <a:ext cx="3327400" cy="584775"/>
          </a:xfrm>
          <a:prstGeom prst="rect">
            <a:avLst/>
          </a:prstGeom>
          <a:noFill/>
        </p:spPr>
        <p:txBody>
          <a:bodyPr wrap="square" rtlCol="0">
            <a:spAutoFit/>
          </a:bodyPr>
          <a:lstStyle/>
          <a:p>
            <a:pPr algn="l"/>
            <a:r>
              <a:rPr lang="en-US" dirty="0"/>
              <a:t>small </a:t>
            </a:r>
            <a:r>
              <a:rPr lang="en-US" sz="3200" dirty="0">
                <a:latin typeface="Corbel" pitchFamily="34" charset="0"/>
                <a:ea typeface="Aegean" pitchFamily="34" charset="0"/>
                <a:cs typeface="Aharoni" pitchFamily="2" charset="-79"/>
              </a:rPr>
              <a:t>∆</a:t>
            </a:r>
            <a:r>
              <a:rPr lang="en-US" dirty="0"/>
              <a:t> ~ large </a:t>
            </a:r>
            <a:r>
              <a:rPr lang="en-US" sz="3200" dirty="0">
                <a:latin typeface="Corbel" pitchFamily="34" charset="0"/>
                <a:ea typeface="Aegean" pitchFamily="34" charset="0"/>
                <a:cs typeface="Aharoni" pitchFamily="2" charset="-79"/>
              </a:rPr>
              <a:t>∆</a:t>
            </a:r>
            <a:endParaRPr lang="en-US" dirty="0"/>
          </a:p>
        </p:txBody>
      </p:sp>
      <p:sp>
        <p:nvSpPr>
          <p:cNvPr id="27" name="TextBox 26"/>
          <p:cNvSpPr txBox="1"/>
          <p:nvPr/>
        </p:nvSpPr>
        <p:spPr>
          <a:xfrm>
            <a:off x="1041400" y="3200400"/>
            <a:ext cx="3327400" cy="584775"/>
          </a:xfrm>
          <a:prstGeom prst="rect">
            <a:avLst/>
          </a:prstGeom>
          <a:noFill/>
        </p:spPr>
        <p:txBody>
          <a:bodyPr wrap="square" rtlCol="0">
            <a:spAutoFit/>
          </a:bodyPr>
          <a:lstStyle/>
          <a:p>
            <a:pPr algn="l"/>
            <a:r>
              <a:rPr lang="en-US" dirty="0"/>
              <a:t>medium </a:t>
            </a:r>
            <a:r>
              <a:rPr lang="en-US" sz="3200" dirty="0">
                <a:latin typeface="Corbel" pitchFamily="34" charset="0"/>
                <a:ea typeface="Aegean" pitchFamily="34" charset="0"/>
                <a:cs typeface="Aharoni" pitchFamily="2" charset="-79"/>
              </a:rPr>
              <a:t>∆</a:t>
            </a:r>
            <a:r>
              <a:rPr lang="en-US" dirty="0"/>
              <a:t> ~ large </a:t>
            </a:r>
            <a:r>
              <a:rPr lang="en-US" sz="3200" dirty="0">
                <a:latin typeface="Corbel" pitchFamily="34" charset="0"/>
                <a:ea typeface="Aegean" pitchFamily="34" charset="0"/>
                <a:cs typeface="Aharoni" pitchFamily="2" charset="-79"/>
              </a:rPr>
              <a:t>∆</a:t>
            </a:r>
            <a:endParaRPr lang="en-US" dirty="0"/>
          </a:p>
        </p:txBody>
      </p:sp>
      <p:sp>
        <p:nvSpPr>
          <p:cNvPr id="98337" name="Text Box 33"/>
          <p:cNvSpPr txBox="1">
            <a:spLocks noChangeArrowheads="1"/>
          </p:cNvSpPr>
          <p:nvPr/>
        </p:nvSpPr>
        <p:spPr bwMode="auto">
          <a:xfrm>
            <a:off x="4384675" y="1839913"/>
            <a:ext cx="1943161" cy="415498"/>
          </a:xfrm>
          <a:prstGeom prst="rect">
            <a:avLst/>
          </a:prstGeom>
          <a:gradFill rotWithShape="0">
            <a:gsLst>
              <a:gs pos="0">
                <a:srgbClr val="FFFFFF"/>
              </a:gs>
              <a:gs pos="100000">
                <a:srgbClr val="FFFF99"/>
              </a:gs>
            </a:gsLst>
            <a:path path="shape">
              <a:fillToRect l="50000" t="50000" r="50000" b="50000"/>
            </a:path>
          </a:gradFill>
          <a:ln w="9525">
            <a:noFill/>
            <a:miter lim="800000"/>
            <a:headEnd/>
            <a:tailEnd/>
          </a:ln>
        </p:spPr>
        <p:txBody>
          <a:bodyPr wrap="none">
            <a:spAutoFit/>
          </a:bodyPr>
          <a:lstStyle/>
          <a:p>
            <a:pPr algn="l" eaLnBrk="0" hangingPunct="0">
              <a:spcBef>
                <a:spcPct val="0"/>
              </a:spcBef>
            </a:pPr>
            <a:r>
              <a:rPr lang="en-US" altLang="en-US" sz="2100" dirty="0">
                <a:latin typeface="Helvetica" charset="0"/>
                <a:sym typeface="Symbol" pitchFamily="18" charset="2"/>
              </a:rPr>
              <a:t></a:t>
            </a:r>
            <a:r>
              <a:rPr lang="en-US" altLang="en-US" sz="2100" i="1" dirty="0">
                <a:latin typeface="Helvetica" charset="0"/>
              </a:rPr>
              <a:t>ADB </a:t>
            </a:r>
            <a:r>
              <a:rPr lang="en-US" altLang="en-US" sz="2100" dirty="0">
                <a:latin typeface="Helvetica" charset="0"/>
              </a:rPr>
              <a:t>~ </a:t>
            </a:r>
            <a:r>
              <a:rPr lang="en-US" altLang="en-US" sz="2100" dirty="0">
                <a:latin typeface="Helvetica" charset="0"/>
                <a:sym typeface="Symbol" pitchFamily="18" charset="2"/>
              </a:rPr>
              <a:t></a:t>
            </a:r>
            <a:r>
              <a:rPr lang="en-US" altLang="en-US" sz="2100" i="1" dirty="0">
                <a:latin typeface="Helvetica" charset="0"/>
                <a:sym typeface="Symbol" pitchFamily="18" charset="2"/>
              </a:rPr>
              <a:t>B</a:t>
            </a:r>
            <a:r>
              <a:rPr lang="en-US" altLang="en-US" sz="2100" i="1" dirty="0">
                <a:latin typeface="Helvetica" charset="0"/>
              </a:rPr>
              <a:t>DC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98368"/>
                                        </p:tgtEl>
                                        <p:attrNameLst>
                                          <p:attrName>style.visibility</p:attrName>
                                        </p:attrNameLst>
                                      </p:cBhvr>
                                      <p:to>
                                        <p:strVal val="visible"/>
                                      </p:to>
                                    </p:set>
                                    <p:anim calcmode="lin" valueType="num">
                                      <p:cBhvr>
                                        <p:cTn id="7" dur="500" fill="hold"/>
                                        <p:tgtEl>
                                          <p:spTgt spid="98368"/>
                                        </p:tgtEl>
                                        <p:attrNameLst>
                                          <p:attrName>ppt_w</p:attrName>
                                        </p:attrNameLst>
                                      </p:cBhvr>
                                      <p:tavLst>
                                        <p:tav tm="0">
                                          <p:val>
                                            <p:fltVal val="0"/>
                                          </p:val>
                                        </p:tav>
                                        <p:tav tm="100000">
                                          <p:val>
                                            <p:strVal val="#ppt_w"/>
                                          </p:val>
                                        </p:tav>
                                      </p:tavLst>
                                    </p:anim>
                                    <p:anim calcmode="lin" valueType="num">
                                      <p:cBhvr>
                                        <p:cTn id="8" dur="500" fill="hold"/>
                                        <p:tgtEl>
                                          <p:spTgt spid="98368"/>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7" presetClass="entr" presetSubtype="10" fill="hold" grpId="0" nodeType="clickEffect">
                                  <p:stCondLst>
                                    <p:cond delay="0"/>
                                  </p:stCondLst>
                                  <p:childTnLst>
                                    <p:set>
                                      <p:cBhvr>
                                        <p:cTn id="16" dur="1" fill="hold">
                                          <p:stCondLst>
                                            <p:cond delay="0"/>
                                          </p:stCondLst>
                                        </p:cTn>
                                        <p:tgtEl>
                                          <p:spTgt spid="98369"/>
                                        </p:tgtEl>
                                        <p:attrNameLst>
                                          <p:attrName>style.visibility</p:attrName>
                                        </p:attrNameLst>
                                      </p:cBhvr>
                                      <p:to>
                                        <p:strVal val="visible"/>
                                      </p:to>
                                    </p:set>
                                    <p:anim calcmode="lin" valueType="num">
                                      <p:cBhvr>
                                        <p:cTn id="17" dur="500" fill="hold"/>
                                        <p:tgtEl>
                                          <p:spTgt spid="98369"/>
                                        </p:tgtEl>
                                        <p:attrNameLst>
                                          <p:attrName>ppt_w</p:attrName>
                                        </p:attrNameLst>
                                      </p:cBhvr>
                                      <p:tavLst>
                                        <p:tav tm="0">
                                          <p:val>
                                            <p:fltVal val="0"/>
                                          </p:val>
                                        </p:tav>
                                        <p:tav tm="100000">
                                          <p:val>
                                            <p:strVal val="#ppt_w"/>
                                          </p:val>
                                        </p:tav>
                                      </p:tavLst>
                                    </p:anim>
                                    <p:anim calcmode="lin" valueType="num">
                                      <p:cBhvr>
                                        <p:cTn id="18" dur="500" fill="hold"/>
                                        <p:tgtEl>
                                          <p:spTgt spid="98369"/>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98337"/>
                                        </p:tgtEl>
                                        <p:attrNameLst>
                                          <p:attrName>style.visibility</p:attrName>
                                        </p:attrNameLst>
                                      </p:cBhvr>
                                      <p:to>
                                        <p:strVal val="visible"/>
                                      </p:to>
                                    </p:set>
                                    <p:animEffect transition="in" filter="dissolve">
                                      <p:cBhvr>
                                        <p:cTn id="23" dur="500"/>
                                        <p:tgtEl>
                                          <p:spTgt spid="98337"/>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26"/>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7" presetClass="entr" presetSubtype="10"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p:cTn id="32" dur="500" fill="hold"/>
                                        <p:tgtEl>
                                          <p:spTgt spid="5"/>
                                        </p:tgtEl>
                                        <p:attrNameLst>
                                          <p:attrName>ppt_w</p:attrName>
                                        </p:attrNameLst>
                                      </p:cBhvr>
                                      <p:tavLst>
                                        <p:tav tm="0">
                                          <p:val>
                                            <p:fltVal val="0"/>
                                          </p:val>
                                        </p:tav>
                                        <p:tav tm="100000">
                                          <p:val>
                                            <p:strVal val="#ppt_w"/>
                                          </p:val>
                                        </p:tav>
                                      </p:tavLst>
                                    </p:anim>
                                    <p:anim calcmode="lin" valueType="num">
                                      <p:cBhvr>
                                        <p:cTn id="33" dur="5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98370"/>
                                        </p:tgtEl>
                                        <p:attrNameLst>
                                          <p:attrName>style.visibility</p:attrName>
                                        </p:attrNameLst>
                                      </p:cBhvr>
                                      <p:to>
                                        <p:strVal val="visible"/>
                                      </p:to>
                                    </p:set>
                                    <p:animEffect transition="in" filter="dissolve">
                                      <p:cBhvr>
                                        <p:cTn id="38" dur="500"/>
                                        <p:tgtEl>
                                          <p:spTgt spid="98370"/>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98371"/>
                                        </p:tgtEl>
                                        <p:attrNameLst>
                                          <p:attrName>style.visibility</p:attrName>
                                        </p:attrNameLst>
                                      </p:cBhvr>
                                      <p:to>
                                        <p:strVal val="visible"/>
                                      </p:to>
                                    </p:set>
                                    <p:animEffect transition="in" filter="dissolve">
                                      <p:cBhvr>
                                        <p:cTn id="47" dur="500"/>
                                        <p:tgtEl>
                                          <p:spTgt spid="983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68" grpId="0" animBg="1"/>
      <p:bldP spid="98369" grpId="0" animBg="1"/>
      <p:bldP spid="98370" grpId="0" animBg="1" autoUpdateAnimBg="0"/>
      <p:bldP spid="98371" grpId="0" animBg="1" autoUpdateAnimBg="0"/>
      <p:bldP spid="25" grpId="0"/>
      <p:bldP spid="26" grpId="0"/>
      <p:bldP spid="2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50800" y="684937"/>
            <a:ext cx="8978900" cy="954107"/>
          </a:xfrm>
          <a:prstGeom prst="rect">
            <a:avLst/>
          </a:prstGeom>
        </p:spPr>
        <p:txBody>
          <a:bodyPr wrap="square">
            <a:spAutoFit/>
          </a:bodyPr>
          <a:lstStyle/>
          <a:p>
            <a:pPr algn="l"/>
            <a:r>
              <a:rPr lang="en-US" sz="2800" i="1" dirty="0">
                <a:latin typeface="Arial" pitchFamily="34" charset="0"/>
                <a:cs typeface="Arial" pitchFamily="34" charset="0"/>
              </a:rPr>
              <a:t>Write similarity statements for the three similar triangles in the diagram. Then complete the proportion.</a:t>
            </a:r>
          </a:p>
        </p:txBody>
      </p:sp>
      <p:sp>
        <p:nvSpPr>
          <p:cNvPr id="22" name="TextBox 21"/>
          <p:cNvSpPr txBox="1"/>
          <p:nvPr/>
        </p:nvSpPr>
        <p:spPr>
          <a:xfrm>
            <a:off x="711200" y="4178300"/>
            <a:ext cx="3327400" cy="584775"/>
          </a:xfrm>
          <a:prstGeom prst="rect">
            <a:avLst/>
          </a:prstGeom>
          <a:noFill/>
        </p:spPr>
        <p:txBody>
          <a:bodyPr wrap="square" rtlCol="0">
            <a:spAutoFit/>
          </a:bodyPr>
          <a:lstStyle/>
          <a:p>
            <a:pPr algn="l"/>
            <a:r>
              <a:rPr lang="en-US" dirty="0"/>
              <a:t>small </a:t>
            </a:r>
            <a:r>
              <a:rPr lang="en-US" sz="3200" dirty="0">
                <a:latin typeface="Corbel" pitchFamily="34" charset="0"/>
                <a:ea typeface="Aegean" pitchFamily="34" charset="0"/>
                <a:cs typeface="Aharoni" pitchFamily="2" charset="-79"/>
              </a:rPr>
              <a:t>∆</a:t>
            </a:r>
            <a:r>
              <a:rPr lang="en-US" dirty="0"/>
              <a:t> ~ medium </a:t>
            </a:r>
            <a:r>
              <a:rPr lang="en-US" sz="3200" dirty="0">
                <a:latin typeface="Corbel" pitchFamily="34" charset="0"/>
                <a:ea typeface="Aegean" pitchFamily="34" charset="0"/>
                <a:cs typeface="Aharoni" pitchFamily="2" charset="-79"/>
              </a:rPr>
              <a:t>∆</a:t>
            </a:r>
            <a:endParaRPr lang="en-US" dirty="0"/>
          </a:p>
        </p:txBody>
      </p:sp>
      <p:sp>
        <p:nvSpPr>
          <p:cNvPr id="23" name="TextBox 22"/>
          <p:cNvSpPr txBox="1"/>
          <p:nvPr/>
        </p:nvSpPr>
        <p:spPr>
          <a:xfrm>
            <a:off x="736600" y="4737100"/>
            <a:ext cx="3327400" cy="584775"/>
          </a:xfrm>
          <a:prstGeom prst="rect">
            <a:avLst/>
          </a:prstGeom>
          <a:noFill/>
        </p:spPr>
        <p:txBody>
          <a:bodyPr wrap="square" rtlCol="0">
            <a:spAutoFit/>
          </a:bodyPr>
          <a:lstStyle/>
          <a:p>
            <a:pPr algn="l"/>
            <a:r>
              <a:rPr lang="en-US" dirty="0"/>
              <a:t>small </a:t>
            </a:r>
            <a:r>
              <a:rPr lang="en-US" sz="3200" dirty="0">
                <a:latin typeface="Corbel" pitchFamily="34" charset="0"/>
                <a:ea typeface="Aegean" pitchFamily="34" charset="0"/>
                <a:cs typeface="Aharoni" pitchFamily="2" charset="-79"/>
              </a:rPr>
              <a:t>∆</a:t>
            </a:r>
            <a:r>
              <a:rPr lang="en-US" dirty="0"/>
              <a:t> ~ large </a:t>
            </a:r>
            <a:r>
              <a:rPr lang="en-US" sz="3200" dirty="0">
                <a:latin typeface="Corbel" pitchFamily="34" charset="0"/>
                <a:ea typeface="Aegean" pitchFamily="34" charset="0"/>
                <a:cs typeface="Aharoni" pitchFamily="2" charset="-79"/>
              </a:rPr>
              <a:t>∆</a:t>
            </a:r>
            <a:endParaRPr lang="en-US" dirty="0"/>
          </a:p>
        </p:txBody>
      </p:sp>
      <p:sp>
        <p:nvSpPr>
          <p:cNvPr id="24" name="TextBox 23"/>
          <p:cNvSpPr txBox="1"/>
          <p:nvPr/>
        </p:nvSpPr>
        <p:spPr>
          <a:xfrm>
            <a:off x="749300" y="5295900"/>
            <a:ext cx="3327400" cy="584775"/>
          </a:xfrm>
          <a:prstGeom prst="rect">
            <a:avLst/>
          </a:prstGeom>
          <a:noFill/>
        </p:spPr>
        <p:txBody>
          <a:bodyPr wrap="square" rtlCol="0">
            <a:spAutoFit/>
          </a:bodyPr>
          <a:lstStyle/>
          <a:p>
            <a:pPr algn="l"/>
            <a:r>
              <a:rPr lang="en-US" dirty="0"/>
              <a:t>medium </a:t>
            </a:r>
            <a:r>
              <a:rPr lang="en-US" sz="3200" dirty="0">
                <a:latin typeface="Corbel" pitchFamily="34" charset="0"/>
                <a:ea typeface="Aegean" pitchFamily="34" charset="0"/>
                <a:cs typeface="Aharoni" pitchFamily="2" charset="-79"/>
              </a:rPr>
              <a:t>∆</a:t>
            </a:r>
            <a:r>
              <a:rPr lang="en-US" dirty="0"/>
              <a:t> ~ large </a:t>
            </a:r>
            <a:r>
              <a:rPr lang="en-US" sz="3200" dirty="0">
                <a:latin typeface="Corbel" pitchFamily="34" charset="0"/>
                <a:ea typeface="Aegean" pitchFamily="34" charset="0"/>
                <a:cs typeface="Aharoni" pitchFamily="2" charset="-79"/>
              </a:rPr>
              <a:t>∆</a:t>
            </a:r>
            <a:endParaRPr lang="en-US" dirty="0"/>
          </a:p>
        </p:txBody>
      </p:sp>
      <p:sp>
        <p:nvSpPr>
          <p:cNvPr id="20" name="AutoShape 20"/>
          <p:cNvSpPr>
            <a:spLocks noChangeArrowheads="1"/>
          </p:cNvSpPr>
          <p:nvPr/>
        </p:nvSpPr>
        <p:spPr bwMode="auto">
          <a:xfrm>
            <a:off x="114300" y="101600"/>
            <a:ext cx="2133600" cy="533400"/>
          </a:xfrm>
          <a:prstGeom prst="roundRect">
            <a:avLst>
              <a:gd name="adj" fmla="val 16667"/>
            </a:avLst>
          </a:prstGeom>
          <a:solidFill>
            <a:srgbClr val="3366FF"/>
          </a:solidFill>
          <a:ln w="19050">
            <a:solidFill>
              <a:srgbClr val="000080"/>
            </a:solidFill>
            <a:round/>
            <a:headEnd/>
            <a:tailEnd/>
          </a:ln>
        </p:spPr>
        <p:txBody>
          <a:bodyPr wrap="none" anchor="ctr"/>
          <a:lstStyle/>
          <a:p>
            <a:endParaRPr lang="en-US" altLang="en-US">
              <a:latin typeface="Calibri" pitchFamily="34" charset="0"/>
            </a:endParaRPr>
          </a:p>
        </p:txBody>
      </p:sp>
      <p:sp>
        <p:nvSpPr>
          <p:cNvPr id="28" name="Text Box 21"/>
          <p:cNvSpPr txBox="1">
            <a:spLocks noChangeArrowheads="1"/>
          </p:cNvSpPr>
          <p:nvPr/>
        </p:nvSpPr>
        <p:spPr bwMode="auto">
          <a:xfrm>
            <a:off x="114300" y="101600"/>
            <a:ext cx="2209800" cy="519113"/>
          </a:xfrm>
          <a:prstGeom prst="rect">
            <a:avLst/>
          </a:prstGeom>
          <a:noFill/>
          <a:ln w="9525">
            <a:noFill/>
            <a:miter lim="800000"/>
            <a:headEnd/>
            <a:tailEnd/>
          </a:ln>
        </p:spPr>
        <p:txBody>
          <a:bodyPr>
            <a:spAutoFit/>
          </a:bodyPr>
          <a:lstStyle/>
          <a:p>
            <a:pPr>
              <a:spcBef>
                <a:spcPct val="50000"/>
              </a:spcBef>
            </a:pPr>
            <a:r>
              <a:rPr lang="en-US" altLang="en-US" sz="2800" dirty="0">
                <a:solidFill>
                  <a:schemeClr val="bg1"/>
                </a:solidFill>
                <a:latin typeface="Arial" pitchFamily="34" charset="0"/>
                <a:cs typeface="Arial" pitchFamily="34" charset="0"/>
              </a:rPr>
              <a:t>EXAMPLE 1</a:t>
            </a:r>
          </a:p>
        </p:txBody>
      </p:sp>
      <p:sp>
        <p:nvSpPr>
          <p:cNvPr id="29" name="Text Box 33"/>
          <p:cNvSpPr txBox="1">
            <a:spLocks noChangeArrowheads="1"/>
          </p:cNvSpPr>
          <p:nvPr/>
        </p:nvSpPr>
        <p:spPr bwMode="auto">
          <a:xfrm>
            <a:off x="4092574" y="4202112"/>
            <a:ext cx="3425826" cy="523220"/>
          </a:xfrm>
          <a:prstGeom prst="rect">
            <a:avLst/>
          </a:prstGeom>
          <a:noFill/>
          <a:ln w="9525">
            <a:noFill/>
            <a:miter lim="800000"/>
            <a:headEnd/>
            <a:tailEnd/>
          </a:ln>
        </p:spPr>
        <p:txBody>
          <a:bodyPr wrap="square">
            <a:spAutoFit/>
          </a:bodyPr>
          <a:lstStyle/>
          <a:p>
            <a:pPr lvl="1" algn="l" eaLnBrk="0" hangingPunct="0">
              <a:spcBef>
                <a:spcPct val="0"/>
              </a:spcBef>
            </a:pPr>
            <a:r>
              <a:rPr lang="en-US" altLang="en-US" sz="2800" dirty="0">
                <a:latin typeface="Corbel" pitchFamily="34" charset="0"/>
                <a:cs typeface="Arial" pitchFamily="34" charset="0"/>
                <a:sym typeface="Symbol" pitchFamily="18" charset="2"/>
              </a:rPr>
              <a:t></a:t>
            </a:r>
            <a:r>
              <a:rPr lang="en-US" altLang="en-US" sz="2800" i="1" dirty="0">
                <a:latin typeface="Helvetica" charset="0"/>
                <a:sym typeface="Symbol" pitchFamily="18" charset="2"/>
              </a:rPr>
              <a:t>BAD</a:t>
            </a:r>
            <a:r>
              <a:rPr lang="en-US" altLang="en-US" sz="2800" i="1" dirty="0">
                <a:latin typeface="Helvetica" charset="0"/>
              </a:rPr>
              <a:t> </a:t>
            </a:r>
            <a:r>
              <a:rPr lang="en-US" altLang="en-US" sz="2800" dirty="0">
                <a:latin typeface="Helvetica" charset="0"/>
              </a:rPr>
              <a:t>~ </a:t>
            </a:r>
            <a:r>
              <a:rPr lang="en-US" altLang="en-US" sz="2800" dirty="0">
                <a:latin typeface="Helvetica" charset="0"/>
                <a:sym typeface="Symbol" pitchFamily="18" charset="2"/>
              </a:rPr>
              <a:t>CBD</a:t>
            </a:r>
            <a:endParaRPr lang="en-US" altLang="en-US" sz="2800" i="1" dirty="0">
              <a:latin typeface="Helvetica" charset="0"/>
            </a:endParaRPr>
          </a:p>
        </p:txBody>
      </p:sp>
      <p:sp>
        <p:nvSpPr>
          <p:cNvPr id="30" name="Text Box 33"/>
          <p:cNvSpPr txBox="1">
            <a:spLocks noChangeArrowheads="1"/>
          </p:cNvSpPr>
          <p:nvPr/>
        </p:nvSpPr>
        <p:spPr bwMode="auto">
          <a:xfrm>
            <a:off x="4117974" y="4748212"/>
            <a:ext cx="3425826" cy="523220"/>
          </a:xfrm>
          <a:prstGeom prst="rect">
            <a:avLst/>
          </a:prstGeom>
          <a:noFill/>
          <a:ln w="9525">
            <a:noFill/>
            <a:miter lim="800000"/>
            <a:headEnd/>
            <a:tailEnd/>
          </a:ln>
        </p:spPr>
        <p:txBody>
          <a:bodyPr wrap="square">
            <a:spAutoFit/>
          </a:bodyPr>
          <a:lstStyle/>
          <a:p>
            <a:pPr lvl="1" algn="l" eaLnBrk="0" hangingPunct="0">
              <a:spcBef>
                <a:spcPct val="0"/>
              </a:spcBef>
            </a:pPr>
            <a:r>
              <a:rPr lang="en-US" altLang="en-US" sz="2800" dirty="0">
                <a:latin typeface="Corbel" pitchFamily="34" charset="0"/>
                <a:cs typeface="Arial" pitchFamily="34" charset="0"/>
                <a:sym typeface="Symbol" pitchFamily="18" charset="2"/>
              </a:rPr>
              <a:t></a:t>
            </a:r>
            <a:r>
              <a:rPr lang="en-US" altLang="en-US" sz="2800" i="1" dirty="0">
                <a:latin typeface="Helvetica" charset="0"/>
                <a:sym typeface="Symbol" pitchFamily="18" charset="2"/>
              </a:rPr>
              <a:t>BAD</a:t>
            </a:r>
            <a:r>
              <a:rPr lang="en-US" altLang="en-US" sz="2800" i="1" dirty="0">
                <a:latin typeface="Helvetica" charset="0"/>
              </a:rPr>
              <a:t> </a:t>
            </a:r>
            <a:r>
              <a:rPr lang="en-US" altLang="en-US" sz="2800" dirty="0">
                <a:latin typeface="Helvetica" charset="0"/>
              </a:rPr>
              <a:t>~ </a:t>
            </a:r>
            <a:r>
              <a:rPr lang="en-US" altLang="en-US" sz="2800" dirty="0">
                <a:latin typeface="Helvetica" charset="0"/>
                <a:sym typeface="Symbol" pitchFamily="18" charset="2"/>
              </a:rPr>
              <a:t>CAB</a:t>
            </a:r>
            <a:endParaRPr lang="en-US" altLang="en-US" sz="2800" i="1" dirty="0">
              <a:latin typeface="Helvetica" charset="0"/>
            </a:endParaRPr>
          </a:p>
        </p:txBody>
      </p:sp>
      <p:sp>
        <p:nvSpPr>
          <p:cNvPr id="31" name="Text Box 33"/>
          <p:cNvSpPr txBox="1">
            <a:spLocks noChangeArrowheads="1"/>
          </p:cNvSpPr>
          <p:nvPr/>
        </p:nvSpPr>
        <p:spPr bwMode="auto">
          <a:xfrm>
            <a:off x="4117974" y="5357812"/>
            <a:ext cx="3425826" cy="523220"/>
          </a:xfrm>
          <a:prstGeom prst="rect">
            <a:avLst/>
          </a:prstGeom>
          <a:noFill/>
          <a:ln w="9525">
            <a:noFill/>
            <a:miter lim="800000"/>
            <a:headEnd/>
            <a:tailEnd/>
          </a:ln>
        </p:spPr>
        <p:txBody>
          <a:bodyPr wrap="square">
            <a:spAutoFit/>
          </a:bodyPr>
          <a:lstStyle/>
          <a:p>
            <a:pPr lvl="1" algn="l" eaLnBrk="0" hangingPunct="0">
              <a:spcBef>
                <a:spcPct val="0"/>
              </a:spcBef>
            </a:pPr>
            <a:r>
              <a:rPr lang="en-US" altLang="en-US" sz="2800" dirty="0">
                <a:latin typeface="Corbel" pitchFamily="34" charset="0"/>
                <a:cs typeface="Arial" pitchFamily="34" charset="0"/>
                <a:sym typeface="Symbol" pitchFamily="18" charset="2"/>
              </a:rPr>
              <a:t></a:t>
            </a:r>
            <a:r>
              <a:rPr lang="en-US" altLang="en-US" sz="2800" i="1" dirty="0">
                <a:latin typeface="Helvetica" charset="0"/>
                <a:sym typeface="Symbol" pitchFamily="18" charset="2"/>
              </a:rPr>
              <a:t>CBD</a:t>
            </a:r>
            <a:r>
              <a:rPr lang="en-US" altLang="en-US" sz="2800" i="1" dirty="0">
                <a:latin typeface="Helvetica" charset="0"/>
              </a:rPr>
              <a:t> </a:t>
            </a:r>
            <a:r>
              <a:rPr lang="en-US" altLang="en-US" sz="2800" dirty="0">
                <a:latin typeface="Helvetica" charset="0"/>
              </a:rPr>
              <a:t>~ </a:t>
            </a:r>
            <a:r>
              <a:rPr lang="en-US" altLang="en-US" sz="2800" dirty="0">
                <a:latin typeface="Helvetica" charset="0"/>
                <a:sym typeface="Symbol" pitchFamily="18" charset="2"/>
              </a:rPr>
              <a:t></a:t>
            </a:r>
            <a:r>
              <a:rPr lang="en-US" altLang="en-US" sz="2800" i="1" dirty="0">
                <a:latin typeface="Helvetica" charset="0"/>
                <a:sym typeface="Symbol" pitchFamily="18" charset="2"/>
              </a:rPr>
              <a:t>CAB</a:t>
            </a:r>
            <a:endParaRPr lang="en-US" altLang="en-US" sz="2800" i="1" dirty="0">
              <a:latin typeface="Helvetica" charset="0"/>
            </a:endParaRPr>
          </a:p>
        </p:txBody>
      </p:sp>
      <p:sp>
        <p:nvSpPr>
          <p:cNvPr id="33" name="Rectangle 32"/>
          <p:cNvSpPr/>
          <p:nvPr/>
        </p:nvSpPr>
        <p:spPr bwMode="auto">
          <a:xfrm>
            <a:off x="4953000" y="2095500"/>
            <a:ext cx="762000" cy="368300"/>
          </a:xfrm>
          <a:prstGeom prst="rect">
            <a:avLst/>
          </a:prstGeom>
          <a:solidFill>
            <a:schemeClr val="bg1"/>
          </a:solidFill>
          <a:ln w="127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pic>
        <p:nvPicPr>
          <p:cNvPr id="2" name="Picture 1"/>
          <p:cNvPicPr>
            <a:picLocks noChangeAspect="1"/>
          </p:cNvPicPr>
          <p:nvPr/>
        </p:nvPicPr>
        <p:blipFill>
          <a:blip r:embed="rId4"/>
          <a:stretch>
            <a:fillRect/>
          </a:stretch>
        </p:blipFill>
        <p:spPr>
          <a:xfrm>
            <a:off x="828675" y="1952624"/>
            <a:ext cx="3821453" cy="1936203"/>
          </a:xfrm>
          <a:prstGeom prst="rect">
            <a:avLst/>
          </a:prstGeom>
        </p:spPr>
      </p:pic>
      <mc:AlternateContent xmlns:mc="http://schemas.openxmlformats.org/markup-compatibility/2006" xmlns:a14="http://schemas.microsoft.com/office/drawing/2010/main">
        <mc:Choice Requires="a14">
          <p:sp>
            <p:nvSpPr>
              <p:cNvPr id="3" name="TextBox 2"/>
              <p:cNvSpPr txBox="1"/>
              <p:nvPr/>
            </p:nvSpPr>
            <p:spPr>
              <a:xfrm>
                <a:off x="5055654" y="2130072"/>
                <a:ext cx="1460759" cy="699487"/>
              </a:xfrm>
              <a:prstGeom prst="rect">
                <a:avLst/>
              </a:prstGeom>
              <a:noFill/>
            </p:spPr>
            <p:txBody>
              <a:bodyPr wrap="square" lIns="0" tIns="0" rIns="0" bIns="0" rtlCol="0">
                <a:spAutoFit/>
              </a:bodyPr>
              <a:lstStyle/>
              <a:p>
                <a14:m>
                  <m:oMath xmlns:m="http://schemas.openxmlformats.org/officeDocument/2006/math">
                    <m:f>
                      <m:fPr>
                        <m:ctrlPr>
                          <a:rPr lang="en-US" sz="3200" i="1" smtClean="0">
                            <a:latin typeface="Cambria Math"/>
                          </a:rPr>
                        </m:ctrlPr>
                      </m:fPr>
                      <m:num>
                        <m:r>
                          <a:rPr lang="en-US" sz="3200" b="0" i="1" smtClean="0">
                            <a:latin typeface="Cambria Math" panose="02040503050406030204" pitchFamily="18" charset="0"/>
                          </a:rPr>
                          <m:t>𝐶𝐷</m:t>
                        </m:r>
                      </m:num>
                      <m:den>
                        <m:r>
                          <a:rPr lang="en-US" sz="3200" b="0" i="1" smtClean="0">
                            <a:latin typeface="Cambria Math" panose="02040503050406030204" pitchFamily="18" charset="0"/>
                          </a:rPr>
                          <m:t>𝐵𝐷</m:t>
                        </m:r>
                      </m:den>
                    </m:f>
                  </m:oMath>
                </a14:m>
                <a:r>
                  <a:rPr lang="en-US" sz="3200" dirty="0"/>
                  <a:t> = </a:t>
                </a:r>
                <a14:m>
                  <m:oMath xmlns:m="http://schemas.openxmlformats.org/officeDocument/2006/math">
                    <m:f>
                      <m:fPr>
                        <m:ctrlPr>
                          <a:rPr lang="en-US" sz="3200" i="1" dirty="0" smtClean="0">
                            <a:latin typeface="Cambria Math"/>
                          </a:rPr>
                        </m:ctrlPr>
                      </m:fPr>
                      <m:num>
                        <m:r>
                          <a:rPr lang="en-US" sz="3200" b="0" i="1" dirty="0" smtClean="0">
                            <a:latin typeface="Cambria Math" panose="02040503050406030204" pitchFamily="18" charset="0"/>
                          </a:rPr>
                          <m:t>𝐵𝐷</m:t>
                        </m:r>
                      </m:num>
                      <m:den>
                        <m:r>
                          <a:rPr lang="en-US" sz="3200" b="0" i="1" dirty="0" smtClean="0">
                            <a:latin typeface="Cambria Math" panose="02040503050406030204" pitchFamily="18" charset="0"/>
                          </a:rPr>
                          <m:t> </m:t>
                        </m:r>
                      </m:den>
                    </m:f>
                  </m:oMath>
                </a14:m>
                <a:endParaRPr lang="en-US" dirty="0"/>
              </a:p>
            </p:txBody>
          </p:sp>
        </mc:Choice>
        <mc:Fallback xmlns="">
          <p:sp>
            <p:nvSpPr>
              <p:cNvPr id="3" name="TextBox 2"/>
              <p:cNvSpPr txBox="1">
                <a:spLocks noRot="1" noChangeAspect="1" noMove="1" noResize="1" noEditPoints="1" noAdjustHandles="1" noChangeArrowheads="1" noChangeShapeType="1" noTextEdit="1"/>
              </p:cNvSpPr>
              <p:nvPr/>
            </p:nvSpPr>
            <p:spPr>
              <a:xfrm>
                <a:off x="5055654" y="2130072"/>
                <a:ext cx="1460759" cy="699487"/>
              </a:xfrm>
              <a:prstGeom prst="rect">
                <a:avLst/>
              </a:prstGeom>
              <a:blipFill>
                <a:blip r:embed="rId5"/>
                <a:stretch>
                  <a:fillRect t="-4348" b="-18261"/>
                </a:stretch>
              </a:blipFill>
            </p:spPr>
            <p:txBody>
              <a:bodyPr/>
              <a:lstStyle/>
              <a:p>
                <a:r>
                  <a:rPr lang="en-US">
                    <a:noFill/>
                  </a:rPr>
                  <a:t> </a:t>
                </a:r>
              </a:p>
            </p:txBody>
          </p:sp>
        </mc:Fallback>
      </mc:AlternateContent>
    </p:spTree>
    <p:extLst>
      <p:ext uri="{BB962C8B-B14F-4D97-AF65-F5344CB8AC3E}">
        <p14:creationId xmlns:p14="http://schemas.microsoft.com/office/powerpoint/2010/main" val="2165829384"/>
      </p:ext>
    </p:extLst>
  </p:cSld>
  <p:clrMapOvr>
    <a:masterClrMapping/>
  </p:clrMapOvr>
  <p:transition spd="slow">
    <p:sndAc>
      <p:stSnd>
        <p:snd r:embed="rId3" name="whoo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29"/>
                                        </p:tgtEl>
                                        <p:attrNameLst>
                                          <p:attrName>style.visibility</p:attrName>
                                        </p:attrNameLst>
                                      </p:cBhvr>
                                      <p:to>
                                        <p:strVal val="visible"/>
                                      </p:to>
                                    </p:set>
                                    <p:animEffect transition="in" filter="dissolve">
                                      <p:cBhvr>
                                        <p:cTn id="19" dur="500"/>
                                        <p:tgtEl>
                                          <p:spTgt spid="29"/>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nodeType="clickEffect">
                                  <p:stCondLst>
                                    <p:cond delay="0"/>
                                  </p:stCondLst>
                                  <p:childTnLst>
                                    <p:set>
                                      <p:cBhvr>
                                        <p:cTn id="23" dur="1" fill="hold">
                                          <p:stCondLst>
                                            <p:cond delay="0"/>
                                          </p:stCondLst>
                                        </p:cTn>
                                        <p:tgtEl>
                                          <p:spTgt spid="30"/>
                                        </p:tgtEl>
                                        <p:attrNameLst>
                                          <p:attrName>style.visibility</p:attrName>
                                        </p:attrNameLst>
                                      </p:cBhvr>
                                      <p:to>
                                        <p:strVal val="visible"/>
                                      </p:to>
                                    </p:set>
                                    <p:animEffect transition="in" filter="dissolve">
                                      <p:cBhvr>
                                        <p:cTn id="24" dur="500"/>
                                        <p:tgtEl>
                                          <p:spTgt spid="30"/>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nodeType="clickEffect">
                                  <p:stCondLst>
                                    <p:cond delay="0"/>
                                  </p:stCondLst>
                                  <p:childTnLst>
                                    <p:set>
                                      <p:cBhvr>
                                        <p:cTn id="28" dur="1" fill="hold">
                                          <p:stCondLst>
                                            <p:cond delay="0"/>
                                          </p:stCondLst>
                                        </p:cTn>
                                        <p:tgtEl>
                                          <p:spTgt spid="31"/>
                                        </p:tgtEl>
                                        <p:attrNameLst>
                                          <p:attrName>style.visibility</p:attrName>
                                        </p:attrNameLst>
                                      </p:cBhvr>
                                      <p:to>
                                        <p:strVal val="visible"/>
                                      </p:to>
                                    </p:set>
                                    <p:animEffect transition="in" filter="dissolve">
                                      <p:cBhvr>
                                        <p:cTn id="29" dur="500"/>
                                        <p:tgtEl>
                                          <p:spTgt spid="31"/>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4"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50800" y="684937"/>
            <a:ext cx="8978900" cy="954107"/>
          </a:xfrm>
          <a:prstGeom prst="rect">
            <a:avLst/>
          </a:prstGeom>
        </p:spPr>
        <p:txBody>
          <a:bodyPr wrap="square">
            <a:spAutoFit/>
          </a:bodyPr>
          <a:lstStyle/>
          <a:p>
            <a:pPr algn="l"/>
            <a:r>
              <a:rPr lang="en-US" sz="2800" i="1" dirty="0">
                <a:latin typeface="Arial" pitchFamily="34" charset="0"/>
                <a:cs typeface="Arial" pitchFamily="34" charset="0"/>
              </a:rPr>
              <a:t>Write similarity statements for the three similar triangles in the diagram. Then complete the proportion.</a:t>
            </a:r>
          </a:p>
        </p:txBody>
      </p:sp>
      <p:pic>
        <p:nvPicPr>
          <p:cNvPr id="34817" name="Picture 1"/>
          <p:cNvPicPr>
            <a:picLocks noChangeAspect="1" noChangeArrowheads="1"/>
          </p:cNvPicPr>
          <p:nvPr/>
        </p:nvPicPr>
        <p:blipFill>
          <a:blip r:embed="rId5" cstate="print"/>
          <a:srcRect t="26242"/>
          <a:stretch>
            <a:fillRect/>
          </a:stretch>
        </p:blipFill>
        <p:spPr bwMode="auto">
          <a:xfrm>
            <a:off x="1092200" y="1651000"/>
            <a:ext cx="2959100" cy="2190847"/>
          </a:xfrm>
          <a:prstGeom prst="rect">
            <a:avLst/>
          </a:prstGeom>
          <a:noFill/>
          <a:ln w="9525">
            <a:noFill/>
            <a:miter lim="800000"/>
            <a:headEnd/>
            <a:tailEnd/>
          </a:ln>
        </p:spPr>
      </p:pic>
      <p:sp>
        <p:nvSpPr>
          <p:cNvPr id="21" name="Text Box 33"/>
          <p:cNvSpPr txBox="1">
            <a:spLocks noChangeArrowheads="1"/>
          </p:cNvSpPr>
          <p:nvPr/>
        </p:nvSpPr>
        <p:spPr bwMode="auto">
          <a:xfrm>
            <a:off x="4092574" y="4202112"/>
            <a:ext cx="3425826" cy="523220"/>
          </a:xfrm>
          <a:prstGeom prst="rect">
            <a:avLst/>
          </a:prstGeom>
          <a:noFill/>
          <a:ln w="9525">
            <a:noFill/>
            <a:miter lim="800000"/>
            <a:headEnd/>
            <a:tailEnd/>
          </a:ln>
        </p:spPr>
        <p:txBody>
          <a:bodyPr wrap="square">
            <a:spAutoFit/>
          </a:bodyPr>
          <a:lstStyle/>
          <a:p>
            <a:pPr lvl="1" algn="l" eaLnBrk="0" hangingPunct="0">
              <a:spcBef>
                <a:spcPct val="0"/>
              </a:spcBef>
            </a:pPr>
            <a:r>
              <a:rPr lang="en-US" altLang="en-US" sz="2800" dirty="0">
                <a:latin typeface="Corbel" pitchFamily="34" charset="0"/>
                <a:cs typeface="Arial" pitchFamily="34" charset="0"/>
                <a:sym typeface="Symbol" pitchFamily="18" charset="2"/>
              </a:rPr>
              <a:t></a:t>
            </a:r>
            <a:r>
              <a:rPr lang="en-US" altLang="en-US" sz="2800" i="1" dirty="0">
                <a:latin typeface="Helvetica" charset="0"/>
                <a:sym typeface="Symbol" pitchFamily="18" charset="2"/>
              </a:rPr>
              <a:t>ZYW</a:t>
            </a:r>
            <a:r>
              <a:rPr lang="en-US" altLang="en-US" sz="2800" i="1" dirty="0">
                <a:latin typeface="Helvetica" charset="0"/>
              </a:rPr>
              <a:t> </a:t>
            </a:r>
            <a:r>
              <a:rPr lang="en-US" altLang="en-US" sz="2800" dirty="0">
                <a:latin typeface="Helvetica" charset="0"/>
              </a:rPr>
              <a:t>~ </a:t>
            </a:r>
            <a:r>
              <a:rPr lang="en-US" altLang="en-US" sz="2800" dirty="0">
                <a:latin typeface="Helvetica" charset="0"/>
                <a:sym typeface="Symbol" pitchFamily="18" charset="2"/>
              </a:rPr>
              <a:t></a:t>
            </a:r>
            <a:r>
              <a:rPr lang="en-US" altLang="en-US" sz="2800" i="1" dirty="0">
                <a:latin typeface="Helvetica" charset="0"/>
                <a:sym typeface="Symbol" pitchFamily="18" charset="2"/>
              </a:rPr>
              <a:t>XZW</a:t>
            </a:r>
            <a:endParaRPr lang="en-US" altLang="en-US" sz="2800" i="1" dirty="0">
              <a:latin typeface="Helvetica" charset="0"/>
            </a:endParaRPr>
          </a:p>
        </p:txBody>
      </p:sp>
      <p:sp>
        <p:nvSpPr>
          <p:cNvPr id="22" name="TextBox 21"/>
          <p:cNvSpPr txBox="1"/>
          <p:nvPr/>
        </p:nvSpPr>
        <p:spPr>
          <a:xfrm>
            <a:off x="711200" y="4178300"/>
            <a:ext cx="3327400" cy="584775"/>
          </a:xfrm>
          <a:prstGeom prst="rect">
            <a:avLst/>
          </a:prstGeom>
          <a:noFill/>
        </p:spPr>
        <p:txBody>
          <a:bodyPr wrap="square" rtlCol="0">
            <a:spAutoFit/>
          </a:bodyPr>
          <a:lstStyle/>
          <a:p>
            <a:pPr algn="l"/>
            <a:r>
              <a:rPr lang="en-US" dirty="0"/>
              <a:t>small </a:t>
            </a:r>
            <a:r>
              <a:rPr lang="en-US" sz="3200" dirty="0">
                <a:latin typeface="Corbel" pitchFamily="34" charset="0"/>
                <a:ea typeface="Aegean" pitchFamily="34" charset="0"/>
                <a:cs typeface="Aharoni" pitchFamily="2" charset="-79"/>
              </a:rPr>
              <a:t>∆</a:t>
            </a:r>
            <a:r>
              <a:rPr lang="en-US" dirty="0"/>
              <a:t> ~ medium </a:t>
            </a:r>
            <a:r>
              <a:rPr lang="en-US" sz="3200" dirty="0">
                <a:latin typeface="Corbel" pitchFamily="34" charset="0"/>
                <a:ea typeface="Aegean" pitchFamily="34" charset="0"/>
                <a:cs typeface="Aharoni" pitchFamily="2" charset="-79"/>
              </a:rPr>
              <a:t>∆</a:t>
            </a:r>
            <a:endParaRPr lang="en-US" dirty="0"/>
          </a:p>
        </p:txBody>
      </p:sp>
      <p:sp>
        <p:nvSpPr>
          <p:cNvPr id="23" name="TextBox 22"/>
          <p:cNvSpPr txBox="1"/>
          <p:nvPr/>
        </p:nvSpPr>
        <p:spPr>
          <a:xfrm>
            <a:off x="749300" y="4749800"/>
            <a:ext cx="3327400" cy="584775"/>
          </a:xfrm>
          <a:prstGeom prst="rect">
            <a:avLst/>
          </a:prstGeom>
          <a:noFill/>
        </p:spPr>
        <p:txBody>
          <a:bodyPr wrap="square" rtlCol="0">
            <a:spAutoFit/>
          </a:bodyPr>
          <a:lstStyle/>
          <a:p>
            <a:pPr algn="l"/>
            <a:r>
              <a:rPr lang="en-US" dirty="0"/>
              <a:t>small </a:t>
            </a:r>
            <a:r>
              <a:rPr lang="en-US" sz="3200" dirty="0">
                <a:latin typeface="Corbel" pitchFamily="34" charset="0"/>
                <a:ea typeface="Aegean" pitchFamily="34" charset="0"/>
                <a:cs typeface="Aharoni" pitchFamily="2" charset="-79"/>
              </a:rPr>
              <a:t>∆</a:t>
            </a:r>
            <a:r>
              <a:rPr lang="en-US" dirty="0"/>
              <a:t> ~ large </a:t>
            </a:r>
            <a:r>
              <a:rPr lang="en-US" sz="3200" dirty="0">
                <a:latin typeface="Corbel" pitchFamily="34" charset="0"/>
                <a:ea typeface="Aegean" pitchFamily="34" charset="0"/>
                <a:cs typeface="Aharoni" pitchFamily="2" charset="-79"/>
              </a:rPr>
              <a:t>∆</a:t>
            </a:r>
            <a:endParaRPr lang="en-US" dirty="0"/>
          </a:p>
        </p:txBody>
      </p:sp>
      <p:sp>
        <p:nvSpPr>
          <p:cNvPr id="24" name="TextBox 23"/>
          <p:cNvSpPr txBox="1"/>
          <p:nvPr/>
        </p:nvSpPr>
        <p:spPr>
          <a:xfrm>
            <a:off x="749300" y="5346700"/>
            <a:ext cx="3327400" cy="584775"/>
          </a:xfrm>
          <a:prstGeom prst="rect">
            <a:avLst/>
          </a:prstGeom>
          <a:noFill/>
        </p:spPr>
        <p:txBody>
          <a:bodyPr wrap="square" rtlCol="0">
            <a:spAutoFit/>
          </a:bodyPr>
          <a:lstStyle/>
          <a:p>
            <a:pPr algn="l"/>
            <a:r>
              <a:rPr lang="en-US" dirty="0"/>
              <a:t>medium </a:t>
            </a:r>
            <a:r>
              <a:rPr lang="en-US" sz="3200" dirty="0">
                <a:latin typeface="Corbel" pitchFamily="34" charset="0"/>
                <a:ea typeface="Aegean" pitchFamily="34" charset="0"/>
                <a:cs typeface="Aharoni" pitchFamily="2" charset="-79"/>
              </a:rPr>
              <a:t>∆</a:t>
            </a:r>
            <a:r>
              <a:rPr lang="en-US" dirty="0"/>
              <a:t> ~ large </a:t>
            </a:r>
            <a:r>
              <a:rPr lang="en-US" sz="3200" dirty="0">
                <a:latin typeface="Corbel" pitchFamily="34" charset="0"/>
                <a:ea typeface="Aegean" pitchFamily="34" charset="0"/>
                <a:cs typeface="Aharoni" pitchFamily="2" charset="-79"/>
              </a:rPr>
              <a:t>∆</a:t>
            </a:r>
            <a:endParaRPr lang="en-US" dirty="0"/>
          </a:p>
        </p:txBody>
      </p:sp>
      <p:pic>
        <p:nvPicPr>
          <p:cNvPr id="25" name="Picture 1"/>
          <p:cNvPicPr>
            <a:picLocks noChangeAspect="1" noChangeArrowheads="1"/>
          </p:cNvPicPr>
          <p:nvPr/>
        </p:nvPicPr>
        <p:blipFill>
          <a:blip r:embed="rId5" cstate="print"/>
          <a:srcRect b="70765"/>
          <a:stretch>
            <a:fillRect/>
          </a:stretch>
        </p:blipFill>
        <p:spPr bwMode="auto">
          <a:xfrm>
            <a:off x="4711700" y="1951038"/>
            <a:ext cx="2959100" cy="868362"/>
          </a:xfrm>
          <a:prstGeom prst="rect">
            <a:avLst/>
          </a:prstGeom>
          <a:noFill/>
          <a:ln w="9525">
            <a:noFill/>
            <a:miter lim="800000"/>
            <a:headEnd/>
            <a:tailEnd/>
          </a:ln>
        </p:spPr>
      </p:pic>
      <p:sp>
        <p:nvSpPr>
          <p:cNvPr id="26" name="Text Box 33"/>
          <p:cNvSpPr txBox="1">
            <a:spLocks noChangeArrowheads="1"/>
          </p:cNvSpPr>
          <p:nvPr/>
        </p:nvSpPr>
        <p:spPr bwMode="auto">
          <a:xfrm>
            <a:off x="4117974" y="4748212"/>
            <a:ext cx="3425826" cy="523220"/>
          </a:xfrm>
          <a:prstGeom prst="rect">
            <a:avLst/>
          </a:prstGeom>
          <a:noFill/>
          <a:ln w="9525">
            <a:noFill/>
            <a:miter lim="800000"/>
            <a:headEnd/>
            <a:tailEnd/>
          </a:ln>
        </p:spPr>
        <p:txBody>
          <a:bodyPr wrap="square">
            <a:spAutoFit/>
          </a:bodyPr>
          <a:lstStyle/>
          <a:p>
            <a:pPr lvl="1" algn="l" eaLnBrk="0" hangingPunct="0">
              <a:spcBef>
                <a:spcPct val="0"/>
              </a:spcBef>
            </a:pPr>
            <a:r>
              <a:rPr lang="en-US" altLang="en-US" sz="2800" dirty="0">
                <a:latin typeface="Corbel" pitchFamily="34" charset="0"/>
                <a:cs typeface="Arial" pitchFamily="34" charset="0"/>
                <a:sym typeface="Symbol" pitchFamily="18" charset="2"/>
              </a:rPr>
              <a:t></a:t>
            </a:r>
            <a:r>
              <a:rPr lang="en-US" altLang="en-US" sz="2800" i="1" dirty="0">
                <a:latin typeface="Helvetica" charset="0"/>
                <a:sym typeface="Symbol" pitchFamily="18" charset="2"/>
              </a:rPr>
              <a:t>ZYW</a:t>
            </a:r>
            <a:r>
              <a:rPr lang="en-US" altLang="en-US" sz="2800" i="1" dirty="0">
                <a:latin typeface="Helvetica" charset="0"/>
              </a:rPr>
              <a:t> </a:t>
            </a:r>
            <a:r>
              <a:rPr lang="en-US" altLang="en-US" sz="2800" dirty="0">
                <a:latin typeface="Helvetica" charset="0"/>
              </a:rPr>
              <a:t>~ </a:t>
            </a:r>
            <a:r>
              <a:rPr lang="en-US" altLang="en-US" sz="2800" dirty="0">
                <a:latin typeface="Helvetica" charset="0"/>
                <a:sym typeface="Symbol" pitchFamily="18" charset="2"/>
              </a:rPr>
              <a:t>XYZ</a:t>
            </a:r>
            <a:endParaRPr lang="en-US" altLang="en-US" sz="2800" i="1" dirty="0">
              <a:latin typeface="Helvetica" charset="0"/>
            </a:endParaRPr>
          </a:p>
        </p:txBody>
      </p:sp>
      <p:sp>
        <p:nvSpPr>
          <p:cNvPr id="27" name="Text Box 33"/>
          <p:cNvSpPr txBox="1">
            <a:spLocks noChangeArrowheads="1"/>
          </p:cNvSpPr>
          <p:nvPr/>
        </p:nvSpPr>
        <p:spPr bwMode="auto">
          <a:xfrm>
            <a:off x="4117974" y="5395912"/>
            <a:ext cx="3425826" cy="523220"/>
          </a:xfrm>
          <a:prstGeom prst="rect">
            <a:avLst/>
          </a:prstGeom>
          <a:noFill/>
          <a:ln w="9525">
            <a:noFill/>
            <a:miter lim="800000"/>
            <a:headEnd/>
            <a:tailEnd/>
          </a:ln>
        </p:spPr>
        <p:txBody>
          <a:bodyPr wrap="square">
            <a:spAutoFit/>
          </a:bodyPr>
          <a:lstStyle/>
          <a:p>
            <a:pPr lvl="1" algn="l" eaLnBrk="0" hangingPunct="0">
              <a:spcBef>
                <a:spcPct val="0"/>
              </a:spcBef>
            </a:pPr>
            <a:r>
              <a:rPr lang="en-US" altLang="en-US" sz="2800" dirty="0">
                <a:latin typeface="Corbel" pitchFamily="34" charset="0"/>
                <a:cs typeface="Arial" pitchFamily="34" charset="0"/>
                <a:sym typeface="Symbol" pitchFamily="18" charset="2"/>
              </a:rPr>
              <a:t></a:t>
            </a:r>
            <a:r>
              <a:rPr lang="en-US" altLang="en-US" sz="2800" i="1" dirty="0">
                <a:latin typeface="Helvetica" charset="0"/>
                <a:sym typeface="Symbol" pitchFamily="18" charset="2"/>
              </a:rPr>
              <a:t>XZW</a:t>
            </a:r>
            <a:r>
              <a:rPr lang="en-US" altLang="en-US" sz="2800" i="1" dirty="0">
                <a:latin typeface="Helvetica" charset="0"/>
              </a:rPr>
              <a:t> </a:t>
            </a:r>
            <a:r>
              <a:rPr lang="en-US" altLang="en-US" sz="2800" dirty="0">
                <a:latin typeface="Helvetica" charset="0"/>
              </a:rPr>
              <a:t>~ </a:t>
            </a:r>
            <a:r>
              <a:rPr lang="en-US" altLang="en-US" sz="2800" dirty="0">
                <a:latin typeface="Helvetica" charset="0"/>
                <a:sym typeface="Symbol" pitchFamily="18" charset="2"/>
              </a:rPr>
              <a:t></a:t>
            </a:r>
            <a:r>
              <a:rPr lang="en-US" altLang="en-US" sz="2800" i="1" dirty="0">
                <a:latin typeface="Helvetica" charset="0"/>
                <a:sym typeface="Symbol" pitchFamily="18" charset="2"/>
              </a:rPr>
              <a:t>XYZ</a:t>
            </a:r>
            <a:endParaRPr lang="en-US" altLang="en-US" sz="2800" i="1" dirty="0">
              <a:latin typeface="Helvetica" charset="0"/>
            </a:endParaRPr>
          </a:p>
        </p:txBody>
      </p:sp>
      <p:sp>
        <p:nvSpPr>
          <p:cNvPr id="29" name="Rectangle 28"/>
          <p:cNvSpPr/>
          <p:nvPr/>
        </p:nvSpPr>
        <p:spPr bwMode="auto">
          <a:xfrm>
            <a:off x="4864100" y="4191000"/>
            <a:ext cx="838200" cy="520700"/>
          </a:xfrm>
          <a:prstGeom prst="rect">
            <a:avLst/>
          </a:prstGeom>
          <a:noFill/>
          <a:ln w="127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30" name="Rectangle 29"/>
          <p:cNvSpPr/>
          <p:nvPr/>
        </p:nvSpPr>
        <p:spPr bwMode="auto">
          <a:xfrm>
            <a:off x="6362700" y="1943100"/>
            <a:ext cx="762000" cy="368300"/>
          </a:xfrm>
          <a:prstGeom prst="rect">
            <a:avLst/>
          </a:prstGeom>
          <a:solidFill>
            <a:schemeClr val="bg1"/>
          </a:solidFill>
          <a:ln w="127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graphicFrame>
        <p:nvGraphicFramePr>
          <p:cNvPr id="28" name="Object 27"/>
          <p:cNvGraphicFramePr>
            <a:graphicFrameLocks noChangeAspect="1"/>
          </p:cNvGraphicFramePr>
          <p:nvPr/>
        </p:nvGraphicFramePr>
        <p:xfrm>
          <a:off x="6364288" y="1981658"/>
          <a:ext cx="683871" cy="374614"/>
        </p:xfrm>
        <a:graphic>
          <a:graphicData uri="http://schemas.openxmlformats.org/presentationml/2006/ole">
            <mc:AlternateContent xmlns:mc="http://schemas.openxmlformats.org/markup-compatibility/2006">
              <mc:Choice xmlns:v="urn:schemas-microsoft-com:vml" Requires="v">
                <p:oleObj spid="_x0000_s34848" name="Equation" r:id="rId6" imgW="317160" imgH="190440" progId="Equation.DSMT4">
                  <p:embed/>
                </p:oleObj>
              </mc:Choice>
              <mc:Fallback>
                <p:oleObj name="Equation" r:id="rId6" imgW="317160" imgH="190440" progId="Equation.DSMT4">
                  <p:embed/>
                  <p:pic>
                    <p:nvPicPr>
                      <p:cNvPr id="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64288" y="1981658"/>
                        <a:ext cx="683871" cy="3746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 name="AutoShape 3"/>
          <p:cNvSpPr>
            <a:spLocks noChangeArrowheads="1"/>
          </p:cNvSpPr>
          <p:nvPr/>
        </p:nvSpPr>
        <p:spPr bwMode="auto">
          <a:xfrm>
            <a:off x="88900" y="101600"/>
            <a:ext cx="1828800" cy="533400"/>
          </a:xfrm>
          <a:prstGeom prst="roundRect">
            <a:avLst>
              <a:gd name="adj" fmla="val 16667"/>
            </a:avLst>
          </a:prstGeom>
          <a:solidFill>
            <a:srgbClr val="339966"/>
          </a:solidFill>
          <a:ln w="19050">
            <a:solidFill>
              <a:srgbClr val="003300"/>
            </a:solidFill>
            <a:round/>
            <a:headEnd/>
            <a:tailEnd/>
          </a:ln>
        </p:spPr>
        <p:txBody>
          <a:bodyPr wrap="none" anchor="ctr"/>
          <a:lstStyle/>
          <a:p>
            <a:pPr algn="l"/>
            <a:endParaRPr lang="en-US">
              <a:latin typeface="Arial" pitchFamily="34" charset="0"/>
              <a:cs typeface="Arial" pitchFamily="34" charset="0"/>
            </a:endParaRPr>
          </a:p>
        </p:txBody>
      </p:sp>
      <p:sp>
        <p:nvSpPr>
          <p:cNvPr id="33" name="Text Box 4"/>
          <p:cNvSpPr txBox="1">
            <a:spLocks noChangeArrowheads="1"/>
          </p:cNvSpPr>
          <p:nvPr/>
        </p:nvSpPr>
        <p:spPr bwMode="auto">
          <a:xfrm>
            <a:off x="88900" y="101600"/>
            <a:ext cx="2209800" cy="519113"/>
          </a:xfrm>
          <a:prstGeom prst="rect">
            <a:avLst/>
          </a:prstGeom>
          <a:noFill/>
          <a:ln w="9525">
            <a:noFill/>
            <a:miter lim="800000"/>
            <a:headEnd/>
            <a:tailEnd/>
          </a:ln>
        </p:spPr>
        <p:txBody>
          <a:bodyPr>
            <a:spAutoFit/>
          </a:bodyPr>
          <a:lstStyle/>
          <a:p>
            <a:pPr algn="l">
              <a:spcBef>
                <a:spcPct val="50000"/>
              </a:spcBef>
            </a:pPr>
            <a:r>
              <a:rPr lang="en-US" sz="2800">
                <a:solidFill>
                  <a:schemeClr val="bg1"/>
                </a:solidFill>
                <a:latin typeface="Arial" pitchFamily="34" charset="0"/>
                <a:cs typeface="Arial" pitchFamily="34" charset="0"/>
              </a:rPr>
              <a:t>TRY THIS</a:t>
            </a:r>
          </a:p>
        </p:txBody>
      </p:sp>
    </p:spTree>
  </p:cSld>
  <p:clrMapOvr>
    <a:masterClrMapping/>
  </p:clrMapOvr>
  <p:transition spd="slow">
    <p:sndAc>
      <p:stSnd>
        <p:snd r:embed="rId4" name="whoo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dissolve">
                                      <p:cBhvr>
                                        <p:cTn id="11" dur="500"/>
                                        <p:tgtEl>
                                          <p:spTgt spid="21"/>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3"/>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dissolve">
                                      <p:cBhvr>
                                        <p:cTn id="20" dur="500"/>
                                        <p:tgtEl>
                                          <p:spTgt spid="26"/>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nodeType="click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dissolve">
                                      <p:cBhvr>
                                        <p:cTn id="29" dur="500"/>
                                        <p:tgtEl>
                                          <p:spTgt spid="27"/>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9"/>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30"/>
                                        </p:tgtEl>
                                        <p:attrNameLst>
                                          <p:attrName>style.visibility</p:attrName>
                                        </p:attrNameLst>
                                      </p:cBhvr>
                                      <p:to>
                                        <p:strVal val="visible"/>
                                      </p:to>
                                    </p:set>
                                  </p:childTnLst>
                                </p:cTn>
                              </p:par>
                              <p:par>
                                <p:cTn id="38" presetID="1" presetClass="entr" presetSubtype="0" fill="hold" nodeType="withEffect">
                                  <p:stCondLst>
                                    <p:cond delay="0"/>
                                  </p:stCondLst>
                                  <p:childTnLst>
                                    <p:set>
                                      <p:cBhvr>
                                        <p:cTn id="39"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4" grpId="0"/>
      <p:bldP spid="29" grpId="0" animBg="1"/>
      <p:bldP spid="30" grpId="0" animBg="1"/>
    </p:bld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CC66"/>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rgbClr val="FFCC66"/>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5479</TotalTime>
  <Words>643</Words>
  <Application>Microsoft Office PowerPoint</Application>
  <PresentationFormat>On-screen Show (4:3)</PresentationFormat>
  <Paragraphs>148</Paragraphs>
  <Slides>23</Slides>
  <Notes>18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5" baseType="lpstr">
      <vt:lpstr>Default Design</vt:lpstr>
      <vt:lpstr>Equation</vt:lpstr>
      <vt:lpstr>PowerPoint Presentation</vt:lpstr>
      <vt:lpstr>PowerPoint Presentation</vt:lpstr>
      <vt:lpstr>PowerPoint Presentation</vt:lpstr>
      <vt:lpstr>Criteria for SIMILAR POLYGONS</vt:lpstr>
      <vt:lpstr>PowerPoint Presentation</vt:lpstr>
      <vt:lpstr>How many triangles do you see?</vt:lpstr>
      <vt:lpstr>PowerPoint Presentation</vt:lpstr>
      <vt:lpstr>PowerPoint Presentation</vt:lpstr>
      <vt:lpstr>PowerPoint Presentation</vt:lpstr>
      <vt:lpstr>Geometric Mean</vt:lpstr>
      <vt:lpstr>Different Perspective on Geometric Mean</vt:lpstr>
      <vt:lpstr>Examples</vt:lpstr>
      <vt:lpstr>Try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9.1</dc:title>
  <dc:creator>Student</dc:creator>
  <cp:lastModifiedBy>Jim Taylor</cp:lastModifiedBy>
  <cp:revision>106</cp:revision>
  <dcterms:created xsi:type="dcterms:W3CDTF">2005-02-10T22:14:12Z</dcterms:created>
  <dcterms:modified xsi:type="dcterms:W3CDTF">2017-06-03T22:56:24Z</dcterms:modified>
</cp:coreProperties>
</file>