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Lst>
  <p:notesMasterIdLst>
    <p:notesMasterId r:id="rId27"/>
  </p:notesMasterIdLst>
  <p:sldIdLst>
    <p:sldId id="363" r:id="rId5"/>
    <p:sldId id="333" r:id="rId6"/>
    <p:sldId id="446" r:id="rId7"/>
    <p:sldId id="447" r:id="rId8"/>
    <p:sldId id="476" r:id="rId9"/>
    <p:sldId id="463" r:id="rId10"/>
    <p:sldId id="461" r:id="rId11"/>
    <p:sldId id="462" r:id="rId12"/>
    <p:sldId id="464" r:id="rId13"/>
    <p:sldId id="466" r:id="rId14"/>
    <p:sldId id="467" r:id="rId15"/>
    <p:sldId id="465" r:id="rId16"/>
    <p:sldId id="469" r:id="rId17"/>
    <p:sldId id="471" r:id="rId18"/>
    <p:sldId id="414" r:id="rId19"/>
    <p:sldId id="472" r:id="rId20"/>
    <p:sldId id="440" r:id="rId21"/>
    <p:sldId id="470" r:id="rId22"/>
    <p:sldId id="474" r:id="rId23"/>
    <p:sldId id="475" r:id="rId24"/>
    <p:sldId id="436" r:id="rId25"/>
    <p:sldId id="351"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00FF"/>
    <a:srgbClr val="008000"/>
    <a:srgbClr val="FF6699"/>
    <a:srgbClr val="BEFEC0"/>
    <a:srgbClr val="CC3399"/>
    <a:srgbClr val="CCFFCC"/>
    <a:srgbClr val="FBD079"/>
    <a:srgbClr val="FF93B7"/>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73" autoAdjust="0"/>
    <p:restoredTop sz="94660"/>
  </p:normalViewPr>
  <p:slideViewPr>
    <p:cSldViewPr>
      <p:cViewPr>
        <p:scale>
          <a:sx n="60" d="100"/>
          <a:sy n="60" d="100"/>
        </p:scale>
        <p:origin x="-132" y="-9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681F29C4-4AA5-45AF-AA72-AEC46D2B0F43}" type="datetimeFigureOut">
              <a:rPr lang="en-US"/>
              <a:pPr>
                <a:defRPr/>
              </a:pPr>
              <a:t>11/10/2016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9EC87BEA-90C5-4FFE-AF28-0698CE53FC6F}" type="slidenum">
              <a:rPr lang="en-US"/>
              <a:pPr>
                <a:defRPr/>
              </a:pPr>
              <a:t>‹#›</a:t>
            </a:fld>
            <a:endParaRPr lang="en-US"/>
          </a:p>
        </p:txBody>
      </p:sp>
    </p:spTree>
    <p:extLst>
      <p:ext uri="{BB962C8B-B14F-4D97-AF65-F5344CB8AC3E}">
        <p14:creationId xmlns:p14="http://schemas.microsoft.com/office/powerpoint/2010/main" val="35728801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3A6081B-740E-4757-BAA0-58C70B9628A8}" type="slidenum">
              <a:rPr lang="en-US" smtClean="0">
                <a:latin typeface="Arial" pitchFamily="34" charset="0"/>
              </a:rPr>
              <a:pPr>
                <a:defRPr/>
              </a:pPr>
              <a:t>1</a:t>
            </a:fld>
            <a:endParaRPr lang="en-US" smtClean="0">
              <a:latin typeface="Arial" pitchFamily="34" charset="0"/>
            </a:endParaRPr>
          </a:p>
        </p:txBody>
      </p:sp>
    </p:spTree>
    <p:extLst>
      <p:ext uri="{BB962C8B-B14F-4D97-AF65-F5344CB8AC3E}">
        <p14:creationId xmlns:p14="http://schemas.microsoft.com/office/powerpoint/2010/main" val="8098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DCFC41EF-0C94-41F1-A3E9-5138EBDC62D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A28C210-E994-4D6F-9B49-5DA009A27655}"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60A6AD-0A00-4ED4-9EF8-D938454EEB54}" type="slidenum">
              <a:rPr lang="en-US" smtClean="0">
                <a:latin typeface="Arial" charset="0"/>
              </a:rPr>
              <a:pPr/>
              <a:t>12</a:t>
            </a:fld>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033E4C6-EF25-4C44-84FB-6C1D749159C3}" type="slidenum">
              <a:rPr lang="en-US" altLang="en-US" smtClean="0">
                <a:latin typeface="Arial" charset="0"/>
              </a:rPr>
              <a:pPr eaLnBrk="1" hangingPunct="1">
                <a:spcBef>
                  <a:spcPct val="0"/>
                </a:spcBef>
              </a:pPr>
              <a:t>13</a:t>
            </a:fld>
            <a:endParaRPr lang="en-US" altLang="en-US" smtClean="0">
              <a:latin typeface="Arial" charset="0"/>
            </a:endParaRPr>
          </a:p>
        </p:txBody>
      </p:sp>
    </p:spTree>
    <p:extLst>
      <p:ext uri="{BB962C8B-B14F-4D97-AF65-F5344CB8AC3E}">
        <p14:creationId xmlns:p14="http://schemas.microsoft.com/office/powerpoint/2010/main" val="1473978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7F595BCE-D44F-4A30-954A-40FF01333FC2}" type="slidenum">
              <a:rPr lang="en-US">
                <a:solidFill>
                  <a:prstClr val="black"/>
                </a:solidFill>
              </a:rPr>
              <a:pPr>
                <a:def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FF8EBE7-5259-4C53-B64C-E2C6DAB977CE}" type="slidenum">
              <a:rPr lang="en-US" altLang="en-US" smtClean="0">
                <a:latin typeface="Arial" charset="0"/>
              </a:rPr>
              <a:pPr eaLnBrk="1" hangingPunct="1">
                <a:spcBef>
                  <a:spcPct val="0"/>
                </a:spcBef>
              </a:pPr>
              <a:t>15</a:t>
            </a:fld>
            <a:endParaRPr lang="en-US" altLang="en-US" smtClean="0">
              <a:latin typeface="Arial" charset="0"/>
            </a:endParaRPr>
          </a:p>
        </p:txBody>
      </p:sp>
    </p:spTree>
    <p:extLst>
      <p:ext uri="{BB962C8B-B14F-4D97-AF65-F5344CB8AC3E}">
        <p14:creationId xmlns:p14="http://schemas.microsoft.com/office/powerpoint/2010/main" val="2776706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FF8EBE7-5259-4C53-B64C-E2C6DAB977CE}" type="slidenum">
              <a:rPr lang="en-US" altLang="en-US" smtClean="0">
                <a:latin typeface="Arial" charset="0"/>
              </a:rPr>
              <a:pPr eaLnBrk="1" hangingPunct="1">
                <a:spcBef>
                  <a:spcPct val="0"/>
                </a:spcBef>
              </a:pPr>
              <a:t>16</a:t>
            </a:fld>
            <a:endParaRPr lang="en-US" altLang="en-US" smtClean="0">
              <a:latin typeface="Arial" charset="0"/>
            </a:endParaRPr>
          </a:p>
        </p:txBody>
      </p:sp>
    </p:spTree>
    <p:extLst>
      <p:ext uri="{BB962C8B-B14F-4D97-AF65-F5344CB8AC3E}">
        <p14:creationId xmlns:p14="http://schemas.microsoft.com/office/powerpoint/2010/main" val="2776706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FF8EBE7-5259-4C53-B64C-E2C6DAB977CE}" type="slidenum">
              <a:rPr lang="en-US" altLang="en-US" smtClean="0">
                <a:latin typeface="Arial" charset="0"/>
              </a:rPr>
              <a:pPr eaLnBrk="1" hangingPunct="1">
                <a:spcBef>
                  <a:spcPct val="0"/>
                </a:spcBef>
              </a:pPr>
              <a:t>17</a:t>
            </a:fld>
            <a:endParaRPr lang="en-US" altLang="en-US" smtClean="0">
              <a:latin typeface="Arial" charset="0"/>
            </a:endParaRPr>
          </a:p>
        </p:txBody>
      </p:sp>
    </p:spTree>
    <p:extLst>
      <p:ext uri="{BB962C8B-B14F-4D97-AF65-F5344CB8AC3E}">
        <p14:creationId xmlns:p14="http://schemas.microsoft.com/office/powerpoint/2010/main" val="3609248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AF7C6CDB-836E-4F1D-821F-EFE501AAE204}" type="slidenum">
              <a:rPr lang="en-US">
                <a:solidFill>
                  <a:prstClr val="black"/>
                </a:solidFill>
              </a:rPr>
              <a:pPr>
                <a:defRPr/>
              </a:p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729FB99-E0D0-42F1-903B-C784E91635B3}" type="slidenum">
              <a:rPr lang="en-US">
                <a:solidFill>
                  <a:prstClr val="black"/>
                </a:solidFill>
              </a:rPr>
              <a:pPr>
                <a:def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033E4C6-EF25-4C44-84FB-6C1D749159C3}" type="slidenum">
              <a:rPr lang="en-US" altLang="en-US" smtClean="0">
                <a:latin typeface="Arial" charset="0"/>
              </a:rPr>
              <a:pPr eaLnBrk="1" hangingPunct="1">
                <a:spcBef>
                  <a:spcPct val="0"/>
                </a:spcBef>
              </a:pPr>
              <a:t>2</a:t>
            </a:fld>
            <a:endParaRPr lang="en-US" altLang="en-US" smtClean="0">
              <a:latin typeface="Arial" charset="0"/>
            </a:endParaRPr>
          </a:p>
        </p:txBody>
      </p:sp>
    </p:spTree>
    <p:extLst>
      <p:ext uri="{BB962C8B-B14F-4D97-AF65-F5344CB8AC3E}">
        <p14:creationId xmlns:p14="http://schemas.microsoft.com/office/powerpoint/2010/main" val="1473978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729FB99-E0D0-42F1-903B-C784E91635B3}" type="slidenum">
              <a:rPr lang="en-US">
                <a:solidFill>
                  <a:prstClr val="black"/>
                </a:solidFill>
              </a:rPr>
              <a:pPr>
                <a:def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FF8EBE7-5259-4C53-B64C-E2C6DAB977CE}" type="slidenum">
              <a:rPr lang="en-US" altLang="en-US" smtClean="0">
                <a:latin typeface="Arial" charset="0"/>
              </a:rPr>
              <a:pPr eaLnBrk="1" hangingPunct="1">
                <a:spcBef>
                  <a:spcPct val="0"/>
                </a:spcBef>
              </a:pPr>
              <a:t>21</a:t>
            </a:fld>
            <a:endParaRPr lang="en-US" altLang="en-US" smtClean="0">
              <a:latin typeface="Arial" charset="0"/>
            </a:endParaRPr>
          </a:p>
        </p:txBody>
      </p:sp>
    </p:spTree>
    <p:extLst>
      <p:ext uri="{BB962C8B-B14F-4D97-AF65-F5344CB8AC3E}">
        <p14:creationId xmlns:p14="http://schemas.microsoft.com/office/powerpoint/2010/main" val="685493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25EFCA0-74EA-4AD4-BF05-AD415323756A}" type="slidenum">
              <a:rPr lang="en-US" altLang="en-US" smtClean="0">
                <a:latin typeface="Arial" charset="0"/>
              </a:rPr>
              <a:pPr eaLnBrk="1" hangingPunct="1">
                <a:spcBef>
                  <a:spcPct val="0"/>
                </a:spcBef>
              </a:pPr>
              <a:t>22</a:t>
            </a:fld>
            <a:endParaRPr lang="en-US" altLang="en-US" smtClean="0">
              <a:latin typeface="Arial" charset="0"/>
            </a:endParaRPr>
          </a:p>
        </p:txBody>
      </p:sp>
    </p:spTree>
    <p:extLst>
      <p:ext uri="{BB962C8B-B14F-4D97-AF65-F5344CB8AC3E}">
        <p14:creationId xmlns:p14="http://schemas.microsoft.com/office/powerpoint/2010/main" val="2482114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12EC65-96C1-4ED1-8F50-08B1D4BF9B86}" type="slidenum">
              <a:rPr lang="en-US" smtClean="0">
                <a:latin typeface="Arial" charset="0"/>
              </a:rPr>
              <a:pPr/>
              <a:t>3</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074BAE-D5DC-4350-B291-279A0FA324FC}" type="slidenum">
              <a:rPr lang="en-US" smtClean="0">
                <a:latin typeface="Arial" charset="0"/>
              </a:rPr>
              <a:pPr/>
              <a:t>4</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74385C-E335-4803-866B-780E41410FAF}" type="slidenum">
              <a:rPr lang="en-US" smtClean="0">
                <a:latin typeface="Arial" charset="0"/>
              </a:rPr>
              <a:pPr/>
              <a:t>5</a:t>
            </a:fld>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FF8EBE7-5259-4C53-B64C-E2C6DAB977CE}" type="slidenum">
              <a:rPr lang="en-US" altLang="en-US" smtClean="0">
                <a:latin typeface="Arial" charset="0"/>
              </a:rPr>
              <a:pPr eaLnBrk="1" hangingPunct="1">
                <a:spcBef>
                  <a:spcPct val="0"/>
                </a:spcBef>
              </a:pPr>
              <a:t>6</a:t>
            </a:fld>
            <a:endParaRPr lang="en-US" altLang="en-US" smtClean="0">
              <a:latin typeface="Arial" charset="0"/>
            </a:endParaRPr>
          </a:p>
        </p:txBody>
      </p:sp>
    </p:spTree>
    <p:extLst>
      <p:ext uri="{BB962C8B-B14F-4D97-AF65-F5344CB8AC3E}">
        <p14:creationId xmlns:p14="http://schemas.microsoft.com/office/powerpoint/2010/main" val="2642014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60A6AD-0A00-4ED4-9EF8-D938454EEB54}" type="slidenum">
              <a:rPr lang="en-US" smtClean="0">
                <a:latin typeface="Arial" charset="0"/>
              </a:rPr>
              <a:pPr/>
              <a:t>7</a:t>
            </a:fld>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D40760-B89C-45E3-93E8-920DE53EAE0F}" type="slidenum">
              <a:rPr lang="en-US" smtClean="0">
                <a:latin typeface="Arial" charset="0"/>
              </a:rPr>
              <a:pPr/>
              <a:t>8</a:t>
            </a:fld>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FF8EBE7-5259-4C53-B64C-E2C6DAB977CE}" type="slidenum">
              <a:rPr lang="en-US" altLang="en-US" smtClean="0">
                <a:latin typeface="Arial" charset="0"/>
              </a:rPr>
              <a:pPr eaLnBrk="1" hangingPunct="1">
                <a:spcBef>
                  <a:spcPct val="0"/>
                </a:spcBef>
              </a:pPr>
              <a:t>9</a:t>
            </a:fld>
            <a:endParaRPr lang="en-US" altLang="en-US" smtClean="0">
              <a:latin typeface="Arial" charset="0"/>
            </a:endParaRPr>
          </a:p>
        </p:txBody>
      </p:sp>
    </p:spTree>
    <p:extLst>
      <p:ext uri="{BB962C8B-B14F-4D97-AF65-F5344CB8AC3E}">
        <p14:creationId xmlns:p14="http://schemas.microsoft.com/office/powerpoint/2010/main" val="2642014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20A888-3DFF-4C83-BD83-A3DD9E1D7102}" type="slidenum">
              <a:rPr lang="en-US"/>
              <a:pPr>
                <a:defRPr/>
              </a:pPr>
              <a:t>‹#›</a:t>
            </a:fld>
            <a:endParaRPr lang="en-US"/>
          </a:p>
        </p:txBody>
      </p:sp>
    </p:spTree>
    <p:extLst>
      <p:ext uri="{BB962C8B-B14F-4D97-AF65-F5344CB8AC3E}">
        <p14:creationId xmlns:p14="http://schemas.microsoft.com/office/powerpoint/2010/main" val="944545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F41720-C623-4337-8070-FC4A5BB1E070}" type="slidenum">
              <a:rPr lang="en-US"/>
              <a:pPr>
                <a:defRPr/>
              </a:pPr>
              <a:t>‹#›</a:t>
            </a:fld>
            <a:endParaRPr lang="en-US"/>
          </a:p>
        </p:txBody>
      </p:sp>
    </p:spTree>
    <p:extLst>
      <p:ext uri="{BB962C8B-B14F-4D97-AF65-F5344CB8AC3E}">
        <p14:creationId xmlns:p14="http://schemas.microsoft.com/office/powerpoint/2010/main" val="2147933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311D11-A89C-4C99-8CF3-049C83383392}" type="slidenum">
              <a:rPr lang="en-US"/>
              <a:pPr>
                <a:defRPr/>
              </a:pPr>
              <a:t>‹#›</a:t>
            </a:fld>
            <a:endParaRPr lang="en-US"/>
          </a:p>
        </p:txBody>
      </p:sp>
    </p:spTree>
    <p:extLst>
      <p:ext uri="{BB962C8B-B14F-4D97-AF65-F5344CB8AC3E}">
        <p14:creationId xmlns:p14="http://schemas.microsoft.com/office/powerpoint/2010/main" val="1151487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9327D476-1585-42D0-930A-1789485F0C95}" type="datetimeFigureOut">
              <a:rPr lang="en-US">
                <a:solidFill>
                  <a:srgbClr val="696464"/>
                </a:solidFill>
              </a:rPr>
              <a:pPr>
                <a:defRPr/>
              </a:pPr>
              <a:t>11/10/2016</a:t>
            </a:fld>
            <a:endParaRPr lang="en-US">
              <a:solidFill>
                <a:srgbClr val="696464"/>
              </a:solidFill>
            </a:endParaRPr>
          </a:p>
        </p:txBody>
      </p:sp>
      <p:sp>
        <p:nvSpPr>
          <p:cNvPr id="12" name="Footer Placeholder 16"/>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F263D0AF-7A09-499C-9D04-BEC48BCB46D0}" type="slidenum">
              <a:rPr lang="en-US"/>
              <a:pPr>
                <a:defRPr/>
              </a:pPr>
              <a:t>‹#›</a:t>
            </a:fld>
            <a:endParaRPr lang="en-US"/>
          </a:p>
        </p:txBody>
      </p:sp>
    </p:spTree>
    <p:extLst>
      <p:ext uri="{BB962C8B-B14F-4D97-AF65-F5344CB8AC3E}">
        <p14:creationId xmlns:p14="http://schemas.microsoft.com/office/powerpoint/2010/main" val="197837069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9F5CD7E-F0C8-4A41-87D6-17462FE687CE}" type="datetimeFigureOut">
              <a:rPr lang="en-US">
                <a:solidFill>
                  <a:srgbClr val="696464"/>
                </a:solidFill>
              </a:rPr>
              <a:pPr>
                <a:defRPr/>
              </a:pPr>
              <a:t>11/10/2016</a:t>
            </a:fld>
            <a:endParaRPr lang="en-US">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8760F143-FAE8-4D61-8F2D-07194EBE6F66}" type="slidenum">
              <a:rPr lang="en-US"/>
              <a:pPr>
                <a:defRPr/>
              </a:pPr>
              <a:t>‹#›</a:t>
            </a:fld>
            <a:endParaRPr lang="en-US"/>
          </a:p>
        </p:txBody>
      </p:sp>
    </p:spTree>
    <p:extLst>
      <p:ext uri="{BB962C8B-B14F-4D97-AF65-F5344CB8AC3E}">
        <p14:creationId xmlns:p14="http://schemas.microsoft.com/office/powerpoint/2010/main" val="2187908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E63CFFC3-D299-4CA5-B865-CAE7CDCF67C5}" type="datetimeFigureOut">
              <a:rPr lang="en-US">
                <a:solidFill>
                  <a:srgbClr val="696464"/>
                </a:solidFill>
              </a:rPr>
              <a:pPr>
                <a:defRPr/>
              </a:pPr>
              <a:t>11/10/2016</a:t>
            </a:fld>
            <a:endParaRPr lang="en-US">
              <a:solidFill>
                <a:srgbClr val="696464"/>
              </a:solidFill>
            </a:endParaRPr>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solidFill>
                <a:srgbClr val="696464"/>
              </a:solidFill>
            </a:endParaRPr>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31BCF136-F86B-461B-87A3-F8C59E116E5F}" type="slidenum">
              <a:rPr lang="en-US"/>
              <a:pPr>
                <a:defRPr/>
              </a:pPr>
              <a:t>‹#›</a:t>
            </a:fld>
            <a:endParaRPr lang="en-US"/>
          </a:p>
        </p:txBody>
      </p:sp>
    </p:spTree>
    <p:extLst>
      <p:ext uri="{BB962C8B-B14F-4D97-AF65-F5344CB8AC3E}">
        <p14:creationId xmlns:p14="http://schemas.microsoft.com/office/powerpoint/2010/main" val="391347219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561A830-63DB-4165-B8FF-7D9F646AFFA5}" type="datetimeFigureOut">
              <a:rPr lang="en-US">
                <a:solidFill>
                  <a:srgbClr val="696464"/>
                </a:solidFill>
              </a:rPr>
              <a:pPr>
                <a:defRPr/>
              </a:pPr>
              <a:t>11/10/2016</a:t>
            </a:fld>
            <a:endParaRPr lang="en-US">
              <a:solidFill>
                <a:srgbClr val="696464"/>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7" name="Slide Number Placeholder 22"/>
          <p:cNvSpPr>
            <a:spLocks noGrp="1"/>
          </p:cNvSpPr>
          <p:nvPr>
            <p:ph type="sldNum" sz="quarter" idx="12"/>
          </p:nvPr>
        </p:nvSpPr>
        <p:spPr/>
        <p:txBody>
          <a:bodyPr/>
          <a:lstStyle>
            <a:lvl1pPr>
              <a:defRPr/>
            </a:lvl1pPr>
          </a:lstStyle>
          <a:p>
            <a:pPr>
              <a:defRPr/>
            </a:pPr>
            <a:fld id="{6468A013-D7A3-41D1-B2B1-7F8D31ED935B}" type="slidenum">
              <a:rPr lang="en-US"/>
              <a:pPr>
                <a:defRPr/>
              </a:pPr>
              <a:t>‹#›</a:t>
            </a:fld>
            <a:endParaRPr lang="en-US"/>
          </a:p>
        </p:txBody>
      </p:sp>
    </p:spTree>
    <p:extLst>
      <p:ext uri="{BB962C8B-B14F-4D97-AF65-F5344CB8AC3E}">
        <p14:creationId xmlns:p14="http://schemas.microsoft.com/office/powerpoint/2010/main" val="1076379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BE13098F-3028-4C46-8816-057A89F22483}" type="datetimeFigureOut">
              <a:rPr lang="en-US">
                <a:solidFill>
                  <a:srgbClr val="696464"/>
                </a:solidFill>
              </a:rPr>
              <a:pPr>
                <a:defRPr/>
              </a:pPr>
              <a:t>11/10/2016</a:t>
            </a:fld>
            <a:endParaRPr lang="en-US">
              <a:solidFill>
                <a:srgbClr val="696464"/>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9" name="Slide Number Placeholder 22"/>
          <p:cNvSpPr>
            <a:spLocks noGrp="1"/>
          </p:cNvSpPr>
          <p:nvPr>
            <p:ph type="sldNum" sz="quarter" idx="12"/>
          </p:nvPr>
        </p:nvSpPr>
        <p:spPr/>
        <p:txBody>
          <a:bodyPr/>
          <a:lstStyle>
            <a:lvl1pPr>
              <a:defRPr/>
            </a:lvl1pPr>
          </a:lstStyle>
          <a:p>
            <a:pPr>
              <a:defRPr/>
            </a:pPr>
            <a:fld id="{00194C61-58DF-4346-B130-DF42B89C6A69}" type="slidenum">
              <a:rPr lang="en-US"/>
              <a:pPr>
                <a:defRPr/>
              </a:pPr>
              <a:t>‹#›</a:t>
            </a:fld>
            <a:endParaRPr lang="en-US"/>
          </a:p>
        </p:txBody>
      </p:sp>
    </p:spTree>
    <p:extLst>
      <p:ext uri="{BB962C8B-B14F-4D97-AF65-F5344CB8AC3E}">
        <p14:creationId xmlns:p14="http://schemas.microsoft.com/office/powerpoint/2010/main" val="1833390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82AEB415-9E45-454B-944C-BA85398D3506}" type="datetimeFigureOut">
              <a:rPr lang="en-US">
                <a:solidFill>
                  <a:srgbClr val="696464"/>
                </a:solidFill>
              </a:rPr>
              <a:pPr>
                <a:defRPr/>
              </a:pPr>
              <a:t>11/10/2016</a:t>
            </a:fld>
            <a:endParaRPr lang="en-US">
              <a:solidFill>
                <a:srgbClr val="696464"/>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5" name="Slide Number Placeholder 22"/>
          <p:cNvSpPr>
            <a:spLocks noGrp="1"/>
          </p:cNvSpPr>
          <p:nvPr>
            <p:ph type="sldNum" sz="quarter" idx="12"/>
          </p:nvPr>
        </p:nvSpPr>
        <p:spPr/>
        <p:txBody>
          <a:bodyPr/>
          <a:lstStyle>
            <a:lvl1pPr>
              <a:defRPr/>
            </a:lvl1pPr>
          </a:lstStyle>
          <a:p>
            <a:pPr>
              <a:defRPr/>
            </a:pPr>
            <a:fld id="{A670D7A2-09E9-43BC-910D-7B83B28D4D84}" type="slidenum">
              <a:rPr lang="en-US"/>
              <a:pPr>
                <a:defRPr/>
              </a:pPr>
              <a:t>‹#›</a:t>
            </a:fld>
            <a:endParaRPr lang="en-US"/>
          </a:p>
        </p:txBody>
      </p:sp>
    </p:spTree>
    <p:extLst>
      <p:ext uri="{BB962C8B-B14F-4D97-AF65-F5344CB8AC3E}">
        <p14:creationId xmlns:p14="http://schemas.microsoft.com/office/powerpoint/2010/main" val="1196485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038C80D-CF14-4213-9383-65FAF112D6B2}" type="datetimeFigureOut">
              <a:rPr lang="en-US">
                <a:solidFill>
                  <a:srgbClr val="696464"/>
                </a:solidFill>
              </a:rPr>
              <a:pPr>
                <a:defRPr/>
              </a:pPr>
              <a:t>11/10/2016</a:t>
            </a:fld>
            <a:endParaRPr lang="en-US">
              <a:solidFill>
                <a:srgbClr val="696464"/>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4" name="Slide Number Placeholder 22"/>
          <p:cNvSpPr>
            <a:spLocks noGrp="1"/>
          </p:cNvSpPr>
          <p:nvPr>
            <p:ph type="sldNum" sz="quarter" idx="12"/>
          </p:nvPr>
        </p:nvSpPr>
        <p:spPr/>
        <p:txBody>
          <a:bodyPr/>
          <a:lstStyle>
            <a:lvl1pPr>
              <a:defRPr/>
            </a:lvl1pPr>
          </a:lstStyle>
          <a:p>
            <a:pPr>
              <a:defRPr/>
            </a:pPr>
            <a:fld id="{51DE0256-5F6D-4648-8620-C56B0F64B9D9}" type="slidenum">
              <a:rPr lang="en-US"/>
              <a:pPr>
                <a:defRPr/>
              </a:pPr>
              <a:t>‹#›</a:t>
            </a:fld>
            <a:endParaRPr lang="en-US"/>
          </a:p>
        </p:txBody>
      </p:sp>
    </p:spTree>
    <p:extLst>
      <p:ext uri="{BB962C8B-B14F-4D97-AF65-F5344CB8AC3E}">
        <p14:creationId xmlns:p14="http://schemas.microsoft.com/office/powerpoint/2010/main" val="2801747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92A0D344-8FC7-43A1-8054-DEC3D790FC46}" type="datetimeFigureOut">
              <a:rPr lang="en-US">
                <a:solidFill>
                  <a:srgbClr val="696464"/>
                </a:solidFill>
              </a:rPr>
              <a:pPr>
                <a:defRPr/>
              </a:pPr>
              <a:t>11/10/2016</a:t>
            </a:fld>
            <a:endParaRPr lang="en-US">
              <a:solidFill>
                <a:srgbClr val="696464"/>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9" name="Slide Number Placeholder 6"/>
          <p:cNvSpPr>
            <a:spLocks noGrp="1"/>
          </p:cNvSpPr>
          <p:nvPr>
            <p:ph type="sldNum" sz="quarter" idx="12"/>
          </p:nvPr>
        </p:nvSpPr>
        <p:spPr/>
        <p:txBody>
          <a:bodyPr/>
          <a:lstStyle>
            <a:lvl1pPr>
              <a:defRPr/>
            </a:lvl1pPr>
          </a:lstStyle>
          <a:p>
            <a:pPr>
              <a:defRPr/>
            </a:pPr>
            <a:fld id="{A68ABCFF-B5EB-41F5-B14A-9CB483C1885A}" type="slidenum">
              <a:rPr lang="en-US"/>
              <a:pPr>
                <a:defRPr/>
              </a:pPr>
              <a:t>‹#›</a:t>
            </a:fld>
            <a:endParaRPr lang="en-US"/>
          </a:p>
        </p:txBody>
      </p:sp>
    </p:spTree>
    <p:extLst>
      <p:ext uri="{BB962C8B-B14F-4D97-AF65-F5344CB8AC3E}">
        <p14:creationId xmlns:p14="http://schemas.microsoft.com/office/powerpoint/2010/main" val="1711334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54DA31-BBD1-4404-BBAC-993C4842E98C}" type="slidenum">
              <a:rPr lang="en-US"/>
              <a:pPr>
                <a:defRPr/>
              </a:pPr>
              <a:t>‹#›</a:t>
            </a:fld>
            <a:endParaRPr lang="en-US"/>
          </a:p>
        </p:txBody>
      </p:sp>
    </p:spTree>
    <p:extLst>
      <p:ext uri="{BB962C8B-B14F-4D97-AF65-F5344CB8AC3E}">
        <p14:creationId xmlns:p14="http://schemas.microsoft.com/office/powerpoint/2010/main" val="608989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DDD4629B-99EE-4944-ABED-9C39C23845AE}" type="datetimeFigureOut">
              <a:rPr lang="en-US">
                <a:solidFill>
                  <a:srgbClr val="696464"/>
                </a:solidFill>
              </a:rPr>
              <a:pPr>
                <a:defRPr/>
              </a:pPr>
              <a:t>11/10/2016</a:t>
            </a:fld>
            <a:endParaRPr lang="en-US">
              <a:solidFill>
                <a:srgbClr val="696464"/>
              </a:solidFill>
            </a:endParaRPr>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solidFill>
                <a:srgbClr val="696464"/>
              </a:solidFill>
            </a:endParaRPr>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A2713F83-043D-40C0-9DAE-CD0A29B1A4D4}" type="slidenum">
              <a:rPr lang="en-US"/>
              <a:pPr>
                <a:defRPr/>
              </a:pPr>
              <a:t>‹#›</a:t>
            </a:fld>
            <a:endParaRPr lang="en-US"/>
          </a:p>
        </p:txBody>
      </p:sp>
    </p:spTree>
    <p:extLst>
      <p:ext uri="{BB962C8B-B14F-4D97-AF65-F5344CB8AC3E}">
        <p14:creationId xmlns:p14="http://schemas.microsoft.com/office/powerpoint/2010/main" val="4174407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EF8C67D-A493-4CA2-BD4D-4879421568ED}" type="datetimeFigureOut">
              <a:rPr lang="en-US">
                <a:solidFill>
                  <a:srgbClr val="696464"/>
                </a:solidFill>
              </a:rPr>
              <a:pPr>
                <a:defRPr/>
              </a:pPr>
              <a:t>11/10/2016</a:t>
            </a:fld>
            <a:endParaRPr lang="en-US">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D10849BC-1E6A-4623-87A6-DC02D71E61C3}" type="slidenum">
              <a:rPr lang="en-US"/>
              <a:pPr>
                <a:defRPr/>
              </a:pPr>
              <a:t>‹#›</a:t>
            </a:fld>
            <a:endParaRPr lang="en-US"/>
          </a:p>
        </p:txBody>
      </p:sp>
    </p:spTree>
    <p:extLst>
      <p:ext uri="{BB962C8B-B14F-4D97-AF65-F5344CB8AC3E}">
        <p14:creationId xmlns:p14="http://schemas.microsoft.com/office/powerpoint/2010/main" val="3620734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782C88A-33BD-4253-9699-341FF666078E}" type="datetimeFigureOut">
              <a:rPr lang="en-US">
                <a:solidFill>
                  <a:srgbClr val="696464"/>
                </a:solidFill>
              </a:rPr>
              <a:pPr>
                <a:defRPr/>
              </a:pPr>
              <a:t>11/10/2016</a:t>
            </a:fld>
            <a:endParaRPr lang="en-US">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E3DC1FDC-2121-4294-9841-FCD6D4AE3206}" type="slidenum">
              <a:rPr lang="en-US"/>
              <a:pPr>
                <a:defRPr/>
              </a:pPr>
              <a:t>‹#›</a:t>
            </a:fld>
            <a:endParaRPr lang="en-US"/>
          </a:p>
        </p:txBody>
      </p:sp>
    </p:spTree>
    <p:extLst>
      <p:ext uri="{BB962C8B-B14F-4D97-AF65-F5344CB8AC3E}">
        <p14:creationId xmlns:p14="http://schemas.microsoft.com/office/powerpoint/2010/main" val="2413879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9327D476-1585-42D0-930A-1789485F0C95}" type="datetimeFigureOut">
              <a:rPr lang="en-US">
                <a:solidFill>
                  <a:srgbClr val="696464"/>
                </a:solidFill>
              </a:rPr>
              <a:pPr>
                <a:defRPr/>
              </a:pPr>
              <a:t>11/10/2016</a:t>
            </a:fld>
            <a:endParaRPr lang="en-US">
              <a:solidFill>
                <a:srgbClr val="696464"/>
              </a:solidFill>
            </a:endParaRPr>
          </a:p>
        </p:txBody>
      </p:sp>
      <p:sp>
        <p:nvSpPr>
          <p:cNvPr id="12" name="Footer Placeholder 16"/>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F263D0AF-7A09-499C-9D04-BEC48BCB46D0}" type="slidenum">
              <a:rPr lang="en-US"/>
              <a:pPr>
                <a:defRPr/>
              </a:pPr>
              <a:t>‹#›</a:t>
            </a:fld>
            <a:endParaRPr lang="en-US"/>
          </a:p>
        </p:txBody>
      </p:sp>
    </p:spTree>
    <p:extLst>
      <p:ext uri="{BB962C8B-B14F-4D97-AF65-F5344CB8AC3E}">
        <p14:creationId xmlns:p14="http://schemas.microsoft.com/office/powerpoint/2010/main" val="325652116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9F5CD7E-F0C8-4A41-87D6-17462FE687CE}" type="datetimeFigureOut">
              <a:rPr lang="en-US">
                <a:solidFill>
                  <a:srgbClr val="696464"/>
                </a:solidFill>
              </a:rPr>
              <a:pPr>
                <a:defRPr/>
              </a:pPr>
              <a:t>11/10/2016</a:t>
            </a:fld>
            <a:endParaRPr lang="en-US">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8760F143-FAE8-4D61-8F2D-07194EBE6F66}" type="slidenum">
              <a:rPr lang="en-US"/>
              <a:pPr>
                <a:defRPr/>
              </a:pPr>
              <a:t>‹#›</a:t>
            </a:fld>
            <a:endParaRPr lang="en-US"/>
          </a:p>
        </p:txBody>
      </p:sp>
    </p:spTree>
    <p:extLst>
      <p:ext uri="{BB962C8B-B14F-4D97-AF65-F5344CB8AC3E}">
        <p14:creationId xmlns:p14="http://schemas.microsoft.com/office/powerpoint/2010/main" val="1517319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E63CFFC3-D299-4CA5-B865-CAE7CDCF67C5}" type="datetimeFigureOut">
              <a:rPr lang="en-US">
                <a:solidFill>
                  <a:srgbClr val="696464"/>
                </a:solidFill>
              </a:rPr>
              <a:pPr>
                <a:defRPr/>
              </a:pPr>
              <a:t>11/10/2016</a:t>
            </a:fld>
            <a:endParaRPr lang="en-US">
              <a:solidFill>
                <a:srgbClr val="696464"/>
              </a:solidFill>
            </a:endParaRPr>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solidFill>
                <a:srgbClr val="696464"/>
              </a:solidFill>
            </a:endParaRPr>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31BCF136-F86B-461B-87A3-F8C59E116E5F}" type="slidenum">
              <a:rPr lang="en-US"/>
              <a:pPr>
                <a:defRPr/>
              </a:pPr>
              <a:t>‹#›</a:t>
            </a:fld>
            <a:endParaRPr lang="en-US"/>
          </a:p>
        </p:txBody>
      </p:sp>
    </p:spTree>
    <p:extLst>
      <p:ext uri="{BB962C8B-B14F-4D97-AF65-F5344CB8AC3E}">
        <p14:creationId xmlns:p14="http://schemas.microsoft.com/office/powerpoint/2010/main" val="271120092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561A830-63DB-4165-B8FF-7D9F646AFFA5}" type="datetimeFigureOut">
              <a:rPr lang="en-US">
                <a:solidFill>
                  <a:srgbClr val="696464"/>
                </a:solidFill>
              </a:rPr>
              <a:pPr>
                <a:defRPr/>
              </a:pPr>
              <a:t>11/10/2016</a:t>
            </a:fld>
            <a:endParaRPr lang="en-US">
              <a:solidFill>
                <a:srgbClr val="696464"/>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7" name="Slide Number Placeholder 22"/>
          <p:cNvSpPr>
            <a:spLocks noGrp="1"/>
          </p:cNvSpPr>
          <p:nvPr>
            <p:ph type="sldNum" sz="quarter" idx="12"/>
          </p:nvPr>
        </p:nvSpPr>
        <p:spPr/>
        <p:txBody>
          <a:bodyPr/>
          <a:lstStyle>
            <a:lvl1pPr>
              <a:defRPr/>
            </a:lvl1pPr>
          </a:lstStyle>
          <a:p>
            <a:pPr>
              <a:defRPr/>
            </a:pPr>
            <a:fld id="{6468A013-D7A3-41D1-B2B1-7F8D31ED935B}" type="slidenum">
              <a:rPr lang="en-US"/>
              <a:pPr>
                <a:defRPr/>
              </a:pPr>
              <a:t>‹#›</a:t>
            </a:fld>
            <a:endParaRPr lang="en-US"/>
          </a:p>
        </p:txBody>
      </p:sp>
    </p:spTree>
    <p:extLst>
      <p:ext uri="{BB962C8B-B14F-4D97-AF65-F5344CB8AC3E}">
        <p14:creationId xmlns:p14="http://schemas.microsoft.com/office/powerpoint/2010/main" val="541700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BE13098F-3028-4C46-8816-057A89F22483}" type="datetimeFigureOut">
              <a:rPr lang="en-US">
                <a:solidFill>
                  <a:srgbClr val="696464"/>
                </a:solidFill>
              </a:rPr>
              <a:pPr>
                <a:defRPr/>
              </a:pPr>
              <a:t>11/10/2016</a:t>
            </a:fld>
            <a:endParaRPr lang="en-US">
              <a:solidFill>
                <a:srgbClr val="696464"/>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9" name="Slide Number Placeholder 22"/>
          <p:cNvSpPr>
            <a:spLocks noGrp="1"/>
          </p:cNvSpPr>
          <p:nvPr>
            <p:ph type="sldNum" sz="quarter" idx="12"/>
          </p:nvPr>
        </p:nvSpPr>
        <p:spPr/>
        <p:txBody>
          <a:bodyPr/>
          <a:lstStyle>
            <a:lvl1pPr>
              <a:defRPr/>
            </a:lvl1pPr>
          </a:lstStyle>
          <a:p>
            <a:pPr>
              <a:defRPr/>
            </a:pPr>
            <a:fld id="{00194C61-58DF-4346-B130-DF42B89C6A69}" type="slidenum">
              <a:rPr lang="en-US"/>
              <a:pPr>
                <a:defRPr/>
              </a:pPr>
              <a:t>‹#›</a:t>
            </a:fld>
            <a:endParaRPr lang="en-US"/>
          </a:p>
        </p:txBody>
      </p:sp>
    </p:spTree>
    <p:extLst>
      <p:ext uri="{BB962C8B-B14F-4D97-AF65-F5344CB8AC3E}">
        <p14:creationId xmlns:p14="http://schemas.microsoft.com/office/powerpoint/2010/main" val="418975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82AEB415-9E45-454B-944C-BA85398D3506}" type="datetimeFigureOut">
              <a:rPr lang="en-US">
                <a:solidFill>
                  <a:srgbClr val="696464"/>
                </a:solidFill>
              </a:rPr>
              <a:pPr>
                <a:defRPr/>
              </a:pPr>
              <a:t>11/10/2016</a:t>
            </a:fld>
            <a:endParaRPr lang="en-US">
              <a:solidFill>
                <a:srgbClr val="696464"/>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5" name="Slide Number Placeholder 22"/>
          <p:cNvSpPr>
            <a:spLocks noGrp="1"/>
          </p:cNvSpPr>
          <p:nvPr>
            <p:ph type="sldNum" sz="quarter" idx="12"/>
          </p:nvPr>
        </p:nvSpPr>
        <p:spPr/>
        <p:txBody>
          <a:bodyPr/>
          <a:lstStyle>
            <a:lvl1pPr>
              <a:defRPr/>
            </a:lvl1pPr>
          </a:lstStyle>
          <a:p>
            <a:pPr>
              <a:defRPr/>
            </a:pPr>
            <a:fld id="{A670D7A2-09E9-43BC-910D-7B83B28D4D84}" type="slidenum">
              <a:rPr lang="en-US"/>
              <a:pPr>
                <a:defRPr/>
              </a:pPr>
              <a:t>‹#›</a:t>
            </a:fld>
            <a:endParaRPr lang="en-US"/>
          </a:p>
        </p:txBody>
      </p:sp>
    </p:spTree>
    <p:extLst>
      <p:ext uri="{BB962C8B-B14F-4D97-AF65-F5344CB8AC3E}">
        <p14:creationId xmlns:p14="http://schemas.microsoft.com/office/powerpoint/2010/main" val="500824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038C80D-CF14-4213-9383-65FAF112D6B2}" type="datetimeFigureOut">
              <a:rPr lang="en-US">
                <a:solidFill>
                  <a:srgbClr val="696464"/>
                </a:solidFill>
              </a:rPr>
              <a:pPr>
                <a:defRPr/>
              </a:pPr>
              <a:t>11/10/2016</a:t>
            </a:fld>
            <a:endParaRPr lang="en-US">
              <a:solidFill>
                <a:srgbClr val="696464"/>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4" name="Slide Number Placeholder 22"/>
          <p:cNvSpPr>
            <a:spLocks noGrp="1"/>
          </p:cNvSpPr>
          <p:nvPr>
            <p:ph type="sldNum" sz="quarter" idx="12"/>
          </p:nvPr>
        </p:nvSpPr>
        <p:spPr/>
        <p:txBody>
          <a:bodyPr/>
          <a:lstStyle>
            <a:lvl1pPr>
              <a:defRPr/>
            </a:lvl1pPr>
          </a:lstStyle>
          <a:p>
            <a:pPr>
              <a:defRPr/>
            </a:pPr>
            <a:fld id="{51DE0256-5F6D-4648-8620-C56B0F64B9D9}" type="slidenum">
              <a:rPr lang="en-US"/>
              <a:pPr>
                <a:defRPr/>
              </a:pPr>
              <a:t>‹#›</a:t>
            </a:fld>
            <a:endParaRPr lang="en-US"/>
          </a:p>
        </p:txBody>
      </p:sp>
    </p:spTree>
    <p:extLst>
      <p:ext uri="{BB962C8B-B14F-4D97-AF65-F5344CB8AC3E}">
        <p14:creationId xmlns:p14="http://schemas.microsoft.com/office/powerpoint/2010/main" val="503663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9CF3B1-5D0E-4481-B989-57D57B418F7B}" type="slidenum">
              <a:rPr lang="en-US"/>
              <a:pPr>
                <a:defRPr/>
              </a:pPr>
              <a:t>‹#›</a:t>
            </a:fld>
            <a:endParaRPr lang="en-US"/>
          </a:p>
        </p:txBody>
      </p:sp>
    </p:spTree>
    <p:extLst>
      <p:ext uri="{BB962C8B-B14F-4D97-AF65-F5344CB8AC3E}">
        <p14:creationId xmlns:p14="http://schemas.microsoft.com/office/powerpoint/2010/main" val="3972111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92A0D344-8FC7-43A1-8054-DEC3D790FC46}" type="datetimeFigureOut">
              <a:rPr lang="en-US">
                <a:solidFill>
                  <a:srgbClr val="696464"/>
                </a:solidFill>
              </a:rPr>
              <a:pPr>
                <a:defRPr/>
              </a:pPr>
              <a:t>11/10/2016</a:t>
            </a:fld>
            <a:endParaRPr lang="en-US">
              <a:solidFill>
                <a:srgbClr val="696464"/>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9" name="Slide Number Placeholder 6"/>
          <p:cNvSpPr>
            <a:spLocks noGrp="1"/>
          </p:cNvSpPr>
          <p:nvPr>
            <p:ph type="sldNum" sz="quarter" idx="12"/>
          </p:nvPr>
        </p:nvSpPr>
        <p:spPr/>
        <p:txBody>
          <a:bodyPr/>
          <a:lstStyle>
            <a:lvl1pPr>
              <a:defRPr/>
            </a:lvl1pPr>
          </a:lstStyle>
          <a:p>
            <a:pPr>
              <a:defRPr/>
            </a:pPr>
            <a:fld id="{A68ABCFF-B5EB-41F5-B14A-9CB483C1885A}" type="slidenum">
              <a:rPr lang="en-US"/>
              <a:pPr>
                <a:defRPr/>
              </a:pPr>
              <a:t>‹#›</a:t>
            </a:fld>
            <a:endParaRPr lang="en-US"/>
          </a:p>
        </p:txBody>
      </p:sp>
    </p:spTree>
    <p:extLst>
      <p:ext uri="{BB962C8B-B14F-4D97-AF65-F5344CB8AC3E}">
        <p14:creationId xmlns:p14="http://schemas.microsoft.com/office/powerpoint/2010/main" val="2181251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DDD4629B-99EE-4944-ABED-9C39C23845AE}" type="datetimeFigureOut">
              <a:rPr lang="en-US">
                <a:solidFill>
                  <a:srgbClr val="696464"/>
                </a:solidFill>
              </a:rPr>
              <a:pPr>
                <a:defRPr/>
              </a:pPr>
              <a:t>11/10/2016</a:t>
            </a:fld>
            <a:endParaRPr lang="en-US">
              <a:solidFill>
                <a:srgbClr val="696464"/>
              </a:solidFill>
            </a:endParaRPr>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solidFill>
                <a:srgbClr val="696464"/>
              </a:solidFill>
            </a:endParaRPr>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A2713F83-043D-40C0-9DAE-CD0A29B1A4D4}" type="slidenum">
              <a:rPr lang="en-US"/>
              <a:pPr>
                <a:defRPr/>
              </a:pPr>
              <a:t>‹#›</a:t>
            </a:fld>
            <a:endParaRPr lang="en-US"/>
          </a:p>
        </p:txBody>
      </p:sp>
    </p:spTree>
    <p:extLst>
      <p:ext uri="{BB962C8B-B14F-4D97-AF65-F5344CB8AC3E}">
        <p14:creationId xmlns:p14="http://schemas.microsoft.com/office/powerpoint/2010/main" val="19206268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EF8C67D-A493-4CA2-BD4D-4879421568ED}" type="datetimeFigureOut">
              <a:rPr lang="en-US">
                <a:solidFill>
                  <a:srgbClr val="696464"/>
                </a:solidFill>
              </a:rPr>
              <a:pPr>
                <a:defRPr/>
              </a:pPr>
              <a:t>11/10/2016</a:t>
            </a:fld>
            <a:endParaRPr lang="en-US">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D10849BC-1E6A-4623-87A6-DC02D71E61C3}" type="slidenum">
              <a:rPr lang="en-US"/>
              <a:pPr>
                <a:defRPr/>
              </a:pPr>
              <a:t>‹#›</a:t>
            </a:fld>
            <a:endParaRPr lang="en-US"/>
          </a:p>
        </p:txBody>
      </p:sp>
    </p:spTree>
    <p:extLst>
      <p:ext uri="{BB962C8B-B14F-4D97-AF65-F5344CB8AC3E}">
        <p14:creationId xmlns:p14="http://schemas.microsoft.com/office/powerpoint/2010/main" val="1559572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782C88A-33BD-4253-9699-341FF666078E}" type="datetimeFigureOut">
              <a:rPr lang="en-US">
                <a:solidFill>
                  <a:srgbClr val="696464"/>
                </a:solidFill>
              </a:rPr>
              <a:pPr>
                <a:defRPr/>
              </a:pPr>
              <a:t>11/10/2016</a:t>
            </a:fld>
            <a:endParaRPr lang="en-US">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E3DC1FDC-2121-4294-9841-FCD6D4AE3206}" type="slidenum">
              <a:rPr lang="en-US"/>
              <a:pPr>
                <a:defRPr/>
              </a:pPr>
              <a:t>‹#›</a:t>
            </a:fld>
            <a:endParaRPr lang="en-US"/>
          </a:p>
        </p:txBody>
      </p:sp>
    </p:spTree>
    <p:extLst>
      <p:ext uri="{BB962C8B-B14F-4D97-AF65-F5344CB8AC3E}">
        <p14:creationId xmlns:p14="http://schemas.microsoft.com/office/powerpoint/2010/main" val="3595630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9327D476-1585-42D0-930A-1789485F0C95}" type="datetimeFigureOut">
              <a:rPr lang="en-US">
                <a:solidFill>
                  <a:srgbClr val="696464"/>
                </a:solidFill>
              </a:rPr>
              <a:pPr>
                <a:defRPr/>
              </a:pPr>
              <a:t>11/10/2016</a:t>
            </a:fld>
            <a:endParaRPr lang="en-US">
              <a:solidFill>
                <a:srgbClr val="696464"/>
              </a:solidFill>
            </a:endParaRPr>
          </a:p>
        </p:txBody>
      </p:sp>
      <p:sp>
        <p:nvSpPr>
          <p:cNvPr id="12" name="Footer Placeholder 16"/>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F263D0AF-7A09-499C-9D04-BEC48BCB46D0}" type="slidenum">
              <a:rPr lang="en-US"/>
              <a:pPr>
                <a:defRPr/>
              </a:pPr>
              <a:t>‹#›</a:t>
            </a:fld>
            <a:endParaRPr lang="en-US"/>
          </a:p>
        </p:txBody>
      </p:sp>
    </p:spTree>
    <p:extLst>
      <p:ext uri="{BB962C8B-B14F-4D97-AF65-F5344CB8AC3E}">
        <p14:creationId xmlns:p14="http://schemas.microsoft.com/office/powerpoint/2010/main" val="1940455221"/>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9F5CD7E-F0C8-4A41-87D6-17462FE687CE}" type="datetimeFigureOut">
              <a:rPr lang="en-US">
                <a:solidFill>
                  <a:srgbClr val="696464"/>
                </a:solidFill>
              </a:rPr>
              <a:pPr>
                <a:defRPr/>
              </a:pPr>
              <a:t>11/10/2016</a:t>
            </a:fld>
            <a:endParaRPr lang="en-US">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8760F143-FAE8-4D61-8F2D-07194EBE6F66}" type="slidenum">
              <a:rPr lang="en-US"/>
              <a:pPr>
                <a:defRPr/>
              </a:pPr>
              <a:t>‹#›</a:t>
            </a:fld>
            <a:endParaRPr lang="en-US"/>
          </a:p>
        </p:txBody>
      </p:sp>
    </p:spTree>
    <p:extLst>
      <p:ext uri="{BB962C8B-B14F-4D97-AF65-F5344CB8AC3E}">
        <p14:creationId xmlns:p14="http://schemas.microsoft.com/office/powerpoint/2010/main" val="22714476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E63CFFC3-D299-4CA5-B865-CAE7CDCF67C5}" type="datetimeFigureOut">
              <a:rPr lang="en-US">
                <a:solidFill>
                  <a:srgbClr val="696464"/>
                </a:solidFill>
              </a:rPr>
              <a:pPr>
                <a:defRPr/>
              </a:pPr>
              <a:t>11/10/2016</a:t>
            </a:fld>
            <a:endParaRPr lang="en-US">
              <a:solidFill>
                <a:srgbClr val="696464"/>
              </a:solidFill>
            </a:endParaRPr>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solidFill>
                <a:srgbClr val="696464"/>
              </a:solidFill>
            </a:endParaRPr>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31BCF136-F86B-461B-87A3-F8C59E116E5F}" type="slidenum">
              <a:rPr lang="en-US"/>
              <a:pPr>
                <a:defRPr/>
              </a:pPr>
              <a:t>‹#›</a:t>
            </a:fld>
            <a:endParaRPr lang="en-US"/>
          </a:p>
        </p:txBody>
      </p:sp>
    </p:spTree>
    <p:extLst>
      <p:ext uri="{BB962C8B-B14F-4D97-AF65-F5344CB8AC3E}">
        <p14:creationId xmlns:p14="http://schemas.microsoft.com/office/powerpoint/2010/main" val="4134316461"/>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561A830-63DB-4165-B8FF-7D9F646AFFA5}" type="datetimeFigureOut">
              <a:rPr lang="en-US">
                <a:solidFill>
                  <a:srgbClr val="696464"/>
                </a:solidFill>
              </a:rPr>
              <a:pPr>
                <a:defRPr/>
              </a:pPr>
              <a:t>11/10/2016</a:t>
            </a:fld>
            <a:endParaRPr lang="en-US">
              <a:solidFill>
                <a:srgbClr val="696464"/>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7" name="Slide Number Placeholder 22"/>
          <p:cNvSpPr>
            <a:spLocks noGrp="1"/>
          </p:cNvSpPr>
          <p:nvPr>
            <p:ph type="sldNum" sz="quarter" idx="12"/>
          </p:nvPr>
        </p:nvSpPr>
        <p:spPr/>
        <p:txBody>
          <a:bodyPr/>
          <a:lstStyle>
            <a:lvl1pPr>
              <a:defRPr/>
            </a:lvl1pPr>
          </a:lstStyle>
          <a:p>
            <a:pPr>
              <a:defRPr/>
            </a:pPr>
            <a:fld id="{6468A013-D7A3-41D1-B2B1-7F8D31ED935B}" type="slidenum">
              <a:rPr lang="en-US"/>
              <a:pPr>
                <a:defRPr/>
              </a:pPr>
              <a:t>‹#›</a:t>
            </a:fld>
            <a:endParaRPr lang="en-US"/>
          </a:p>
        </p:txBody>
      </p:sp>
    </p:spTree>
    <p:extLst>
      <p:ext uri="{BB962C8B-B14F-4D97-AF65-F5344CB8AC3E}">
        <p14:creationId xmlns:p14="http://schemas.microsoft.com/office/powerpoint/2010/main" val="3877405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BE13098F-3028-4C46-8816-057A89F22483}" type="datetimeFigureOut">
              <a:rPr lang="en-US">
                <a:solidFill>
                  <a:srgbClr val="696464"/>
                </a:solidFill>
              </a:rPr>
              <a:pPr>
                <a:defRPr/>
              </a:pPr>
              <a:t>11/10/2016</a:t>
            </a:fld>
            <a:endParaRPr lang="en-US">
              <a:solidFill>
                <a:srgbClr val="696464"/>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9" name="Slide Number Placeholder 22"/>
          <p:cNvSpPr>
            <a:spLocks noGrp="1"/>
          </p:cNvSpPr>
          <p:nvPr>
            <p:ph type="sldNum" sz="quarter" idx="12"/>
          </p:nvPr>
        </p:nvSpPr>
        <p:spPr/>
        <p:txBody>
          <a:bodyPr/>
          <a:lstStyle>
            <a:lvl1pPr>
              <a:defRPr/>
            </a:lvl1pPr>
          </a:lstStyle>
          <a:p>
            <a:pPr>
              <a:defRPr/>
            </a:pPr>
            <a:fld id="{00194C61-58DF-4346-B130-DF42B89C6A69}" type="slidenum">
              <a:rPr lang="en-US"/>
              <a:pPr>
                <a:defRPr/>
              </a:pPr>
              <a:t>‹#›</a:t>
            </a:fld>
            <a:endParaRPr lang="en-US"/>
          </a:p>
        </p:txBody>
      </p:sp>
    </p:spTree>
    <p:extLst>
      <p:ext uri="{BB962C8B-B14F-4D97-AF65-F5344CB8AC3E}">
        <p14:creationId xmlns:p14="http://schemas.microsoft.com/office/powerpoint/2010/main" val="17681602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82AEB415-9E45-454B-944C-BA85398D3506}" type="datetimeFigureOut">
              <a:rPr lang="en-US">
                <a:solidFill>
                  <a:srgbClr val="696464"/>
                </a:solidFill>
              </a:rPr>
              <a:pPr>
                <a:defRPr/>
              </a:pPr>
              <a:t>11/10/2016</a:t>
            </a:fld>
            <a:endParaRPr lang="en-US">
              <a:solidFill>
                <a:srgbClr val="696464"/>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5" name="Slide Number Placeholder 22"/>
          <p:cNvSpPr>
            <a:spLocks noGrp="1"/>
          </p:cNvSpPr>
          <p:nvPr>
            <p:ph type="sldNum" sz="quarter" idx="12"/>
          </p:nvPr>
        </p:nvSpPr>
        <p:spPr/>
        <p:txBody>
          <a:bodyPr/>
          <a:lstStyle>
            <a:lvl1pPr>
              <a:defRPr/>
            </a:lvl1pPr>
          </a:lstStyle>
          <a:p>
            <a:pPr>
              <a:defRPr/>
            </a:pPr>
            <a:fld id="{A670D7A2-09E9-43BC-910D-7B83B28D4D84}" type="slidenum">
              <a:rPr lang="en-US"/>
              <a:pPr>
                <a:defRPr/>
              </a:pPr>
              <a:t>‹#›</a:t>
            </a:fld>
            <a:endParaRPr lang="en-US"/>
          </a:p>
        </p:txBody>
      </p:sp>
    </p:spTree>
    <p:extLst>
      <p:ext uri="{BB962C8B-B14F-4D97-AF65-F5344CB8AC3E}">
        <p14:creationId xmlns:p14="http://schemas.microsoft.com/office/powerpoint/2010/main" val="2612230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D8DCDE-DC33-4667-A4F0-2A865F342AB2}" type="slidenum">
              <a:rPr lang="en-US"/>
              <a:pPr>
                <a:defRPr/>
              </a:pPr>
              <a:t>‹#›</a:t>
            </a:fld>
            <a:endParaRPr lang="en-US"/>
          </a:p>
        </p:txBody>
      </p:sp>
    </p:spTree>
    <p:extLst>
      <p:ext uri="{BB962C8B-B14F-4D97-AF65-F5344CB8AC3E}">
        <p14:creationId xmlns:p14="http://schemas.microsoft.com/office/powerpoint/2010/main" val="39815280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038C80D-CF14-4213-9383-65FAF112D6B2}" type="datetimeFigureOut">
              <a:rPr lang="en-US">
                <a:solidFill>
                  <a:srgbClr val="696464"/>
                </a:solidFill>
              </a:rPr>
              <a:pPr>
                <a:defRPr/>
              </a:pPr>
              <a:t>11/10/2016</a:t>
            </a:fld>
            <a:endParaRPr lang="en-US">
              <a:solidFill>
                <a:srgbClr val="696464"/>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4" name="Slide Number Placeholder 22"/>
          <p:cNvSpPr>
            <a:spLocks noGrp="1"/>
          </p:cNvSpPr>
          <p:nvPr>
            <p:ph type="sldNum" sz="quarter" idx="12"/>
          </p:nvPr>
        </p:nvSpPr>
        <p:spPr/>
        <p:txBody>
          <a:bodyPr/>
          <a:lstStyle>
            <a:lvl1pPr>
              <a:defRPr/>
            </a:lvl1pPr>
          </a:lstStyle>
          <a:p>
            <a:pPr>
              <a:defRPr/>
            </a:pPr>
            <a:fld id="{51DE0256-5F6D-4648-8620-C56B0F64B9D9}" type="slidenum">
              <a:rPr lang="en-US"/>
              <a:pPr>
                <a:defRPr/>
              </a:pPr>
              <a:t>‹#›</a:t>
            </a:fld>
            <a:endParaRPr lang="en-US"/>
          </a:p>
        </p:txBody>
      </p:sp>
    </p:spTree>
    <p:extLst>
      <p:ext uri="{BB962C8B-B14F-4D97-AF65-F5344CB8AC3E}">
        <p14:creationId xmlns:p14="http://schemas.microsoft.com/office/powerpoint/2010/main" val="19257627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92A0D344-8FC7-43A1-8054-DEC3D790FC46}" type="datetimeFigureOut">
              <a:rPr lang="en-US">
                <a:solidFill>
                  <a:srgbClr val="696464"/>
                </a:solidFill>
              </a:rPr>
              <a:pPr>
                <a:defRPr/>
              </a:pPr>
              <a:t>11/10/2016</a:t>
            </a:fld>
            <a:endParaRPr lang="en-US">
              <a:solidFill>
                <a:srgbClr val="696464"/>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9" name="Slide Number Placeholder 6"/>
          <p:cNvSpPr>
            <a:spLocks noGrp="1"/>
          </p:cNvSpPr>
          <p:nvPr>
            <p:ph type="sldNum" sz="quarter" idx="12"/>
          </p:nvPr>
        </p:nvSpPr>
        <p:spPr/>
        <p:txBody>
          <a:bodyPr/>
          <a:lstStyle>
            <a:lvl1pPr>
              <a:defRPr/>
            </a:lvl1pPr>
          </a:lstStyle>
          <a:p>
            <a:pPr>
              <a:defRPr/>
            </a:pPr>
            <a:fld id="{A68ABCFF-B5EB-41F5-B14A-9CB483C1885A}" type="slidenum">
              <a:rPr lang="en-US"/>
              <a:pPr>
                <a:defRPr/>
              </a:pPr>
              <a:t>‹#›</a:t>
            </a:fld>
            <a:endParaRPr lang="en-US"/>
          </a:p>
        </p:txBody>
      </p:sp>
    </p:spTree>
    <p:extLst>
      <p:ext uri="{BB962C8B-B14F-4D97-AF65-F5344CB8AC3E}">
        <p14:creationId xmlns:p14="http://schemas.microsoft.com/office/powerpoint/2010/main" val="14984773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DDD4629B-99EE-4944-ABED-9C39C23845AE}" type="datetimeFigureOut">
              <a:rPr lang="en-US">
                <a:solidFill>
                  <a:srgbClr val="696464"/>
                </a:solidFill>
              </a:rPr>
              <a:pPr>
                <a:defRPr/>
              </a:pPr>
              <a:t>11/10/2016</a:t>
            </a:fld>
            <a:endParaRPr lang="en-US">
              <a:solidFill>
                <a:srgbClr val="696464"/>
              </a:solidFill>
            </a:endParaRPr>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solidFill>
                <a:srgbClr val="696464"/>
              </a:solidFill>
            </a:endParaRPr>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A2713F83-043D-40C0-9DAE-CD0A29B1A4D4}" type="slidenum">
              <a:rPr lang="en-US"/>
              <a:pPr>
                <a:defRPr/>
              </a:pPr>
              <a:t>‹#›</a:t>
            </a:fld>
            <a:endParaRPr lang="en-US"/>
          </a:p>
        </p:txBody>
      </p:sp>
    </p:spTree>
    <p:extLst>
      <p:ext uri="{BB962C8B-B14F-4D97-AF65-F5344CB8AC3E}">
        <p14:creationId xmlns:p14="http://schemas.microsoft.com/office/powerpoint/2010/main" val="4913635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EF8C67D-A493-4CA2-BD4D-4879421568ED}" type="datetimeFigureOut">
              <a:rPr lang="en-US">
                <a:solidFill>
                  <a:srgbClr val="696464"/>
                </a:solidFill>
              </a:rPr>
              <a:pPr>
                <a:defRPr/>
              </a:pPr>
              <a:t>11/10/2016</a:t>
            </a:fld>
            <a:endParaRPr lang="en-US">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D10849BC-1E6A-4623-87A6-DC02D71E61C3}" type="slidenum">
              <a:rPr lang="en-US"/>
              <a:pPr>
                <a:defRPr/>
              </a:pPr>
              <a:t>‹#›</a:t>
            </a:fld>
            <a:endParaRPr lang="en-US"/>
          </a:p>
        </p:txBody>
      </p:sp>
    </p:spTree>
    <p:extLst>
      <p:ext uri="{BB962C8B-B14F-4D97-AF65-F5344CB8AC3E}">
        <p14:creationId xmlns:p14="http://schemas.microsoft.com/office/powerpoint/2010/main" val="42829671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782C88A-33BD-4253-9699-341FF666078E}" type="datetimeFigureOut">
              <a:rPr lang="en-US">
                <a:solidFill>
                  <a:srgbClr val="696464"/>
                </a:solidFill>
              </a:rPr>
              <a:pPr>
                <a:defRPr/>
              </a:pPr>
              <a:t>11/10/2016</a:t>
            </a:fld>
            <a:endParaRPr lang="en-US">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E3DC1FDC-2121-4294-9841-FCD6D4AE3206}" type="slidenum">
              <a:rPr lang="en-US"/>
              <a:pPr>
                <a:defRPr/>
              </a:pPr>
              <a:t>‹#›</a:t>
            </a:fld>
            <a:endParaRPr lang="en-US"/>
          </a:p>
        </p:txBody>
      </p:sp>
    </p:spTree>
    <p:extLst>
      <p:ext uri="{BB962C8B-B14F-4D97-AF65-F5344CB8AC3E}">
        <p14:creationId xmlns:p14="http://schemas.microsoft.com/office/powerpoint/2010/main" val="4136629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9CF46D8-4B46-4114-A68D-7519D978589C}" type="slidenum">
              <a:rPr lang="en-US"/>
              <a:pPr>
                <a:defRPr/>
              </a:pPr>
              <a:t>‹#›</a:t>
            </a:fld>
            <a:endParaRPr lang="en-US"/>
          </a:p>
        </p:txBody>
      </p:sp>
    </p:spTree>
    <p:extLst>
      <p:ext uri="{BB962C8B-B14F-4D97-AF65-F5344CB8AC3E}">
        <p14:creationId xmlns:p14="http://schemas.microsoft.com/office/powerpoint/2010/main" val="109250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9B4594-0ED5-48A6-BC8A-BC92FA4FACDA}" type="slidenum">
              <a:rPr lang="en-US"/>
              <a:pPr>
                <a:defRPr/>
              </a:pPr>
              <a:t>‹#›</a:t>
            </a:fld>
            <a:endParaRPr lang="en-US"/>
          </a:p>
        </p:txBody>
      </p:sp>
    </p:spTree>
    <p:extLst>
      <p:ext uri="{BB962C8B-B14F-4D97-AF65-F5344CB8AC3E}">
        <p14:creationId xmlns:p14="http://schemas.microsoft.com/office/powerpoint/2010/main" val="3173927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4986423-D8F5-48AE-A84F-6098C50D80D7}" type="slidenum">
              <a:rPr lang="en-US"/>
              <a:pPr>
                <a:defRPr/>
              </a:pPr>
              <a:t>‹#›</a:t>
            </a:fld>
            <a:endParaRPr lang="en-US"/>
          </a:p>
        </p:txBody>
      </p:sp>
    </p:spTree>
    <p:extLst>
      <p:ext uri="{BB962C8B-B14F-4D97-AF65-F5344CB8AC3E}">
        <p14:creationId xmlns:p14="http://schemas.microsoft.com/office/powerpoint/2010/main" val="804163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5D6A2E-CE18-4FF9-BAC5-68F805F51C09}" type="slidenum">
              <a:rPr lang="en-US"/>
              <a:pPr>
                <a:defRPr/>
              </a:pPr>
              <a:t>‹#›</a:t>
            </a:fld>
            <a:endParaRPr lang="en-US"/>
          </a:p>
        </p:txBody>
      </p:sp>
    </p:spTree>
    <p:extLst>
      <p:ext uri="{BB962C8B-B14F-4D97-AF65-F5344CB8AC3E}">
        <p14:creationId xmlns:p14="http://schemas.microsoft.com/office/powerpoint/2010/main" val="1936351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210D72-2924-4FD1-A051-F56B84F6AAA7}" type="slidenum">
              <a:rPr lang="en-US"/>
              <a:pPr>
                <a:defRPr/>
              </a:pPr>
              <a:t>‹#›</a:t>
            </a:fld>
            <a:endParaRPr lang="en-US"/>
          </a:p>
        </p:txBody>
      </p:sp>
    </p:spTree>
    <p:extLst>
      <p:ext uri="{BB962C8B-B14F-4D97-AF65-F5344CB8AC3E}">
        <p14:creationId xmlns:p14="http://schemas.microsoft.com/office/powerpoint/2010/main" val="4047333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C3DF8BD-D098-4D0F-A138-B0301A876F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fld id="{0E1D3D98-D8B9-45B4-9D50-FBACFB800F38}" type="datetimeFigureOut">
              <a:rPr lang="en-US">
                <a:solidFill>
                  <a:srgbClr val="696464"/>
                </a:solidFill>
              </a:rPr>
              <a:pPr>
                <a:defRPr/>
              </a:pPr>
              <a:t>11/10/2016</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solidFill>
                <a:srgbClr val="696464"/>
              </a:solidFill>
            </a:endParaRP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7B6BCD24-67EC-4F6B-B709-3E9D4172A061}" type="slidenum">
              <a:rPr lang="en-US"/>
              <a:pPr>
                <a:defRPr/>
              </a:pPr>
              <a:t>‹#›</a:t>
            </a:fld>
            <a:endParaRPr lang="en-US"/>
          </a:p>
        </p:txBody>
      </p:sp>
    </p:spTree>
    <p:extLst>
      <p:ext uri="{BB962C8B-B14F-4D97-AF65-F5344CB8AC3E}">
        <p14:creationId xmlns:p14="http://schemas.microsoft.com/office/powerpoint/2010/main" val="24588907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fld id="{0E1D3D98-D8B9-45B4-9D50-FBACFB800F38}" type="datetimeFigureOut">
              <a:rPr lang="en-US">
                <a:solidFill>
                  <a:srgbClr val="696464"/>
                </a:solidFill>
              </a:rPr>
              <a:pPr>
                <a:defRPr/>
              </a:pPr>
              <a:t>11/10/2016</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solidFill>
                <a:srgbClr val="696464"/>
              </a:solidFill>
            </a:endParaRP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7B6BCD24-67EC-4F6B-B709-3E9D4172A061}" type="slidenum">
              <a:rPr lang="en-US"/>
              <a:pPr>
                <a:defRPr/>
              </a:pPr>
              <a:t>‹#›</a:t>
            </a:fld>
            <a:endParaRPr lang="en-US"/>
          </a:p>
        </p:txBody>
      </p:sp>
    </p:spTree>
    <p:extLst>
      <p:ext uri="{BB962C8B-B14F-4D97-AF65-F5344CB8AC3E}">
        <p14:creationId xmlns:p14="http://schemas.microsoft.com/office/powerpoint/2010/main" val="4771854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fld id="{0E1D3D98-D8B9-45B4-9D50-FBACFB800F38}" type="datetimeFigureOut">
              <a:rPr lang="en-US">
                <a:solidFill>
                  <a:srgbClr val="696464"/>
                </a:solidFill>
              </a:rPr>
              <a:pPr>
                <a:defRPr/>
              </a:pPr>
              <a:t>11/10/2016</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solidFill>
                <a:srgbClr val="696464"/>
              </a:solidFill>
            </a:endParaRP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7B6BCD24-67EC-4F6B-B709-3E9D4172A061}" type="slidenum">
              <a:rPr lang="en-US"/>
              <a:pPr>
                <a:defRPr/>
              </a:pPr>
              <a:t>‹#›</a:t>
            </a:fld>
            <a:endParaRPr lang="en-US"/>
          </a:p>
        </p:txBody>
      </p:sp>
    </p:spTree>
    <p:extLst>
      <p:ext uri="{BB962C8B-B14F-4D97-AF65-F5344CB8AC3E}">
        <p14:creationId xmlns:p14="http://schemas.microsoft.com/office/powerpoint/2010/main" val="40798547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24.wmf"/><Relationship Id="rId3" Type="http://schemas.openxmlformats.org/officeDocument/2006/relationships/notesSlide" Target="../notesSlides/notesSlide10.xml"/><Relationship Id="rId7" Type="http://schemas.openxmlformats.org/officeDocument/2006/relationships/image" Target="../media/image21.wmf"/><Relationship Id="rId12" Type="http://schemas.openxmlformats.org/officeDocument/2006/relationships/oleObject" Target="../embeddings/oleObject16.bin"/><Relationship Id="rId17" Type="http://schemas.openxmlformats.org/officeDocument/2006/relationships/oleObject" Target="../embeddings/oleObject19.bin"/><Relationship Id="rId2" Type="http://schemas.openxmlformats.org/officeDocument/2006/relationships/slideLayout" Target="../slideLayouts/slideLayout7.xml"/><Relationship Id="rId16" Type="http://schemas.openxmlformats.org/officeDocument/2006/relationships/image" Target="../media/image25.wmf"/><Relationship Id="rId1" Type="http://schemas.openxmlformats.org/officeDocument/2006/relationships/vmlDrawing" Target="../drawings/vmlDrawing5.vml"/><Relationship Id="rId6" Type="http://schemas.openxmlformats.org/officeDocument/2006/relationships/oleObject" Target="../embeddings/oleObject13.bin"/><Relationship Id="rId11" Type="http://schemas.openxmlformats.org/officeDocument/2006/relationships/image" Target="../media/image23.wmf"/><Relationship Id="rId5" Type="http://schemas.openxmlformats.org/officeDocument/2006/relationships/image" Target="../media/image20.wmf"/><Relationship Id="rId15" Type="http://schemas.openxmlformats.org/officeDocument/2006/relationships/oleObject" Target="../embeddings/oleObject18.bin"/><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22.wmf"/><Relationship Id="rId14" Type="http://schemas.openxmlformats.org/officeDocument/2006/relationships/oleObject" Target="../embeddings/oleObject17.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19.xml"/><Relationship Id="rId7" Type="http://schemas.openxmlformats.org/officeDocument/2006/relationships/image" Target="../media/image33.wmf"/><Relationship Id="rId2" Type="http://schemas.openxmlformats.org/officeDocument/2006/relationships/slideLayout" Target="../slideLayouts/slideLayout40.xml"/><Relationship Id="rId1" Type="http://schemas.openxmlformats.org/officeDocument/2006/relationships/vmlDrawing" Target="../drawings/vmlDrawing6.vml"/><Relationship Id="rId6" Type="http://schemas.openxmlformats.org/officeDocument/2006/relationships/oleObject" Target="../embeddings/oleObject21.bin"/><Relationship Id="rId5" Type="http://schemas.openxmlformats.org/officeDocument/2006/relationships/image" Target="../media/image32.wmf"/><Relationship Id="rId10" Type="http://schemas.openxmlformats.org/officeDocument/2006/relationships/image" Target="../media/image34.wmf"/><Relationship Id="rId4" Type="http://schemas.openxmlformats.org/officeDocument/2006/relationships/oleObject" Target="../embeddings/oleObject20.bin"/><Relationship Id="rId9"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20.xml"/><Relationship Id="rId7" Type="http://schemas.openxmlformats.org/officeDocument/2006/relationships/image" Target="../media/image36.wmf"/><Relationship Id="rId2" Type="http://schemas.openxmlformats.org/officeDocument/2006/relationships/slideLayout" Target="../slideLayouts/slideLayout40.xml"/><Relationship Id="rId1" Type="http://schemas.openxmlformats.org/officeDocument/2006/relationships/vmlDrawing" Target="../drawings/vmlDrawing7.vml"/><Relationship Id="rId6" Type="http://schemas.openxmlformats.org/officeDocument/2006/relationships/oleObject" Target="../embeddings/oleObject25.bin"/><Relationship Id="rId5" Type="http://schemas.openxmlformats.org/officeDocument/2006/relationships/image" Target="../media/image35.wmf"/><Relationship Id="rId4" Type="http://schemas.openxmlformats.org/officeDocument/2006/relationships/oleObject" Target="../embeddings/oleObject24.bin"/><Relationship Id="rId9" Type="http://schemas.openxmlformats.org/officeDocument/2006/relationships/image" Target="../media/image37.wmf"/></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4.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 Id="rId9" Type="http://schemas.openxmlformats.org/officeDocument/2006/relationships/image" Target="../media/image5.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xml"/><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6.wmf"/><Relationship Id="rId4" Type="http://schemas.openxmlformats.org/officeDocument/2006/relationships/oleObject" Target="../embeddings/oleObject4.bin"/><Relationship Id="rId9"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9.wmf"/><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6.wmf"/><Relationship Id="rId3" Type="http://schemas.openxmlformats.org/officeDocument/2006/relationships/notesSlide" Target="../notesSlides/notesSlide8.xml"/><Relationship Id="rId7" Type="http://schemas.openxmlformats.org/officeDocument/2006/relationships/image" Target="../media/image13.wmf"/><Relationship Id="rId12"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8.bin"/><Relationship Id="rId11" Type="http://schemas.openxmlformats.org/officeDocument/2006/relationships/image" Target="../media/image15.wmf"/><Relationship Id="rId5" Type="http://schemas.openxmlformats.org/officeDocument/2006/relationships/image" Target="../media/image18.png"/><Relationship Id="rId10" Type="http://schemas.openxmlformats.org/officeDocument/2006/relationships/oleObject" Target="../embeddings/oleObject10.bin"/><Relationship Id="rId4" Type="http://schemas.openxmlformats.org/officeDocument/2006/relationships/image" Target="../media/image17.png"/><Relationship Id="rId9" Type="http://schemas.openxmlformats.org/officeDocument/2006/relationships/image" Target="../media/image14.w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1" y="0"/>
            <a:ext cx="8686801" cy="457200"/>
          </a:xfrm>
        </p:spPr>
        <p:txBody>
          <a:bodyPr anchor="t"/>
          <a:lstStyle/>
          <a:p>
            <a:pPr>
              <a:defRPr/>
            </a:pPr>
            <a:r>
              <a:rPr lang="en-US" sz="4000" b="1" kern="0" dirty="0" smtClean="0">
                <a:solidFill>
                  <a:srgbClr val="FF6699"/>
                </a:solidFill>
                <a:latin typeface="Arial Rounded MT Bold" panose="020F0704030504030204" pitchFamily="34" charset="0"/>
                <a:ea typeface="Cambria Math" pitchFamily="18" charset="0"/>
                <a:cs typeface="Times New Roman" pitchFamily="18" charset="0"/>
              </a:rPr>
              <a:t>Lesson </a:t>
            </a:r>
            <a:r>
              <a:rPr lang="en-US" sz="4000" b="1" dirty="0" smtClean="0">
                <a:solidFill>
                  <a:srgbClr val="FF6699"/>
                </a:solidFill>
                <a:latin typeface="Arial Rounded MT Bold" panose="020F0704030504030204" pitchFamily="34" charset="0"/>
                <a:ea typeface="Cambria Math" pitchFamily="18" charset="0"/>
                <a:cs typeface="Times New Roman" pitchFamily="18" charset="0"/>
              </a:rPr>
              <a:t>19.1-19.2 </a:t>
            </a:r>
            <a:r>
              <a:rPr lang="en-US" sz="4000" b="1" kern="0" dirty="0" smtClean="0">
                <a:solidFill>
                  <a:srgbClr val="FF6699"/>
                </a:solidFill>
                <a:latin typeface="Arial Rounded MT Bold" panose="020F0704030504030204" pitchFamily="34" charset="0"/>
                <a:ea typeface="Cambria Math" pitchFamily="18" charset="0"/>
                <a:cs typeface="Times New Roman" pitchFamily="18" charset="0"/>
              </a:rPr>
              <a:t> Warm-Ups</a:t>
            </a:r>
            <a:endParaRPr lang="en-US" sz="4000" b="1" dirty="0">
              <a:solidFill>
                <a:srgbClr val="FF6699"/>
              </a:solidFill>
              <a:latin typeface="Arial Rounded MT Bold" panose="020F0704030504030204" pitchFamily="34" charset="0"/>
              <a:ea typeface="Cambria Math" pitchFamily="18" charset="0"/>
              <a:cs typeface="Times New Roman" pitchFamily="18" charset="0"/>
            </a:endParaRPr>
          </a:p>
        </p:txBody>
      </p:sp>
      <p:sp>
        <p:nvSpPr>
          <p:cNvPr id="11" name="Title 11"/>
          <p:cNvSpPr txBox="1">
            <a:spLocks/>
          </p:cNvSpPr>
          <p:nvPr/>
        </p:nvSpPr>
        <p:spPr bwMode="auto">
          <a:xfrm>
            <a:off x="328679" y="838200"/>
            <a:ext cx="812952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sz="2000" kern="0" dirty="0" smtClean="0">
                <a:solidFill>
                  <a:schemeClr val="tx1"/>
                </a:solidFill>
                <a:latin typeface="Arial Rounded MT Bold" panose="020F0704030504030204" pitchFamily="34" charset="0"/>
                <a:ea typeface="Cambria Math" pitchFamily="18" charset="0"/>
                <a:cs typeface="Times New Roman" pitchFamily="18" charset="0"/>
              </a:rPr>
              <a:t>Of the 10 numerals and 26 letters we use, some are made of straight lines, others are made of curves (parts of circles or ovals), and some are made of both straight and curved lines. Classify them in the boxes below. How many there are of each. Do you notice any patterns?</a:t>
            </a:r>
            <a:endParaRPr lang="en-US" sz="2000" kern="0" dirty="0">
              <a:solidFill>
                <a:schemeClr val="tx1"/>
              </a:solidFill>
              <a:latin typeface="Arial Rounded MT Bold" panose="020F0704030504030204" pitchFamily="34" charset="0"/>
              <a:ea typeface="Cambria Math"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170054334"/>
              </p:ext>
            </p:extLst>
          </p:nvPr>
        </p:nvGraphicFramePr>
        <p:xfrm>
          <a:off x="305936" y="2743200"/>
          <a:ext cx="8305800" cy="3886200"/>
        </p:xfrm>
        <a:graphic>
          <a:graphicData uri="http://schemas.openxmlformats.org/drawingml/2006/table">
            <a:tbl>
              <a:tblPr firstRow="1" bandRow="1">
                <a:tableStyleId>{16D9F66E-5EB9-4882-86FB-DCBF35E3C3E4}</a:tableStyleId>
              </a:tblPr>
              <a:tblGrid>
                <a:gridCol w="2437264"/>
                <a:gridCol w="2590800"/>
                <a:gridCol w="3277736"/>
              </a:tblGrid>
              <a:tr h="400968">
                <a:tc>
                  <a:txBody>
                    <a:bodyPr/>
                    <a:lstStyle/>
                    <a:p>
                      <a:pPr algn="ctr"/>
                      <a:r>
                        <a:rPr lang="en-US" sz="1800" kern="0" dirty="0" smtClean="0"/>
                        <a:t>only straight lines </a:t>
                      </a:r>
                      <a:endParaRPr lang="en-US" dirty="0">
                        <a:solidFill>
                          <a:schemeClr val="tx1"/>
                        </a:solidFill>
                      </a:endParaRPr>
                    </a:p>
                  </a:txBody>
                  <a:tcPr/>
                </a:tc>
                <a:tc>
                  <a:txBody>
                    <a:bodyPr/>
                    <a:lstStyle/>
                    <a:p>
                      <a:pPr algn="ctr"/>
                      <a:r>
                        <a:rPr lang="en-US" sz="1800" kern="0" dirty="0" smtClean="0"/>
                        <a:t>only curves</a:t>
                      </a:r>
                      <a:endParaRPr lang="en-US" dirty="0">
                        <a:solidFill>
                          <a:schemeClr val="tx1"/>
                        </a:solidFill>
                      </a:endParaRPr>
                    </a:p>
                  </a:txBody>
                  <a:tcPr/>
                </a:tc>
                <a:tc>
                  <a:txBody>
                    <a:bodyPr/>
                    <a:lstStyle/>
                    <a:p>
                      <a:pPr algn="ctr"/>
                      <a:r>
                        <a:rPr lang="en-US" sz="1800" kern="0" dirty="0" smtClean="0"/>
                        <a:t>straight and curved lines</a:t>
                      </a:r>
                      <a:endParaRPr lang="en-US" dirty="0">
                        <a:solidFill>
                          <a:schemeClr val="tx1"/>
                        </a:solidFill>
                      </a:endParaRPr>
                    </a:p>
                  </a:txBody>
                  <a:tcPr/>
                </a:tc>
              </a:tr>
              <a:tr h="3485232">
                <a:tc>
                  <a:txBody>
                    <a:bodyPr/>
                    <a:lstStyle/>
                    <a:p>
                      <a:r>
                        <a:rPr lang="en-US" dirty="0" smtClean="0"/>
                        <a:t>  1</a:t>
                      </a:r>
                      <a:endParaRPr lang="en-US" dirty="0"/>
                    </a:p>
                  </a:txBody>
                  <a:tcPr/>
                </a:tc>
                <a:tc>
                  <a:txBody>
                    <a:bodyPr/>
                    <a:lstStyle/>
                    <a:p>
                      <a:r>
                        <a:rPr lang="en-US" dirty="0" smtClean="0"/>
                        <a:t>  3</a:t>
                      </a:r>
                      <a:endParaRPr lang="en-US" dirty="0"/>
                    </a:p>
                  </a:txBody>
                  <a:tcPr/>
                </a:tc>
                <a:tc>
                  <a:txBody>
                    <a:bodyPr/>
                    <a:lstStyle/>
                    <a:p>
                      <a:r>
                        <a:rPr lang="en-US" dirty="0" smtClean="0"/>
                        <a:t>  2</a:t>
                      </a:r>
                      <a:endParaRPr lang="en-US" dirty="0"/>
                    </a:p>
                  </a:txBody>
                  <a:tcPr/>
                </a:tc>
              </a:tr>
            </a:tbl>
          </a:graphicData>
        </a:graphic>
      </p:graphicFrame>
    </p:spTree>
    <p:extLst>
      <p:ext uri="{BB962C8B-B14F-4D97-AF65-F5344CB8AC3E}">
        <p14:creationId xmlns:p14="http://schemas.microsoft.com/office/powerpoint/2010/main" val="2580149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3"/>
          <p:cNvSpPr>
            <a:spLocks noChangeArrowheads="1"/>
          </p:cNvSpPr>
          <p:nvPr/>
        </p:nvSpPr>
        <p:spPr bwMode="auto">
          <a:xfrm>
            <a:off x="76200" y="76200"/>
            <a:ext cx="1828800" cy="533400"/>
          </a:xfrm>
          <a:prstGeom prst="roundRect">
            <a:avLst>
              <a:gd name="adj" fmla="val 16667"/>
            </a:avLst>
          </a:prstGeom>
          <a:solidFill>
            <a:srgbClr val="92D050"/>
          </a:solidFill>
          <a:ln w="19050">
            <a:solidFill>
              <a:srgbClr val="000080"/>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Perpetua" pitchFamily="18" charset="0"/>
            </a:endParaRPr>
          </a:p>
        </p:txBody>
      </p:sp>
      <p:sp>
        <p:nvSpPr>
          <p:cNvPr id="10243" name="Text Box 4"/>
          <p:cNvSpPr txBox="1">
            <a:spLocks noChangeArrowheads="1"/>
          </p:cNvSpPr>
          <p:nvPr/>
        </p:nvSpPr>
        <p:spPr bwMode="auto">
          <a:xfrm>
            <a:off x="76200" y="76200"/>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a:solidFill>
                  <a:schemeClr val="bg1"/>
                </a:solidFill>
              </a:rPr>
              <a:t>EXPLORE</a:t>
            </a:r>
          </a:p>
        </p:txBody>
      </p:sp>
      <p:sp>
        <p:nvSpPr>
          <p:cNvPr id="10244" name="Text Box 5"/>
          <p:cNvSpPr txBox="1">
            <a:spLocks noChangeArrowheads="1"/>
          </p:cNvSpPr>
          <p:nvPr/>
        </p:nvSpPr>
        <p:spPr bwMode="auto">
          <a:xfrm>
            <a:off x="1981200" y="152400"/>
            <a:ext cx="6324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i="1"/>
              <a:t>Comparing Measures of Inscribed Angles</a:t>
            </a:r>
          </a:p>
        </p:txBody>
      </p:sp>
      <p:sp>
        <p:nvSpPr>
          <p:cNvPr id="10245" name="Line 6"/>
          <p:cNvSpPr>
            <a:spLocks noChangeShapeType="1"/>
          </p:cNvSpPr>
          <p:nvPr/>
        </p:nvSpPr>
        <p:spPr bwMode="auto">
          <a:xfrm>
            <a:off x="2057400" y="614362"/>
            <a:ext cx="6172200" cy="0"/>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 name="Text Box 7"/>
          <p:cNvSpPr txBox="1">
            <a:spLocks noChangeArrowheads="1"/>
          </p:cNvSpPr>
          <p:nvPr/>
        </p:nvSpPr>
        <p:spPr bwMode="auto">
          <a:xfrm>
            <a:off x="7391400" y="18288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i="1">
                <a:latin typeface="Perpetua" pitchFamily="18" charset="0"/>
              </a:rPr>
              <a:t>C</a:t>
            </a:r>
          </a:p>
        </p:txBody>
      </p:sp>
      <p:sp>
        <p:nvSpPr>
          <p:cNvPr id="10247" name="Text Box 8"/>
          <p:cNvSpPr txBox="1">
            <a:spLocks noChangeArrowheads="1"/>
          </p:cNvSpPr>
          <p:nvPr/>
        </p:nvSpPr>
        <p:spPr bwMode="auto">
          <a:xfrm>
            <a:off x="182563" y="784225"/>
            <a:ext cx="8382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a:latin typeface="Times New Roman" pitchFamily="18" charset="0"/>
                <a:cs typeface="Times New Roman" pitchFamily="18" charset="0"/>
              </a:rPr>
              <a:t>Find                                 and</a:t>
            </a:r>
          </a:p>
        </p:txBody>
      </p:sp>
      <p:sp>
        <p:nvSpPr>
          <p:cNvPr id="10248" name="Text Box 9"/>
          <p:cNvSpPr txBox="1">
            <a:spLocks noChangeArrowheads="1"/>
          </p:cNvSpPr>
          <p:nvPr/>
        </p:nvSpPr>
        <p:spPr bwMode="auto">
          <a:xfrm>
            <a:off x="5943600" y="14478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i="1">
                <a:latin typeface="Perpetua" pitchFamily="18" charset="0"/>
              </a:rPr>
              <a:t>B</a:t>
            </a:r>
          </a:p>
        </p:txBody>
      </p:sp>
      <p:sp>
        <p:nvSpPr>
          <p:cNvPr id="10249" name="Text Box 10"/>
          <p:cNvSpPr txBox="1">
            <a:spLocks noChangeArrowheads="1"/>
          </p:cNvSpPr>
          <p:nvPr/>
        </p:nvSpPr>
        <p:spPr bwMode="auto">
          <a:xfrm>
            <a:off x="7696200" y="3048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i="1">
                <a:latin typeface="Perpetua" pitchFamily="18" charset="0"/>
              </a:rPr>
              <a:t>D</a:t>
            </a:r>
          </a:p>
        </p:txBody>
      </p:sp>
      <p:graphicFrame>
        <p:nvGraphicFramePr>
          <p:cNvPr id="10250" name="Object 13"/>
          <p:cNvGraphicFramePr>
            <a:graphicFrameLocks noChangeAspect="1"/>
          </p:cNvGraphicFramePr>
          <p:nvPr>
            <p:extLst>
              <p:ext uri="{D42A27DB-BD31-4B8C-83A1-F6EECF244321}">
                <p14:modId xmlns:p14="http://schemas.microsoft.com/office/powerpoint/2010/main" val="3684553736"/>
              </p:ext>
            </p:extLst>
          </p:nvPr>
        </p:nvGraphicFramePr>
        <p:xfrm>
          <a:off x="381000" y="1828800"/>
          <a:ext cx="1927225" cy="508000"/>
        </p:xfrm>
        <a:graphic>
          <a:graphicData uri="http://schemas.openxmlformats.org/presentationml/2006/ole">
            <mc:AlternateContent xmlns:mc="http://schemas.openxmlformats.org/markup-compatibility/2006">
              <mc:Choice xmlns:v="urn:schemas-microsoft-com:vml" Requires="v">
                <p:oleObj spid="_x0000_s97418" name="Equation" r:id="rId4" imgW="672516" imgH="177646" progId="Equation.DSMT4">
                  <p:embed/>
                </p:oleObj>
              </mc:Choice>
              <mc:Fallback>
                <p:oleObj name="Equation" r:id="rId4" imgW="672516" imgH="177646"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828800"/>
                        <a:ext cx="19272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51" name="Oval 14"/>
          <p:cNvSpPr>
            <a:spLocks noChangeArrowheads="1"/>
          </p:cNvSpPr>
          <p:nvPr/>
        </p:nvSpPr>
        <p:spPr bwMode="auto">
          <a:xfrm>
            <a:off x="5486400" y="1828800"/>
            <a:ext cx="2286000" cy="22860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Perpetua" pitchFamily="18" charset="0"/>
            </a:endParaRPr>
          </a:p>
        </p:txBody>
      </p:sp>
      <p:grpSp>
        <p:nvGrpSpPr>
          <p:cNvPr id="2" name="Group 42"/>
          <p:cNvGrpSpPr>
            <a:grpSpLocks/>
          </p:cNvGrpSpPr>
          <p:nvPr/>
        </p:nvGrpSpPr>
        <p:grpSpPr bwMode="auto">
          <a:xfrm>
            <a:off x="5486400" y="2209800"/>
            <a:ext cx="1981200" cy="1905000"/>
            <a:chOff x="3600" y="1536"/>
            <a:chExt cx="1248" cy="1200"/>
          </a:xfrm>
        </p:grpSpPr>
        <p:sp>
          <p:nvSpPr>
            <p:cNvPr id="10270" name="Line 15"/>
            <p:cNvSpPr>
              <a:spLocks noChangeShapeType="1"/>
            </p:cNvSpPr>
            <p:nvPr/>
          </p:nvSpPr>
          <p:spPr bwMode="auto">
            <a:xfrm flipH="1">
              <a:off x="3600" y="1536"/>
              <a:ext cx="1248"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1" name="Line 17"/>
            <p:cNvSpPr>
              <a:spLocks noChangeShapeType="1"/>
            </p:cNvSpPr>
            <p:nvPr/>
          </p:nvSpPr>
          <p:spPr bwMode="auto">
            <a:xfrm flipV="1">
              <a:off x="4320" y="1536"/>
              <a:ext cx="528" cy="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53" name="Text Box 18"/>
          <p:cNvSpPr txBox="1">
            <a:spLocks noChangeArrowheads="1"/>
          </p:cNvSpPr>
          <p:nvPr/>
        </p:nvSpPr>
        <p:spPr bwMode="auto">
          <a:xfrm>
            <a:off x="6400800" y="41148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i="1">
                <a:latin typeface="Perpetua" pitchFamily="18" charset="0"/>
              </a:rPr>
              <a:t>E</a:t>
            </a:r>
          </a:p>
        </p:txBody>
      </p:sp>
      <p:grpSp>
        <p:nvGrpSpPr>
          <p:cNvPr id="3" name="Group 43"/>
          <p:cNvGrpSpPr>
            <a:grpSpLocks/>
          </p:cNvGrpSpPr>
          <p:nvPr/>
        </p:nvGrpSpPr>
        <p:grpSpPr bwMode="auto">
          <a:xfrm>
            <a:off x="5486400" y="2971800"/>
            <a:ext cx="2209800" cy="1143000"/>
            <a:chOff x="3600" y="2016"/>
            <a:chExt cx="1392" cy="720"/>
          </a:xfrm>
        </p:grpSpPr>
        <p:sp>
          <p:nvSpPr>
            <p:cNvPr id="10268" name="Line 26"/>
            <p:cNvSpPr>
              <a:spLocks noChangeShapeType="1"/>
            </p:cNvSpPr>
            <p:nvPr/>
          </p:nvSpPr>
          <p:spPr bwMode="auto">
            <a:xfrm>
              <a:off x="3600" y="2016"/>
              <a:ext cx="13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 name="Line 27"/>
            <p:cNvSpPr>
              <a:spLocks noChangeShapeType="1"/>
            </p:cNvSpPr>
            <p:nvPr/>
          </p:nvSpPr>
          <p:spPr bwMode="auto">
            <a:xfrm flipV="1">
              <a:off x="4320" y="2208"/>
              <a:ext cx="672"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55" name="Text Box 29"/>
          <p:cNvSpPr txBox="1">
            <a:spLocks noChangeArrowheads="1"/>
          </p:cNvSpPr>
          <p:nvPr/>
        </p:nvSpPr>
        <p:spPr bwMode="auto">
          <a:xfrm>
            <a:off x="5334000" y="37338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a:latin typeface="Perpetua" pitchFamily="18" charset="0"/>
              </a:rPr>
              <a:t>90°</a:t>
            </a:r>
          </a:p>
        </p:txBody>
      </p:sp>
      <p:sp>
        <p:nvSpPr>
          <p:cNvPr id="10256" name="Text Box 30"/>
          <p:cNvSpPr txBox="1">
            <a:spLocks noChangeArrowheads="1"/>
          </p:cNvSpPr>
          <p:nvPr/>
        </p:nvSpPr>
        <p:spPr bwMode="auto">
          <a:xfrm>
            <a:off x="5105400" y="27432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i="1">
                <a:latin typeface="Perpetua" pitchFamily="18" charset="0"/>
              </a:rPr>
              <a:t>A</a:t>
            </a:r>
          </a:p>
        </p:txBody>
      </p:sp>
      <p:graphicFrame>
        <p:nvGraphicFramePr>
          <p:cNvPr id="10257" name="Object 32"/>
          <p:cNvGraphicFramePr>
            <a:graphicFrameLocks noChangeAspect="1"/>
          </p:cNvGraphicFramePr>
          <p:nvPr>
            <p:extLst>
              <p:ext uri="{D42A27DB-BD31-4B8C-83A1-F6EECF244321}">
                <p14:modId xmlns:p14="http://schemas.microsoft.com/office/powerpoint/2010/main" val="286545042"/>
              </p:ext>
            </p:extLst>
          </p:nvPr>
        </p:nvGraphicFramePr>
        <p:xfrm>
          <a:off x="1066800" y="838200"/>
          <a:ext cx="3200400" cy="557213"/>
        </p:xfrm>
        <a:graphic>
          <a:graphicData uri="http://schemas.openxmlformats.org/presentationml/2006/ole">
            <mc:AlternateContent xmlns:mc="http://schemas.openxmlformats.org/markup-compatibility/2006">
              <mc:Choice xmlns:v="urn:schemas-microsoft-com:vml" Requires="v">
                <p:oleObj spid="_x0000_s97419" name="Equation" r:id="rId6" imgW="1167893" imgH="203112" progId="Equation.DSMT4">
                  <p:embed/>
                </p:oleObj>
              </mc:Choice>
              <mc:Fallback>
                <p:oleObj name="Equation" r:id="rId6" imgW="1167893" imgH="203112"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838200"/>
                        <a:ext cx="32004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58" name="Object 33"/>
          <p:cNvGraphicFramePr>
            <a:graphicFrameLocks noChangeAspect="1"/>
          </p:cNvGraphicFramePr>
          <p:nvPr>
            <p:extLst>
              <p:ext uri="{D42A27DB-BD31-4B8C-83A1-F6EECF244321}">
                <p14:modId xmlns:p14="http://schemas.microsoft.com/office/powerpoint/2010/main" val="868203911"/>
              </p:ext>
            </p:extLst>
          </p:nvPr>
        </p:nvGraphicFramePr>
        <p:xfrm>
          <a:off x="4953000" y="838200"/>
          <a:ext cx="1635125" cy="487363"/>
        </p:xfrm>
        <a:graphic>
          <a:graphicData uri="http://schemas.openxmlformats.org/presentationml/2006/ole">
            <mc:AlternateContent xmlns:mc="http://schemas.openxmlformats.org/markup-compatibility/2006">
              <mc:Choice xmlns:v="urn:schemas-microsoft-com:vml" Requires="v">
                <p:oleObj spid="_x0000_s97420" name="Equation" r:id="rId8" imgW="596641" imgH="177723" progId="Equation.DSMT4">
                  <p:embed/>
                </p:oleObj>
              </mc:Choice>
              <mc:Fallback>
                <p:oleObj name="Equation" r:id="rId8" imgW="596641" imgH="177723"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838200"/>
                        <a:ext cx="16351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 name="Group 41"/>
          <p:cNvGrpSpPr>
            <a:grpSpLocks/>
          </p:cNvGrpSpPr>
          <p:nvPr/>
        </p:nvGrpSpPr>
        <p:grpSpPr bwMode="auto">
          <a:xfrm>
            <a:off x="5486400" y="1905000"/>
            <a:ext cx="1143000" cy="2209800"/>
            <a:chOff x="3600" y="1344"/>
            <a:chExt cx="720" cy="1392"/>
          </a:xfrm>
        </p:grpSpPr>
        <p:sp>
          <p:nvSpPr>
            <p:cNvPr id="10266" name="Line 34"/>
            <p:cNvSpPr>
              <a:spLocks noChangeShapeType="1"/>
            </p:cNvSpPr>
            <p:nvPr/>
          </p:nvSpPr>
          <p:spPr bwMode="auto">
            <a:xfrm flipV="1">
              <a:off x="3600" y="1344"/>
              <a:ext cx="48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 name="Line 35"/>
            <p:cNvSpPr>
              <a:spLocks noChangeShapeType="1"/>
            </p:cNvSpPr>
            <p:nvPr/>
          </p:nvSpPr>
          <p:spPr bwMode="auto">
            <a:xfrm>
              <a:off x="4080" y="1344"/>
              <a:ext cx="240" cy="13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124964" name="Object 36"/>
          <p:cNvGraphicFramePr>
            <a:graphicFrameLocks noChangeAspect="1"/>
          </p:cNvGraphicFramePr>
          <p:nvPr>
            <p:extLst>
              <p:ext uri="{D42A27DB-BD31-4B8C-83A1-F6EECF244321}">
                <p14:modId xmlns:p14="http://schemas.microsoft.com/office/powerpoint/2010/main" val="3668988081"/>
              </p:ext>
            </p:extLst>
          </p:nvPr>
        </p:nvGraphicFramePr>
        <p:xfrm>
          <a:off x="2362200" y="1524000"/>
          <a:ext cx="2290763" cy="1125538"/>
        </p:xfrm>
        <a:graphic>
          <a:graphicData uri="http://schemas.openxmlformats.org/presentationml/2006/ole">
            <mc:AlternateContent xmlns:mc="http://schemas.openxmlformats.org/markup-compatibility/2006">
              <mc:Choice xmlns:v="urn:schemas-microsoft-com:vml" Requires="v">
                <p:oleObj spid="_x0000_s97421" name="Equation" r:id="rId10" imgW="799753" imgH="393529" progId="Equation.DSMT4">
                  <p:embed/>
                </p:oleObj>
              </mc:Choice>
              <mc:Fallback>
                <p:oleObj name="Equation" r:id="rId10" imgW="799753" imgH="393529"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2200" y="1524000"/>
                        <a:ext cx="2290763"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61" name="Object 37"/>
          <p:cNvGraphicFramePr>
            <a:graphicFrameLocks noChangeAspect="1"/>
          </p:cNvGraphicFramePr>
          <p:nvPr>
            <p:extLst>
              <p:ext uri="{D42A27DB-BD31-4B8C-83A1-F6EECF244321}">
                <p14:modId xmlns:p14="http://schemas.microsoft.com/office/powerpoint/2010/main" val="1548327003"/>
              </p:ext>
            </p:extLst>
          </p:nvPr>
        </p:nvGraphicFramePr>
        <p:xfrm>
          <a:off x="363538" y="3048000"/>
          <a:ext cx="1963737" cy="508000"/>
        </p:xfrm>
        <a:graphic>
          <a:graphicData uri="http://schemas.openxmlformats.org/presentationml/2006/ole">
            <mc:AlternateContent xmlns:mc="http://schemas.openxmlformats.org/markup-compatibility/2006">
              <mc:Choice xmlns:v="urn:schemas-microsoft-com:vml" Requires="v">
                <p:oleObj spid="_x0000_s97422" name="Equation" r:id="rId12" imgW="685502" imgH="177723" progId="Equation.DSMT4">
                  <p:embed/>
                </p:oleObj>
              </mc:Choice>
              <mc:Fallback>
                <p:oleObj name="Equation" r:id="rId12" imgW="685502" imgH="177723"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3538" y="3048000"/>
                        <a:ext cx="196373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4966" name="Object 38"/>
          <p:cNvGraphicFramePr>
            <a:graphicFrameLocks noChangeAspect="1"/>
          </p:cNvGraphicFramePr>
          <p:nvPr>
            <p:extLst>
              <p:ext uri="{D42A27DB-BD31-4B8C-83A1-F6EECF244321}">
                <p14:modId xmlns:p14="http://schemas.microsoft.com/office/powerpoint/2010/main" val="2277797606"/>
              </p:ext>
            </p:extLst>
          </p:nvPr>
        </p:nvGraphicFramePr>
        <p:xfrm>
          <a:off x="2362200" y="2743200"/>
          <a:ext cx="2290763" cy="1125538"/>
        </p:xfrm>
        <a:graphic>
          <a:graphicData uri="http://schemas.openxmlformats.org/presentationml/2006/ole">
            <mc:AlternateContent xmlns:mc="http://schemas.openxmlformats.org/markup-compatibility/2006">
              <mc:Choice xmlns:v="urn:schemas-microsoft-com:vml" Requires="v">
                <p:oleObj spid="_x0000_s97423" name="Equation" r:id="rId14" imgW="799753" imgH="393529" progId="Equation.DSMT4">
                  <p:embed/>
                </p:oleObj>
              </mc:Choice>
              <mc:Fallback>
                <p:oleObj name="Equation" r:id="rId14" imgW="799753" imgH="393529"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2200" y="2743200"/>
                        <a:ext cx="2290763"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63" name="Object 39"/>
          <p:cNvGraphicFramePr>
            <a:graphicFrameLocks noChangeAspect="1"/>
          </p:cNvGraphicFramePr>
          <p:nvPr>
            <p:extLst>
              <p:ext uri="{D42A27DB-BD31-4B8C-83A1-F6EECF244321}">
                <p14:modId xmlns:p14="http://schemas.microsoft.com/office/powerpoint/2010/main" val="2290899595"/>
              </p:ext>
            </p:extLst>
          </p:nvPr>
        </p:nvGraphicFramePr>
        <p:xfrm>
          <a:off x="346075" y="4267200"/>
          <a:ext cx="2017713" cy="508000"/>
        </p:xfrm>
        <a:graphic>
          <a:graphicData uri="http://schemas.openxmlformats.org/presentationml/2006/ole">
            <mc:AlternateContent xmlns:mc="http://schemas.openxmlformats.org/markup-compatibility/2006">
              <mc:Choice xmlns:v="urn:schemas-microsoft-com:vml" Requires="v">
                <p:oleObj spid="_x0000_s97424" name="Equation" r:id="rId15" imgW="698197" imgH="177723" progId="Equation.DSMT4">
                  <p:embed/>
                </p:oleObj>
              </mc:Choice>
              <mc:Fallback>
                <p:oleObj name="Equation" r:id="rId15" imgW="698197" imgH="177723"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6075" y="4267200"/>
                        <a:ext cx="20177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4968" name="Object 40"/>
          <p:cNvGraphicFramePr>
            <a:graphicFrameLocks noChangeAspect="1"/>
          </p:cNvGraphicFramePr>
          <p:nvPr>
            <p:extLst>
              <p:ext uri="{D42A27DB-BD31-4B8C-83A1-F6EECF244321}">
                <p14:modId xmlns:p14="http://schemas.microsoft.com/office/powerpoint/2010/main" val="4293727752"/>
              </p:ext>
            </p:extLst>
          </p:nvPr>
        </p:nvGraphicFramePr>
        <p:xfrm>
          <a:off x="2362200" y="3962400"/>
          <a:ext cx="2311400" cy="1125538"/>
        </p:xfrm>
        <a:graphic>
          <a:graphicData uri="http://schemas.openxmlformats.org/presentationml/2006/ole">
            <mc:AlternateContent xmlns:mc="http://schemas.openxmlformats.org/markup-compatibility/2006">
              <mc:Choice xmlns:v="urn:schemas-microsoft-com:vml" Requires="v">
                <p:oleObj spid="_x0000_s97425" name="Equation" r:id="rId17" imgW="799753" imgH="393529" progId="Equation.DSMT4">
                  <p:embed/>
                </p:oleObj>
              </mc:Choice>
              <mc:Fallback>
                <p:oleObj name="Equation" r:id="rId17" imgW="799753" imgH="393529"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2200" y="3962400"/>
                        <a:ext cx="23114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97" name="TextBox 30"/>
          <p:cNvSpPr txBox="1">
            <a:spLocks noChangeArrowheads="1"/>
          </p:cNvSpPr>
          <p:nvPr/>
        </p:nvSpPr>
        <p:spPr bwMode="auto">
          <a:xfrm>
            <a:off x="304800" y="52578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dirty="0">
                <a:solidFill>
                  <a:srgbClr val="7030A0"/>
                </a:solidFill>
                <a:latin typeface="Times New Roman" pitchFamily="18" charset="0"/>
                <a:cs typeface="Times New Roman" pitchFamily="18" charset="0"/>
              </a:rPr>
              <a:t>What do you notice about the measures of the angles?  Why is this true?</a:t>
            </a:r>
          </a:p>
        </p:txBody>
      </p:sp>
    </p:spTree>
    <p:extLst>
      <p:ext uri="{BB962C8B-B14F-4D97-AF65-F5344CB8AC3E}">
        <p14:creationId xmlns:p14="http://schemas.microsoft.com/office/powerpoint/2010/main" val="3320723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autoRev="1" fill="hold" nodeType="clickEffect">
                                  <p:stCondLst>
                                    <p:cond delay="0"/>
                                  </p:stCondLst>
                                  <p:childTnLst>
                                    <p:animScale>
                                      <p:cBhvr>
                                        <p:cTn id="6" dur="2000" fill="hold"/>
                                        <p:tgtEl>
                                          <p:spTgt spid="4"/>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124964"/>
                                        </p:tgtEl>
                                        <p:attrNameLst>
                                          <p:attrName>style.visibility</p:attrName>
                                        </p:attrNameLst>
                                      </p:cBhvr>
                                      <p:to>
                                        <p:strVal val="visible"/>
                                      </p:to>
                                    </p:set>
                                    <p:animEffect transition="in" filter="dissolve">
                                      <p:cBhvr>
                                        <p:cTn id="11" dur="500"/>
                                        <p:tgtEl>
                                          <p:spTgt spid="1249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mph" presetSubtype="0" autoRev="1" fill="hold" nodeType="clickEffect">
                                  <p:stCondLst>
                                    <p:cond delay="0"/>
                                  </p:stCondLst>
                                  <p:childTnLst>
                                    <p:animScale>
                                      <p:cBhvr>
                                        <p:cTn id="15" dur="2000" fill="hold"/>
                                        <p:tgtEl>
                                          <p:spTgt spid="2"/>
                                        </p:tgtEl>
                                      </p:cBhvr>
                                      <p:by x="150000" y="150000"/>
                                    </p:animScale>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24966"/>
                                        </p:tgtEl>
                                        <p:attrNameLst>
                                          <p:attrName>style.visibility</p:attrName>
                                        </p:attrNameLst>
                                      </p:cBhvr>
                                      <p:to>
                                        <p:strVal val="visible"/>
                                      </p:to>
                                    </p:set>
                                    <p:animEffect transition="in" filter="dissolve">
                                      <p:cBhvr>
                                        <p:cTn id="20" dur="500"/>
                                        <p:tgtEl>
                                          <p:spTgt spid="12496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mph" presetSubtype="0" autoRev="1" fill="hold" nodeType="clickEffect">
                                  <p:stCondLst>
                                    <p:cond delay="0"/>
                                  </p:stCondLst>
                                  <p:childTnLst>
                                    <p:animScale>
                                      <p:cBhvr>
                                        <p:cTn id="24" dur="2000" fill="hold"/>
                                        <p:tgtEl>
                                          <p:spTgt spid="3"/>
                                        </p:tgtEl>
                                      </p:cBhvr>
                                      <p:by x="150000" y="150000"/>
                                    </p:animScale>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24968"/>
                                        </p:tgtEl>
                                        <p:attrNameLst>
                                          <p:attrName>style.visibility</p:attrName>
                                        </p:attrNameLst>
                                      </p:cBhvr>
                                      <p:to>
                                        <p:strVal val="visible"/>
                                      </p:to>
                                    </p:set>
                                    <p:animEffect transition="in" filter="dissolve">
                                      <p:cBhvr>
                                        <p:cTn id="29" dur="500"/>
                                        <p:tgtEl>
                                          <p:spTgt spid="12496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3097"/>
                                        </p:tgtEl>
                                        <p:attrNameLst>
                                          <p:attrName>style.visibility</p:attrName>
                                        </p:attrNameLst>
                                      </p:cBhvr>
                                      <p:to>
                                        <p:strVal val="visible"/>
                                      </p:to>
                                    </p:set>
                                    <p:anim to="" calcmode="lin" valueType="num">
                                      <p:cBhvr>
                                        <p:cTn id="34" dur="1" fill="hold"/>
                                        <p:tgtEl>
                                          <p:spTgt spid="309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1"/>
          <p:cNvGrpSpPr>
            <a:grpSpLocks/>
          </p:cNvGrpSpPr>
          <p:nvPr/>
        </p:nvGrpSpPr>
        <p:grpSpPr bwMode="auto">
          <a:xfrm>
            <a:off x="4572000" y="914400"/>
            <a:ext cx="3352800" cy="3200400"/>
            <a:chOff x="5638800" y="1447800"/>
            <a:chExt cx="2286000" cy="2286000"/>
          </a:xfrm>
        </p:grpSpPr>
        <p:sp>
          <p:nvSpPr>
            <p:cNvPr id="13327" name="Oval 10"/>
            <p:cNvSpPr>
              <a:spLocks noChangeArrowheads="1"/>
            </p:cNvSpPr>
            <p:nvPr/>
          </p:nvSpPr>
          <p:spPr bwMode="auto">
            <a:xfrm>
              <a:off x="5638800" y="1447800"/>
              <a:ext cx="2286000" cy="22860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nvGrpSpPr>
            <p:cNvPr id="13328" name="Group 2"/>
            <p:cNvGrpSpPr>
              <a:grpSpLocks/>
            </p:cNvGrpSpPr>
            <p:nvPr/>
          </p:nvGrpSpPr>
          <p:grpSpPr bwMode="auto">
            <a:xfrm>
              <a:off x="5867400" y="1600200"/>
              <a:ext cx="2057400" cy="1676400"/>
              <a:chOff x="5867400" y="1600200"/>
              <a:chExt cx="2057400" cy="1676400"/>
            </a:xfrm>
          </p:grpSpPr>
          <p:sp>
            <p:nvSpPr>
              <p:cNvPr id="13329" name="Line 11"/>
              <p:cNvSpPr>
                <a:spLocks noChangeShapeType="1"/>
              </p:cNvSpPr>
              <p:nvPr/>
            </p:nvSpPr>
            <p:spPr bwMode="auto">
              <a:xfrm flipH="1">
                <a:off x="5867400" y="1600200"/>
                <a:ext cx="1447800" cy="1676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0" name="Line 13"/>
              <p:cNvSpPr>
                <a:spLocks noChangeShapeType="1"/>
              </p:cNvSpPr>
              <p:nvPr/>
            </p:nvSpPr>
            <p:spPr bwMode="auto">
              <a:xfrm flipH="1" flipV="1">
                <a:off x="7315200" y="1600200"/>
                <a:ext cx="6096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1" name="Line 15"/>
              <p:cNvSpPr>
                <a:spLocks noChangeShapeType="1"/>
              </p:cNvSpPr>
              <p:nvPr/>
            </p:nvSpPr>
            <p:spPr bwMode="auto">
              <a:xfrm flipV="1">
                <a:off x="5867400" y="1600200"/>
                <a:ext cx="381000" cy="1676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2" name="Line 16"/>
              <p:cNvSpPr>
                <a:spLocks noChangeShapeType="1"/>
              </p:cNvSpPr>
              <p:nvPr/>
            </p:nvSpPr>
            <p:spPr bwMode="auto">
              <a:xfrm flipH="1" flipV="1">
                <a:off x="6248400" y="1600200"/>
                <a:ext cx="16764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3315" name="Text Box 9"/>
          <p:cNvSpPr txBox="1">
            <a:spLocks noChangeArrowheads="1"/>
          </p:cNvSpPr>
          <p:nvPr/>
        </p:nvSpPr>
        <p:spPr bwMode="auto">
          <a:xfrm>
            <a:off x="7245350" y="177165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1600">
                <a:solidFill>
                  <a:srgbClr val="FF0000"/>
                </a:solidFill>
              </a:rPr>
              <a:t>y</a:t>
            </a:r>
            <a:r>
              <a:rPr lang="en-US" altLang="en-US">
                <a:solidFill>
                  <a:srgbClr val="FF0000"/>
                </a:solidFill>
              </a:rPr>
              <a:t>°</a:t>
            </a:r>
          </a:p>
        </p:txBody>
      </p:sp>
      <p:sp>
        <p:nvSpPr>
          <p:cNvPr id="13316" name="Text Box 9"/>
          <p:cNvSpPr txBox="1">
            <a:spLocks noChangeArrowheads="1"/>
          </p:cNvSpPr>
          <p:nvPr/>
        </p:nvSpPr>
        <p:spPr bwMode="auto">
          <a:xfrm>
            <a:off x="4953000" y="25908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a:t>15°</a:t>
            </a:r>
          </a:p>
        </p:txBody>
      </p:sp>
      <p:sp>
        <p:nvSpPr>
          <p:cNvPr id="13317" name="Text Box 9"/>
          <p:cNvSpPr txBox="1">
            <a:spLocks noChangeArrowheads="1"/>
          </p:cNvSpPr>
          <p:nvPr/>
        </p:nvSpPr>
        <p:spPr bwMode="auto">
          <a:xfrm>
            <a:off x="5410200" y="12192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solidFill>
                  <a:srgbClr val="FF0000"/>
                </a:solidFill>
              </a:rPr>
              <a:t>x°</a:t>
            </a:r>
          </a:p>
        </p:txBody>
      </p:sp>
      <p:sp>
        <p:nvSpPr>
          <p:cNvPr id="13318" name="Text Box 9"/>
          <p:cNvSpPr txBox="1">
            <a:spLocks noChangeArrowheads="1"/>
          </p:cNvSpPr>
          <p:nvPr/>
        </p:nvSpPr>
        <p:spPr bwMode="auto">
          <a:xfrm>
            <a:off x="6705600" y="1295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a:t>63°</a:t>
            </a:r>
          </a:p>
        </p:txBody>
      </p:sp>
      <p:sp>
        <p:nvSpPr>
          <p:cNvPr id="13319" name="Text Box 6"/>
          <p:cNvSpPr txBox="1">
            <a:spLocks noChangeArrowheads="1"/>
          </p:cNvSpPr>
          <p:nvPr/>
        </p:nvSpPr>
        <p:spPr bwMode="auto">
          <a:xfrm>
            <a:off x="5029200" y="6858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i="1"/>
              <a:t>B</a:t>
            </a:r>
          </a:p>
        </p:txBody>
      </p:sp>
      <p:sp>
        <p:nvSpPr>
          <p:cNvPr id="13320" name="Text Box 8"/>
          <p:cNvSpPr txBox="1">
            <a:spLocks noChangeArrowheads="1"/>
          </p:cNvSpPr>
          <p:nvPr/>
        </p:nvSpPr>
        <p:spPr bwMode="auto">
          <a:xfrm>
            <a:off x="7010400" y="762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i="1"/>
              <a:t>C</a:t>
            </a:r>
          </a:p>
        </p:txBody>
      </p:sp>
      <p:sp>
        <p:nvSpPr>
          <p:cNvPr id="13321" name="Text Box 14"/>
          <p:cNvSpPr txBox="1">
            <a:spLocks noChangeArrowheads="1"/>
          </p:cNvSpPr>
          <p:nvPr/>
        </p:nvSpPr>
        <p:spPr bwMode="auto">
          <a:xfrm>
            <a:off x="7848600" y="20574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i="1"/>
              <a:t>D</a:t>
            </a:r>
          </a:p>
        </p:txBody>
      </p:sp>
      <p:sp>
        <p:nvSpPr>
          <p:cNvPr id="13322" name="Text Box 19"/>
          <p:cNvSpPr txBox="1">
            <a:spLocks noChangeArrowheads="1"/>
          </p:cNvSpPr>
          <p:nvPr/>
        </p:nvSpPr>
        <p:spPr bwMode="auto">
          <a:xfrm>
            <a:off x="4572000" y="32766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i="1"/>
              <a:t>A</a:t>
            </a:r>
          </a:p>
        </p:txBody>
      </p:sp>
      <p:grpSp>
        <p:nvGrpSpPr>
          <p:cNvPr id="13323" name="Group 12"/>
          <p:cNvGrpSpPr>
            <a:grpSpLocks/>
          </p:cNvGrpSpPr>
          <p:nvPr/>
        </p:nvGrpSpPr>
        <p:grpSpPr bwMode="auto">
          <a:xfrm>
            <a:off x="381000" y="304800"/>
            <a:ext cx="3733800" cy="533400"/>
            <a:chOff x="381000" y="304800"/>
            <a:chExt cx="2209800" cy="533400"/>
          </a:xfrm>
        </p:grpSpPr>
        <p:sp>
          <p:nvSpPr>
            <p:cNvPr id="13325" name="AutoShape 3"/>
            <p:cNvSpPr>
              <a:spLocks noChangeArrowheads="1"/>
            </p:cNvSpPr>
            <p:nvPr/>
          </p:nvSpPr>
          <p:spPr bwMode="auto">
            <a:xfrm>
              <a:off x="381001" y="304800"/>
              <a:ext cx="1398037" cy="533400"/>
            </a:xfrm>
            <a:prstGeom prst="roundRect">
              <a:avLst>
                <a:gd name="adj" fmla="val 16667"/>
              </a:avLst>
            </a:prstGeom>
            <a:solidFill>
              <a:schemeClr val="tx1"/>
            </a:solidFill>
            <a:ln w="19050">
              <a:solidFill>
                <a:srgbClr val="003300"/>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326" name="Text Box 4"/>
            <p:cNvSpPr txBox="1">
              <a:spLocks noChangeArrowheads="1"/>
            </p:cNvSpPr>
            <p:nvPr/>
          </p:nvSpPr>
          <p:spPr bwMode="auto">
            <a:xfrm>
              <a:off x="381000" y="304800"/>
              <a:ext cx="2209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a:solidFill>
                    <a:schemeClr val="bg1"/>
                  </a:solidFill>
                </a:rPr>
                <a:t>CHALLENGE</a:t>
              </a:r>
            </a:p>
          </p:txBody>
        </p:sp>
      </p:grpSp>
      <p:sp>
        <p:nvSpPr>
          <p:cNvPr id="13324" name="Text Box 9"/>
          <p:cNvSpPr txBox="1">
            <a:spLocks noChangeArrowheads="1"/>
          </p:cNvSpPr>
          <p:nvPr/>
        </p:nvSpPr>
        <p:spPr bwMode="auto">
          <a:xfrm>
            <a:off x="381000" y="1152525"/>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a:t>Solve for </a:t>
            </a:r>
            <a:r>
              <a:rPr lang="en-US" altLang="en-US" sz="2800" i="1"/>
              <a:t>x </a:t>
            </a:r>
            <a:r>
              <a:rPr lang="en-US" altLang="en-US" sz="2800"/>
              <a:t>and</a:t>
            </a:r>
            <a:r>
              <a:rPr lang="en-US" altLang="en-US" sz="2800" i="1"/>
              <a:t> y</a:t>
            </a:r>
            <a:r>
              <a:rPr lang="en-US" altLang="en-US" sz="2800"/>
              <a:t>.</a:t>
            </a:r>
          </a:p>
        </p:txBody>
      </p:sp>
    </p:spTree>
    <p:extLst>
      <p:ext uri="{BB962C8B-B14F-4D97-AF65-F5344CB8AC3E}">
        <p14:creationId xmlns:p14="http://schemas.microsoft.com/office/powerpoint/2010/main" val="2995516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123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13"/>
          <p:cNvSpPr txBox="1">
            <a:spLocks noChangeArrowheads="1"/>
          </p:cNvSpPr>
          <p:nvPr/>
        </p:nvSpPr>
        <p:spPr bwMode="auto">
          <a:xfrm>
            <a:off x="304800" y="457200"/>
            <a:ext cx="86106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0" b="1" dirty="0">
                <a:solidFill>
                  <a:srgbClr val="00B0F0"/>
                </a:solidFill>
                <a:latin typeface="Calibri" pitchFamily="34" charset="0"/>
              </a:rPr>
              <a:t>Mod </a:t>
            </a:r>
            <a:r>
              <a:rPr lang="en-US" altLang="en-US" sz="8000" b="1" dirty="0" smtClean="0">
                <a:solidFill>
                  <a:srgbClr val="00B0F0"/>
                </a:solidFill>
                <a:latin typeface="Calibri" pitchFamily="34" charset="0"/>
              </a:rPr>
              <a:t>19.2: </a:t>
            </a:r>
            <a:r>
              <a:rPr lang="en-US" altLang="en-US" sz="6000" b="1" dirty="0" smtClean="0">
                <a:solidFill>
                  <a:srgbClr val="00B0F0"/>
                </a:solidFill>
                <a:latin typeface="Calibri" pitchFamily="34" charset="0"/>
              </a:rPr>
              <a:t>Angles </a:t>
            </a:r>
            <a:r>
              <a:rPr lang="en-US" altLang="en-US" sz="6000" b="1" dirty="0">
                <a:solidFill>
                  <a:srgbClr val="00B0F0"/>
                </a:solidFill>
                <a:latin typeface="Calibri" pitchFamily="34" charset="0"/>
              </a:rPr>
              <a:t>in Inscribed Quadrilaterals </a:t>
            </a:r>
          </a:p>
          <a:p>
            <a:pPr eaLnBrk="1" hangingPunct="1">
              <a:spcBef>
                <a:spcPct val="0"/>
              </a:spcBef>
              <a:buFontTx/>
              <a:buNone/>
            </a:pPr>
            <a:endParaRPr lang="en-US" altLang="en-US" sz="8800" b="1" dirty="0">
              <a:solidFill>
                <a:srgbClr val="00B0F0"/>
              </a:solidFill>
              <a:latin typeface="Calibri" pitchFamily="34" charset="0"/>
            </a:endParaRPr>
          </a:p>
        </p:txBody>
      </p:sp>
      <p:sp>
        <p:nvSpPr>
          <p:cNvPr id="2052" name="Rectangle 1"/>
          <p:cNvSpPr>
            <a:spLocks noChangeArrowheads="1"/>
          </p:cNvSpPr>
          <p:nvPr/>
        </p:nvSpPr>
        <p:spPr bwMode="auto">
          <a:xfrm>
            <a:off x="304800" y="3665538"/>
            <a:ext cx="84582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b="1" dirty="0">
                <a:latin typeface="Calibri" pitchFamily="34" charset="0"/>
              </a:rPr>
              <a:t>Essential Question: </a:t>
            </a:r>
            <a:r>
              <a:rPr lang="en-US" dirty="0" smtClean="0">
                <a:latin typeface="Calibri" panose="020F0502020204030204" pitchFamily="34" charset="0"/>
              </a:rPr>
              <a:t>What </a:t>
            </a:r>
            <a:r>
              <a:rPr lang="en-US" dirty="0">
                <a:latin typeface="Calibri" panose="020F0502020204030204" pitchFamily="34" charset="0"/>
              </a:rPr>
              <a:t>can you conclude about the angles of a quadrilateral inscribed in a circle</a:t>
            </a:r>
            <a:r>
              <a:rPr lang="en-US" dirty="0" smtClean="0">
                <a:latin typeface="Calibri" panose="020F0502020204030204" pitchFamily="34" charset="0"/>
              </a:rPr>
              <a:t>?</a:t>
            </a:r>
          </a:p>
          <a:p>
            <a:pPr eaLnBrk="1" hangingPunct="1">
              <a:spcBef>
                <a:spcPct val="0"/>
              </a:spcBef>
              <a:buNone/>
            </a:pPr>
            <a:endParaRPr lang="en-US" sz="2000" dirty="0">
              <a:latin typeface="Calibri" panose="020F0502020204030204" pitchFamily="34" charset="0"/>
            </a:endParaRPr>
          </a:p>
          <a:p>
            <a:pPr eaLnBrk="1" hangingPunct="1">
              <a:spcBef>
                <a:spcPct val="0"/>
              </a:spcBef>
              <a:buNone/>
            </a:pPr>
            <a:endParaRPr lang="en-US" sz="2000" dirty="0">
              <a:latin typeface="Calibri" panose="020F0502020204030204" pitchFamily="34" charset="0"/>
            </a:endParaRPr>
          </a:p>
          <a:p>
            <a:pPr eaLnBrk="1" hangingPunct="1">
              <a:spcBef>
                <a:spcPct val="0"/>
              </a:spcBef>
              <a:buNone/>
            </a:pPr>
            <a:r>
              <a:rPr lang="en-US" sz="2000" b="1" dirty="0">
                <a:latin typeface="Calibri" panose="020F0502020204030204" pitchFamily="34" charset="0"/>
              </a:rPr>
              <a:t>CASS: G-C.3 </a:t>
            </a:r>
            <a:r>
              <a:rPr lang="en-US" sz="2000" dirty="0">
                <a:latin typeface="Calibri" panose="020F0502020204030204" pitchFamily="34" charset="0"/>
              </a:rPr>
              <a:t>Construct the </a:t>
            </a:r>
            <a:r>
              <a:rPr lang="en-US" sz="2000" dirty="0" smtClean="0">
                <a:latin typeface="Calibri" panose="020F0502020204030204" pitchFamily="34" charset="0"/>
              </a:rPr>
              <a:t>inscribed </a:t>
            </a:r>
            <a:r>
              <a:rPr lang="en-US" sz="2000" dirty="0">
                <a:latin typeface="Calibri" panose="020F0502020204030204" pitchFamily="34" charset="0"/>
              </a:rPr>
              <a:t>and circumscribed circles of a triangle, and prove properties of angles for a quadrilateral inscribed in a circle. Also </a:t>
            </a:r>
            <a:r>
              <a:rPr lang="en-US" sz="2000" b="1" dirty="0">
                <a:latin typeface="Calibri" panose="020F0502020204030204" pitchFamily="34" charset="0"/>
              </a:rPr>
              <a:t>G-C.13 MP.4</a:t>
            </a:r>
            <a:r>
              <a:rPr lang="en-US" sz="2000" dirty="0">
                <a:latin typeface="Calibri" panose="020F0502020204030204" pitchFamily="34" charset="0"/>
              </a:rPr>
              <a:t> Modeling</a:t>
            </a:r>
          </a:p>
        </p:txBody>
      </p:sp>
    </p:spTree>
    <p:extLst>
      <p:ext uri="{BB962C8B-B14F-4D97-AF65-F5344CB8AC3E}">
        <p14:creationId xmlns:p14="http://schemas.microsoft.com/office/powerpoint/2010/main" val="320654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76200"/>
            <a:ext cx="8763000" cy="1143000"/>
          </a:xfrm>
        </p:spPr>
        <p:txBody>
          <a:bodyPr/>
          <a:lstStyle/>
          <a:p>
            <a:pPr eaLnBrk="1" hangingPunct="1"/>
            <a:r>
              <a:rPr lang="en-US" altLang="en-US" sz="4800" b="1" dirty="0" smtClean="0">
                <a:solidFill>
                  <a:srgbClr val="C00000"/>
                </a:solidFill>
              </a:rPr>
              <a:t>Inscribed Quadrilateral Theorem</a:t>
            </a:r>
          </a:p>
        </p:txBody>
      </p:sp>
      <p:sp>
        <p:nvSpPr>
          <p:cNvPr id="3" name="Content Placeholder 2"/>
          <p:cNvSpPr>
            <a:spLocks noGrp="1"/>
          </p:cNvSpPr>
          <p:nvPr>
            <p:ph idx="1"/>
          </p:nvPr>
        </p:nvSpPr>
        <p:spPr>
          <a:xfrm>
            <a:off x="304800" y="1401763"/>
            <a:ext cx="4038600" cy="4953000"/>
          </a:xfrm>
        </p:spPr>
        <p:txBody>
          <a:bodyPr/>
          <a:lstStyle/>
          <a:p>
            <a:pPr eaLnBrk="1" hangingPunct="1"/>
            <a:r>
              <a:rPr lang="en-US" altLang="en-US" sz="2800" smtClean="0">
                <a:latin typeface="Calibri" pitchFamily="34" charset="0"/>
              </a:rPr>
              <a:t>If a quadrilateral is inscribed in a circle then opposite angles must be supplementary</a:t>
            </a:r>
            <a:r>
              <a:rPr lang="en-US" altLang="en-US" sz="3000" smtClean="0">
                <a:latin typeface="Calibri" pitchFamily="34" charset="0"/>
              </a:rPr>
              <a:t>.</a:t>
            </a:r>
          </a:p>
          <a:p>
            <a:pPr eaLnBrk="1" hangingPunct="1"/>
            <a:endParaRPr lang="en-US" altLang="en-US" sz="3000" smtClean="0">
              <a:latin typeface="Calibri" pitchFamily="34" charset="0"/>
            </a:endParaRPr>
          </a:p>
          <a:p>
            <a:pPr eaLnBrk="1" hangingPunct="1">
              <a:buFont typeface="Wingdings 2" pitchFamily="18" charset="2"/>
              <a:buNone/>
            </a:pPr>
            <a:endParaRPr lang="en-US" altLang="en-US" sz="3000" smtClean="0">
              <a:latin typeface="Calibri" pitchFamily="34" charset="0"/>
            </a:endParaRPr>
          </a:p>
          <a:p>
            <a:pPr eaLnBrk="1" hangingPunct="1">
              <a:buFont typeface="Wingdings 2" pitchFamily="18" charset="2"/>
              <a:buNone/>
            </a:pPr>
            <a:r>
              <a:rPr lang="en-US" altLang="en-US" smtClean="0">
                <a:latin typeface="Calibri" pitchFamily="34" charset="0"/>
              </a:rPr>
              <a:t>	</a:t>
            </a:r>
            <a:r>
              <a:rPr lang="en-US" altLang="en-US" sz="3200" i="1" smtClean="0">
                <a:solidFill>
                  <a:srgbClr val="FF0000"/>
                </a:solidFill>
                <a:latin typeface="Calibri" pitchFamily="34" charset="0"/>
              </a:rPr>
              <a:t>m</a:t>
            </a:r>
            <a:r>
              <a:rPr lang="en-US" altLang="en-US" sz="3200" b="1" smtClean="0">
                <a:solidFill>
                  <a:srgbClr val="FF0000"/>
                </a:solidFill>
                <a:latin typeface="Calibri" pitchFamily="34" charset="0"/>
                <a:sym typeface="Symbol" pitchFamily="18" charset="2"/>
              </a:rPr>
              <a:t>P + </a:t>
            </a:r>
            <a:r>
              <a:rPr lang="en-US" altLang="en-US" sz="3200" i="1" smtClean="0">
                <a:solidFill>
                  <a:srgbClr val="FF0000"/>
                </a:solidFill>
                <a:latin typeface="Calibri" pitchFamily="34" charset="0"/>
                <a:sym typeface="Symbol" pitchFamily="18" charset="2"/>
              </a:rPr>
              <a:t>m</a:t>
            </a:r>
            <a:r>
              <a:rPr lang="en-US" altLang="en-US" sz="3200" b="1" smtClean="0">
                <a:solidFill>
                  <a:srgbClr val="FF0000"/>
                </a:solidFill>
                <a:latin typeface="Calibri" pitchFamily="34" charset="0"/>
                <a:sym typeface="Symbol" pitchFamily="18" charset="2"/>
              </a:rPr>
              <a:t>Y = 180</a:t>
            </a:r>
          </a:p>
          <a:p>
            <a:pPr eaLnBrk="1" hangingPunct="1">
              <a:buFont typeface="Wingdings 2" pitchFamily="18" charset="2"/>
              <a:buNone/>
            </a:pPr>
            <a:r>
              <a:rPr lang="en-US" altLang="en-US" smtClean="0">
                <a:latin typeface="Calibri" pitchFamily="34" charset="0"/>
              </a:rPr>
              <a:t>	</a:t>
            </a:r>
            <a:r>
              <a:rPr lang="en-US" altLang="en-US" sz="3200" i="1" smtClean="0">
                <a:solidFill>
                  <a:srgbClr val="00B050"/>
                </a:solidFill>
                <a:latin typeface="Calibri" pitchFamily="34" charset="0"/>
              </a:rPr>
              <a:t> m</a:t>
            </a:r>
            <a:r>
              <a:rPr lang="en-US" altLang="en-US" sz="3200" b="1" smtClean="0">
                <a:solidFill>
                  <a:srgbClr val="00B050"/>
                </a:solidFill>
                <a:latin typeface="Calibri" pitchFamily="34" charset="0"/>
                <a:sym typeface="Symbol" pitchFamily="18" charset="2"/>
              </a:rPr>
              <a:t>M + </a:t>
            </a:r>
            <a:r>
              <a:rPr lang="en-US" altLang="en-US" sz="3200" i="1" smtClean="0">
                <a:solidFill>
                  <a:srgbClr val="00B050"/>
                </a:solidFill>
                <a:latin typeface="Calibri" pitchFamily="34" charset="0"/>
              </a:rPr>
              <a:t>m</a:t>
            </a:r>
            <a:r>
              <a:rPr lang="en-US" altLang="en-US" sz="3200" b="1" smtClean="0">
                <a:solidFill>
                  <a:srgbClr val="00B050"/>
                </a:solidFill>
                <a:latin typeface="Calibri" pitchFamily="34" charset="0"/>
                <a:sym typeface="Symbol" pitchFamily="18" charset="2"/>
              </a:rPr>
              <a:t>A = 180</a:t>
            </a:r>
            <a:endParaRPr lang="en-US" altLang="en-US" sz="2800" b="1" smtClean="0">
              <a:solidFill>
                <a:srgbClr val="00B050"/>
              </a:solidFill>
              <a:latin typeface="Calibri" pitchFamily="34" charset="0"/>
              <a:sym typeface="Symbol" pitchFamily="18" charset="2"/>
            </a:endParaRPr>
          </a:p>
          <a:p>
            <a:pPr eaLnBrk="1" hangingPunct="1">
              <a:buFont typeface="Wingdings 2" pitchFamily="18" charset="2"/>
              <a:buNone/>
            </a:pPr>
            <a:endParaRPr lang="en-US" altLang="en-US" b="1" smtClean="0">
              <a:latin typeface="Calibri" pitchFamily="34" charset="0"/>
            </a:endParaRPr>
          </a:p>
        </p:txBody>
      </p:sp>
      <p:sp>
        <p:nvSpPr>
          <p:cNvPr id="18" name="Oval 17"/>
          <p:cNvSpPr/>
          <p:nvPr/>
        </p:nvSpPr>
        <p:spPr>
          <a:xfrm>
            <a:off x="4878388" y="1554163"/>
            <a:ext cx="3581400" cy="3657600"/>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cxnSp>
        <p:nvCxnSpPr>
          <p:cNvPr id="20" name="Straight Connector 19"/>
          <p:cNvCxnSpPr>
            <a:stCxn id="26" idx="2"/>
            <a:endCxn id="18" idx="7"/>
          </p:cNvCxnSpPr>
          <p:nvPr/>
        </p:nvCxnSpPr>
        <p:spPr>
          <a:xfrm rot="10800000" flipH="1">
            <a:off x="4802188" y="2089150"/>
            <a:ext cx="3133725" cy="1233488"/>
          </a:xfrm>
          <a:prstGeom prst="line">
            <a:avLst/>
          </a:prstGeom>
          <a:ln w="349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7" idx="4"/>
          </p:cNvCxnSpPr>
          <p:nvPr/>
        </p:nvCxnSpPr>
        <p:spPr>
          <a:xfrm rot="5400000">
            <a:off x="6650038" y="3436937"/>
            <a:ext cx="2533650" cy="47625"/>
          </a:xfrm>
          <a:prstGeom prst="line">
            <a:avLst/>
          </a:prstGeom>
          <a:ln w="34925">
            <a:solidFill>
              <a:srgbClr val="0000FF"/>
            </a:solidFill>
          </a:ln>
        </p:spPr>
        <p:style>
          <a:lnRef idx="1">
            <a:schemeClr val="accent1"/>
          </a:lnRef>
          <a:fillRef idx="0">
            <a:schemeClr val="accent1"/>
          </a:fillRef>
          <a:effectRef idx="0">
            <a:schemeClr val="accent1"/>
          </a:effectRef>
          <a:fontRef idx="minor">
            <a:schemeClr val="tx1"/>
          </a:fontRef>
        </p:style>
      </p:cxnSp>
      <p:sp>
        <p:nvSpPr>
          <p:cNvPr id="13319" name="TextBox 22"/>
          <p:cNvSpPr txBox="1">
            <a:spLocks noChangeArrowheads="1"/>
          </p:cNvSpPr>
          <p:nvPr/>
        </p:nvSpPr>
        <p:spPr bwMode="auto">
          <a:xfrm>
            <a:off x="7926388" y="1630363"/>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r>
              <a:rPr lang="en-US" altLang="en-US" sz="2800" b="1" smtClean="0">
                <a:solidFill>
                  <a:srgbClr val="00B050"/>
                </a:solidFill>
                <a:cs typeface="Arial" charset="0"/>
              </a:rPr>
              <a:t>A</a:t>
            </a:r>
          </a:p>
        </p:txBody>
      </p:sp>
      <p:sp>
        <p:nvSpPr>
          <p:cNvPr id="13320" name="TextBox 23"/>
          <p:cNvSpPr txBox="1">
            <a:spLocks noChangeArrowheads="1"/>
          </p:cNvSpPr>
          <p:nvPr/>
        </p:nvSpPr>
        <p:spPr bwMode="auto">
          <a:xfrm>
            <a:off x="7891463" y="4648200"/>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r>
              <a:rPr lang="en-US" altLang="en-US" sz="2800" b="1" smtClean="0">
                <a:solidFill>
                  <a:srgbClr val="FF0000"/>
                </a:solidFill>
                <a:cs typeface="Arial" charset="0"/>
              </a:rPr>
              <a:t>Y</a:t>
            </a:r>
          </a:p>
        </p:txBody>
      </p:sp>
      <p:sp>
        <p:nvSpPr>
          <p:cNvPr id="13321" name="TextBox 24"/>
          <p:cNvSpPr txBox="1">
            <a:spLocks noChangeArrowheads="1"/>
          </p:cNvSpPr>
          <p:nvPr/>
        </p:nvSpPr>
        <p:spPr bwMode="auto">
          <a:xfrm>
            <a:off x="4495800" y="3035300"/>
            <a:ext cx="838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r>
              <a:rPr lang="en-US" altLang="en-US" sz="2800" b="1" smtClean="0">
                <a:solidFill>
                  <a:srgbClr val="FF0000"/>
                </a:solidFill>
                <a:cs typeface="Arial" charset="0"/>
              </a:rPr>
              <a:t>P</a:t>
            </a:r>
          </a:p>
        </p:txBody>
      </p:sp>
      <p:sp>
        <p:nvSpPr>
          <p:cNvPr id="26" name="Oval 25"/>
          <p:cNvSpPr/>
          <p:nvPr/>
        </p:nvSpPr>
        <p:spPr>
          <a:xfrm>
            <a:off x="4802188" y="3230563"/>
            <a:ext cx="179387" cy="182562"/>
          </a:xfrm>
          <a:prstGeom prst="ellipse">
            <a:avLst/>
          </a:prstGeom>
          <a:solidFill>
            <a:schemeClr val="tx1">
              <a:lumMod val="85000"/>
              <a:lumOff val="1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7" name="Oval 26"/>
          <p:cNvSpPr/>
          <p:nvPr/>
        </p:nvSpPr>
        <p:spPr>
          <a:xfrm>
            <a:off x="7850188" y="2011363"/>
            <a:ext cx="179387" cy="182562"/>
          </a:xfrm>
          <a:prstGeom prst="ellipse">
            <a:avLst/>
          </a:prstGeom>
          <a:solidFill>
            <a:schemeClr val="tx1">
              <a:lumMod val="85000"/>
              <a:lumOff val="1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8" name="Oval 27"/>
          <p:cNvSpPr/>
          <p:nvPr/>
        </p:nvSpPr>
        <p:spPr>
          <a:xfrm>
            <a:off x="7802563" y="4643438"/>
            <a:ext cx="177800" cy="182562"/>
          </a:xfrm>
          <a:prstGeom prst="ellipse">
            <a:avLst/>
          </a:prstGeom>
          <a:solidFill>
            <a:schemeClr val="tx1">
              <a:lumMod val="85000"/>
              <a:lumOff val="1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cxnSp>
        <p:nvCxnSpPr>
          <p:cNvPr id="14" name="Straight Connector 13"/>
          <p:cNvCxnSpPr>
            <a:endCxn id="26" idx="4"/>
          </p:cNvCxnSpPr>
          <p:nvPr/>
        </p:nvCxnSpPr>
        <p:spPr>
          <a:xfrm rot="16200000" flipV="1">
            <a:off x="4518819" y="3786981"/>
            <a:ext cx="1112838" cy="365125"/>
          </a:xfrm>
          <a:prstGeom prst="line">
            <a:avLst/>
          </a:prstGeom>
          <a:ln w="349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28" idx="2"/>
          </p:cNvCxnSpPr>
          <p:nvPr/>
        </p:nvCxnSpPr>
        <p:spPr>
          <a:xfrm>
            <a:off x="5257800" y="4525963"/>
            <a:ext cx="2544763" cy="207962"/>
          </a:xfrm>
          <a:prstGeom prst="line">
            <a:avLst/>
          </a:prstGeom>
          <a:ln w="34925">
            <a:solidFill>
              <a:srgbClr val="0000FF"/>
            </a:solidFill>
          </a:ln>
        </p:spPr>
        <p:style>
          <a:lnRef idx="1">
            <a:schemeClr val="accent1"/>
          </a:lnRef>
          <a:fillRef idx="0">
            <a:schemeClr val="accent1"/>
          </a:fillRef>
          <a:effectRef idx="0">
            <a:schemeClr val="accent1"/>
          </a:effectRef>
          <a:fontRef idx="minor">
            <a:schemeClr val="tx1"/>
          </a:fontRef>
        </p:style>
      </p:cxnSp>
      <p:sp>
        <p:nvSpPr>
          <p:cNvPr id="13327" name="TextBox 24"/>
          <p:cNvSpPr txBox="1">
            <a:spLocks noChangeArrowheads="1"/>
          </p:cNvSpPr>
          <p:nvPr/>
        </p:nvSpPr>
        <p:spPr bwMode="auto">
          <a:xfrm>
            <a:off x="4800600" y="4373563"/>
            <a:ext cx="838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r>
              <a:rPr lang="en-US" altLang="en-US" sz="2800" b="1" smtClean="0">
                <a:solidFill>
                  <a:srgbClr val="00B050"/>
                </a:solidFill>
                <a:cs typeface="Arial" charset="0"/>
              </a:rPr>
              <a:t>M</a:t>
            </a:r>
          </a:p>
        </p:txBody>
      </p:sp>
      <p:sp>
        <p:nvSpPr>
          <p:cNvPr id="19" name="Oval 18"/>
          <p:cNvSpPr/>
          <p:nvPr/>
        </p:nvSpPr>
        <p:spPr>
          <a:xfrm>
            <a:off x="5181600" y="4373563"/>
            <a:ext cx="179388" cy="182562"/>
          </a:xfrm>
          <a:prstGeom prst="ellipse">
            <a:avLst/>
          </a:prstGeom>
          <a:solidFill>
            <a:schemeClr val="tx1">
              <a:lumMod val="85000"/>
              <a:lumOff val="1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7" name="TextBox 24"/>
          <p:cNvSpPr txBox="1">
            <a:spLocks noChangeArrowheads="1"/>
          </p:cNvSpPr>
          <p:nvPr/>
        </p:nvSpPr>
        <p:spPr bwMode="auto">
          <a:xfrm>
            <a:off x="5321300" y="3962400"/>
            <a:ext cx="927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r>
              <a:rPr lang="en-US" altLang="en-US" sz="2800" b="1" smtClean="0">
                <a:solidFill>
                  <a:srgbClr val="9900FF"/>
                </a:solidFill>
                <a:latin typeface="Times New Roman" pitchFamily="18" charset="0"/>
                <a:cs typeface="Times New Roman" pitchFamily="18" charset="0"/>
              </a:rPr>
              <a:t>100º</a:t>
            </a:r>
          </a:p>
        </p:txBody>
      </p:sp>
      <p:sp>
        <p:nvSpPr>
          <p:cNvPr id="23" name="TextBox 24"/>
          <p:cNvSpPr txBox="1">
            <a:spLocks noChangeArrowheads="1"/>
          </p:cNvSpPr>
          <p:nvPr/>
        </p:nvSpPr>
        <p:spPr bwMode="auto">
          <a:xfrm>
            <a:off x="7239000" y="4191000"/>
            <a:ext cx="927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r>
              <a:rPr lang="en-US" altLang="en-US" sz="2800" b="1" dirty="0" smtClean="0">
                <a:solidFill>
                  <a:srgbClr val="9900FF"/>
                </a:solidFill>
                <a:latin typeface="Times New Roman" pitchFamily="18" charset="0"/>
                <a:cs typeface="Times New Roman" pitchFamily="18" charset="0"/>
              </a:rPr>
              <a:t>88º</a:t>
            </a:r>
          </a:p>
        </p:txBody>
      </p:sp>
      <p:sp>
        <p:nvSpPr>
          <p:cNvPr id="24" name="TextBox 24"/>
          <p:cNvSpPr txBox="1">
            <a:spLocks noChangeArrowheads="1"/>
          </p:cNvSpPr>
          <p:nvPr/>
        </p:nvSpPr>
        <p:spPr bwMode="auto">
          <a:xfrm>
            <a:off x="4981244" y="3149115"/>
            <a:ext cx="927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r>
              <a:rPr lang="en-US" altLang="en-US" sz="2800" b="1" dirty="0" smtClean="0">
                <a:solidFill>
                  <a:srgbClr val="9900FF"/>
                </a:solidFill>
                <a:latin typeface="Times New Roman" pitchFamily="18" charset="0"/>
                <a:cs typeface="Times New Roman" pitchFamily="18" charset="0"/>
              </a:rPr>
              <a:t>92º</a:t>
            </a:r>
          </a:p>
        </p:txBody>
      </p:sp>
      <p:sp>
        <p:nvSpPr>
          <p:cNvPr id="25" name="TextBox 24"/>
          <p:cNvSpPr txBox="1">
            <a:spLocks noChangeArrowheads="1"/>
          </p:cNvSpPr>
          <p:nvPr/>
        </p:nvSpPr>
        <p:spPr bwMode="auto">
          <a:xfrm>
            <a:off x="7377752" y="2209800"/>
            <a:ext cx="927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r>
              <a:rPr lang="en-US" altLang="en-US" sz="2800" b="1" dirty="0" smtClean="0">
                <a:solidFill>
                  <a:srgbClr val="9900FF"/>
                </a:solidFill>
                <a:latin typeface="Times New Roman" pitchFamily="18" charset="0"/>
                <a:cs typeface="Times New Roman" pitchFamily="18" charset="0"/>
              </a:rPr>
              <a:t>80º</a:t>
            </a:r>
          </a:p>
        </p:txBody>
      </p:sp>
      <p:sp>
        <p:nvSpPr>
          <p:cNvPr id="29" name="Title 11"/>
          <p:cNvSpPr txBox="1">
            <a:spLocks/>
          </p:cNvSpPr>
          <p:nvPr/>
        </p:nvSpPr>
        <p:spPr>
          <a:xfrm>
            <a:off x="1783306" y="62781"/>
            <a:ext cx="7239001" cy="457200"/>
          </a:xfrm>
          <a:prstGeom prst="rect">
            <a:avLst/>
          </a:prstGeom>
        </p:spPr>
        <p:txBody>
          <a:bodyPr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r">
              <a:defRPr/>
            </a:pPr>
            <a:r>
              <a:rPr lang="en-US" sz="3200" b="1" kern="0" dirty="0" smtClean="0">
                <a:solidFill>
                  <a:schemeClr val="tx1"/>
                </a:solidFill>
                <a:latin typeface="Arial Rounded MT Bold" panose="020F0704030504030204" pitchFamily="34" charset="0"/>
                <a:ea typeface="Cambria Math" pitchFamily="18" charset="0"/>
                <a:cs typeface="Times New Roman" pitchFamily="18" charset="0"/>
              </a:rPr>
              <a:t>p. 1020</a:t>
            </a:r>
            <a:endParaRPr lang="en-US" sz="3200" b="1" kern="0" dirty="0">
              <a:solidFill>
                <a:schemeClr val="tx1"/>
              </a:solidFill>
              <a:latin typeface="Arial Rounded MT Bold" panose="020F0704030504030204" pitchFamily="34" charset="0"/>
              <a:ea typeface="Cambria Math" pitchFamily="18" charset="0"/>
              <a:cs typeface="Times New Roman" pitchFamily="18" charset="0"/>
            </a:endParaRPr>
          </a:p>
        </p:txBody>
      </p:sp>
    </p:spTree>
    <p:extLst>
      <p:ext uri="{BB962C8B-B14F-4D97-AF65-F5344CB8AC3E}">
        <p14:creationId xmlns:p14="http://schemas.microsoft.com/office/powerpoint/2010/main" val="329763838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nodeType="afterGroup">
                            <p:stCondLst>
                              <p:cond delay="500"/>
                            </p:stCondLst>
                            <p:childTnLst>
                              <p:par>
                                <p:cTn id="15" presetID="22" presetClass="entr" presetSubtype="1"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childTnLst>
                          </p:cTn>
                        </p:par>
                        <p:par>
                          <p:cTn id="18" fill="hold" nodeType="afterGroup">
                            <p:stCondLst>
                              <p:cond delay="1000"/>
                            </p:stCondLst>
                            <p:childTnLst>
                              <p:par>
                                <p:cTn id="19" presetID="22" presetClass="entr" presetSubtype="4"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childTnLst>
                          </p:cTn>
                        </p:par>
                        <p:par>
                          <p:cTn id="22" fill="hold" nodeType="afterGroup">
                            <p:stCondLst>
                              <p:cond delay="1500"/>
                            </p:stCondLst>
                            <p:childTnLst>
                              <p:par>
                                <p:cTn id="23" presetID="22" presetClass="entr" presetSubtype="2"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500"/>
                                        <p:tgtEl>
                                          <p:spTgt spid="1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3"/>
          <p:cNvSpPr>
            <a:spLocks noChangeArrowheads="1"/>
          </p:cNvSpPr>
          <p:nvPr/>
        </p:nvSpPr>
        <p:spPr bwMode="auto">
          <a:xfrm>
            <a:off x="152400" y="106977"/>
            <a:ext cx="2387008" cy="533400"/>
          </a:xfrm>
          <a:prstGeom prst="roundRect">
            <a:avLst>
              <a:gd name="adj" fmla="val 16667"/>
            </a:avLst>
          </a:prstGeom>
          <a:solidFill>
            <a:srgbClr val="3366FF"/>
          </a:solidFill>
          <a:ln w="19050">
            <a:solidFill>
              <a:srgbClr val="000080"/>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p>
        </p:txBody>
      </p:sp>
      <p:sp>
        <p:nvSpPr>
          <p:cNvPr id="14" name="Text Box 44"/>
          <p:cNvSpPr txBox="1">
            <a:spLocks noChangeArrowheads="1"/>
          </p:cNvSpPr>
          <p:nvPr/>
        </p:nvSpPr>
        <p:spPr bwMode="auto">
          <a:xfrm>
            <a:off x="152400" y="106977"/>
            <a:ext cx="33776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smtClean="0">
                <a:solidFill>
                  <a:schemeClr val="bg1"/>
                </a:solidFill>
              </a:rPr>
              <a:t>EXAMPLE 2A</a:t>
            </a:r>
            <a:endParaRPr lang="en-US" altLang="en-US" sz="2800" dirty="0">
              <a:solidFill>
                <a:schemeClr val="bg1"/>
              </a:solidFill>
            </a:endParaRPr>
          </a:p>
        </p:txBody>
      </p:sp>
      <p:pic>
        <p:nvPicPr>
          <p:cNvPr id="983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377" r="32282" b="84755"/>
          <a:stretch/>
        </p:blipFill>
        <p:spPr bwMode="auto">
          <a:xfrm>
            <a:off x="2590800" y="152400"/>
            <a:ext cx="5181600" cy="475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439" t="17467"/>
          <a:stretch/>
        </p:blipFill>
        <p:spPr bwMode="auto">
          <a:xfrm>
            <a:off x="5410200" y="838200"/>
            <a:ext cx="3870529" cy="2641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83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333" y="774206"/>
            <a:ext cx="8728667" cy="5918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1"/>
          <p:cNvSpPr txBox="1">
            <a:spLocks/>
          </p:cNvSpPr>
          <p:nvPr/>
        </p:nvSpPr>
        <p:spPr>
          <a:xfrm>
            <a:off x="1783306" y="62781"/>
            <a:ext cx="7239001" cy="457200"/>
          </a:xfrm>
          <a:prstGeom prst="rect">
            <a:avLst/>
          </a:prstGeom>
        </p:spPr>
        <p:txBody>
          <a:bodyPr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r">
              <a:defRPr/>
            </a:pPr>
            <a:r>
              <a:rPr lang="en-US" sz="2000" b="1" kern="0" dirty="0" smtClean="0">
                <a:solidFill>
                  <a:schemeClr val="tx1"/>
                </a:solidFill>
                <a:latin typeface="Arial Rounded MT Bold" panose="020F0704030504030204" pitchFamily="34" charset="0"/>
                <a:ea typeface="Cambria Math" pitchFamily="18" charset="0"/>
                <a:cs typeface="Times New Roman" pitchFamily="18" charset="0"/>
              </a:rPr>
              <a:t>p. 1021</a:t>
            </a:r>
            <a:endParaRPr lang="en-US" sz="2000" b="1" kern="0" dirty="0">
              <a:solidFill>
                <a:schemeClr val="tx1"/>
              </a:solidFill>
              <a:latin typeface="Arial Rounded MT Bold" panose="020F0704030504030204" pitchFamily="34" charset="0"/>
              <a:ea typeface="Cambria Math" pitchFamily="18" charset="0"/>
              <a:cs typeface="Times New Roman" pitchFamily="18" charset="0"/>
            </a:endParaRPr>
          </a:p>
        </p:txBody>
      </p:sp>
    </p:spTree>
    <p:extLst>
      <p:ext uri="{BB962C8B-B14F-4D97-AF65-F5344CB8AC3E}">
        <p14:creationId xmlns:p14="http://schemas.microsoft.com/office/powerpoint/2010/main" val="126841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307"/>
                                        </p:tgtEl>
                                        <p:attrNameLst>
                                          <p:attrName>style.visibility</p:attrName>
                                        </p:attrNameLst>
                                      </p:cBhvr>
                                      <p:to>
                                        <p:strVal val="visible"/>
                                      </p:to>
                                    </p:set>
                                    <p:animEffect transition="in" filter="fade">
                                      <p:cBhvr>
                                        <p:cTn id="7" dur="500"/>
                                        <p:tgtEl>
                                          <p:spTgt spid="98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3"/>
          <p:cNvSpPr>
            <a:spLocks noChangeArrowheads="1"/>
          </p:cNvSpPr>
          <p:nvPr/>
        </p:nvSpPr>
        <p:spPr bwMode="auto">
          <a:xfrm>
            <a:off x="152400" y="106977"/>
            <a:ext cx="2387008" cy="533400"/>
          </a:xfrm>
          <a:prstGeom prst="roundRect">
            <a:avLst>
              <a:gd name="adj" fmla="val 16667"/>
            </a:avLst>
          </a:prstGeom>
          <a:solidFill>
            <a:srgbClr val="3366FF"/>
          </a:solidFill>
          <a:ln w="19050">
            <a:solidFill>
              <a:srgbClr val="000080"/>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p>
        </p:txBody>
      </p:sp>
      <p:sp>
        <p:nvSpPr>
          <p:cNvPr id="14" name="Text Box 44"/>
          <p:cNvSpPr txBox="1">
            <a:spLocks noChangeArrowheads="1"/>
          </p:cNvSpPr>
          <p:nvPr/>
        </p:nvSpPr>
        <p:spPr bwMode="auto">
          <a:xfrm>
            <a:off x="152400" y="106977"/>
            <a:ext cx="33776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smtClean="0">
                <a:solidFill>
                  <a:schemeClr val="bg1"/>
                </a:solidFill>
              </a:rPr>
              <a:t>EXAMPLE 2B</a:t>
            </a:r>
            <a:endParaRPr lang="en-US" altLang="en-US" sz="2800" dirty="0">
              <a:solidFill>
                <a:schemeClr val="bg1"/>
              </a:solidFill>
            </a:endParaRPr>
          </a:p>
        </p:txBody>
      </p:sp>
      <p:pic>
        <p:nvPicPr>
          <p:cNvPr id="983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377" r="32282" b="84755"/>
          <a:stretch/>
        </p:blipFill>
        <p:spPr bwMode="auto">
          <a:xfrm>
            <a:off x="2667000" y="178847"/>
            <a:ext cx="5029200" cy="461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3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18" y="762000"/>
            <a:ext cx="3433763" cy="3281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3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918" y="793845"/>
            <a:ext cx="6810375" cy="596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1"/>
          <p:cNvSpPr txBox="1">
            <a:spLocks/>
          </p:cNvSpPr>
          <p:nvPr/>
        </p:nvSpPr>
        <p:spPr>
          <a:xfrm>
            <a:off x="1783306" y="62781"/>
            <a:ext cx="7239001" cy="457200"/>
          </a:xfrm>
          <a:prstGeom prst="rect">
            <a:avLst/>
          </a:prstGeom>
        </p:spPr>
        <p:txBody>
          <a:bodyPr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r">
              <a:defRPr/>
            </a:pPr>
            <a:r>
              <a:rPr lang="en-US" sz="2000" b="1" kern="0" dirty="0" smtClean="0">
                <a:solidFill>
                  <a:schemeClr val="tx1"/>
                </a:solidFill>
                <a:latin typeface="Arial Rounded MT Bold" panose="020F0704030504030204" pitchFamily="34" charset="0"/>
                <a:ea typeface="Cambria Math" pitchFamily="18" charset="0"/>
                <a:cs typeface="Times New Roman" pitchFamily="18" charset="0"/>
              </a:rPr>
              <a:t>p. 1022</a:t>
            </a:r>
            <a:endParaRPr lang="en-US" sz="2000" b="1" kern="0" dirty="0">
              <a:solidFill>
                <a:schemeClr val="tx1"/>
              </a:solidFill>
              <a:latin typeface="Arial Rounded MT Bold" panose="020F0704030504030204" pitchFamily="34" charset="0"/>
              <a:ea typeface="Cambria Math" pitchFamily="18" charset="0"/>
              <a:cs typeface="Times New Roman" pitchFamily="18" charset="0"/>
            </a:endParaRPr>
          </a:p>
        </p:txBody>
      </p:sp>
    </p:spTree>
    <p:extLst>
      <p:ext uri="{BB962C8B-B14F-4D97-AF65-F5344CB8AC3E}">
        <p14:creationId xmlns:p14="http://schemas.microsoft.com/office/powerpoint/2010/main" val="285389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331"/>
                                        </p:tgtEl>
                                        <p:attrNameLst>
                                          <p:attrName>style.visibility</p:attrName>
                                        </p:attrNameLst>
                                      </p:cBhvr>
                                      <p:to>
                                        <p:strVal val="visible"/>
                                      </p:to>
                                    </p:set>
                                    <p:animEffect transition="in" filter="fade">
                                      <p:cBhvr>
                                        <p:cTn id="7" dur="500"/>
                                        <p:tgtEl>
                                          <p:spTgt spid="99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p:cNvSpPr>
            <a:spLocks noChangeArrowheads="1"/>
          </p:cNvSpPr>
          <p:nvPr/>
        </p:nvSpPr>
        <p:spPr bwMode="auto">
          <a:xfrm>
            <a:off x="152400" y="152400"/>
            <a:ext cx="1752600" cy="533400"/>
          </a:xfrm>
          <a:prstGeom prst="roundRect">
            <a:avLst>
              <a:gd name="adj" fmla="val 16667"/>
            </a:avLst>
          </a:prstGeom>
          <a:solidFill>
            <a:srgbClr val="00B050"/>
          </a:solidFill>
          <a:ln w="19050">
            <a:solidFill>
              <a:srgbClr val="000080"/>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9" name="Text Box 3"/>
          <p:cNvSpPr txBox="1">
            <a:spLocks noChangeArrowheads="1"/>
          </p:cNvSpPr>
          <p:nvPr/>
        </p:nvSpPr>
        <p:spPr bwMode="auto">
          <a:xfrm>
            <a:off x="152400" y="152400"/>
            <a:ext cx="190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smtClean="0">
                <a:solidFill>
                  <a:srgbClr val="FFFFFF"/>
                </a:solidFill>
              </a:rPr>
              <a:t>Your Turn</a:t>
            </a:r>
            <a:endParaRPr lang="en-US" altLang="en-US" sz="2800" dirty="0">
              <a:solidFill>
                <a:srgbClr val="FFFFFF"/>
              </a:solidFill>
            </a:endParaRPr>
          </a:p>
        </p:txBody>
      </p:sp>
      <p:pic>
        <p:nvPicPr>
          <p:cNvPr id="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5094" t="3668"/>
          <a:stretch/>
        </p:blipFill>
        <p:spPr bwMode="auto">
          <a:xfrm>
            <a:off x="5715000" y="726199"/>
            <a:ext cx="3069093" cy="3312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35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824" r="50000" b="80590"/>
          <a:stretch/>
        </p:blipFill>
        <p:spPr bwMode="auto">
          <a:xfrm>
            <a:off x="1905000" y="76200"/>
            <a:ext cx="4143708" cy="733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3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459" y="4800600"/>
            <a:ext cx="4802798"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1"/>
          <p:cNvSpPr txBox="1">
            <a:spLocks/>
          </p:cNvSpPr>
          <p:nvPr/>
        </p:nvSpPr>
        <p:spPr>
          <a:xfrm>
            <a:off x="1783306" y="62781"/>
            <a:ext cx="7239001" cy="457200"/>
          </a:xfrm>
          <a:prstGeom prst="rect">
            <a:avLst/>
          </a:prstGeom>
        </p:spPr>
        <p:txBody>
          <a:bodyPr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r">
              <a:defRPr/>
            </a:pPr>
            <a:r>
              <a:rPr lang="en-US" sz="2000" b="1" kern="0" dirty="0" smtClean="0">
                <a:solidFill>
                  <a:schemeClr val="tx1"/>
                </a:solidFill>
                <a:latin typeface="Arial Rounded MT Bold" panose="020F0704030504030204" pitchFamily="34" charset="0"/>
                <a:ea typeface="Cambria Math" pitchFamily="18" charset="0"/>
                <a:cs typeface="Times New Roman" pitchFamily="18" charset="0"/>
              </a:rPr>
              <a:t>p. 1009</a:t>
            </a:r>
            <a:endParaRPr lang="en-US" sz="2000" b="1" kern="0" dirty="0">
              <a:solidFill>
                <a:schemeClr val="tx1"/>
              </a:solidFill>
              <a:latin typeface="Arial Rounded MT Bold" panose="020F0704030504030204" pitchFamily="34" charset="0"/>
              <a:ea typeface="Cambria Math" pitchFamily="18" charset="0"/>
              <a:cs typeface="Times New Roman" pitchFamily="18" charset="0"/>
            </a:endParaRPr>
          </a:p>
        </p:txBody>
      </p:sp>
    </p:spTree>
    <p:extLst>
      <p:ext uri="{BB962C8B-B14F-4D97-AF65-F5344CB8AC3E}">
        <p14:creationId xmlns:p14="http://schemas.microsoft.com/office/powerpoint/2010/main" val="148296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fade">
                                      <p:cBhvr>
                                        <p:cTn id="7" dur="500"/>
                                        <p:tgtEl>
                                          <p:spTgt spid="10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7068" y="186562"/>
            <a:ext cx="8839200" cy="914400"/>
          </a:xfrm>
        </p:spPr>
        <p:txBody>
          <a:bodyPr/>
          <a:lstStyle/>
          <a:p>
            <a:pPr eaLnBrk="1" hangingPunct="1"/>
            <a:r>
              <a:rPr lang="en-US" altLang="en-US" sz="4800" b="1" dirty="0" smtClean="0">
                <a:solidFill>
                  <a:srgbClr val="FF0000"/>
                </a:solidFill>
              </a:rPr>
              <a:t>Inscribed Right Triangle Theorem</a:t>
            </a:r>
          </a:p>
        </p:txBody>
      </p:sp>
      <p:sp>
        <p:nvSpPr>
          <p:cNvPr id="3" name="Content Placeholder 2"/>
          <p:cNvSpPr>
            <a:spLocks noGrp="1"/>
          </p:cNvSpPr>
          <p:nvPr>
            <p:ph idx="1"/>
          </p:nvPr>
        </p:nvSpPr>
        <p:spPr>
          <a:xfrm>
            <a:off x="304800" y="990600"/>
            <a:ext cx="4267200" cy="4953000"/>
          </a:xfrm>
        </p:spPr>
        <p:txBody>
          <a:bodyPr/>
          <a:lstStyle/>
          <a:p>
            <a:pPr eaLnBrk="1" hangingPunct="1"/>
            <a:r>
              <a:rPr lang="en-US" altLang="en-US" sz="2800" dirty="0" smtClean="0">
                <a:latin typeface="Calibri" pitchFamily="34" charset="0"/>
              </a:rPr>
              <a:t>If a right triangle is inscribed in a circle then the hypotenuse is the diameter.</a:t>
            </a:r>
          </a:p>
          <a:p>
            <a:pPr eaLnBrk="1" hangingPunct="1"/>
            <a:r>
              <a:rPr lang="en-US" altLang="en-US" sz="2800" dirty="0" smtClean="0">
                <a:latin typeface="Calibri" pitchFamily="34" charset="0"/>
              </a:rPr>
              <a:t>If the hypotenuse of an inscribed triangle is the diameter then it is a right triangle.</a:t>
            </a:r>
          </a:p>
          <a:p>
            <a:pPr eaLnBrk="1" hangingPunct="1">
              <a:buFont typeface="Wingdings 2" pitchFamily="18" charset="2"/>
              <a:buNone/>
            </a:pPr>
            <a:r>
              <a:rPr lang="en-US" altLang="en-US" dirty="0" smtClean="0">
                <a:latin typeface="Calibri" pitchFamily="34" charset="0"/>
              </a:rPr>
              <a:t>	</a:t>
            </a:r>
            <a:r>
              <a:rPr lang="en-US" altLang="en-US" sz="3200" i="1" dirty="0" smtClean="0">
                <a:solidFill>
                  <a:srgbClr val="FF0000"/>
                </a:solidFill>
                <a:latin typeface="Calibri" pitchFamily="34" charset="0"/>
              </a:rPr>
              <a:t>    </a:t>
            </a:r>
            <a:r>
              <a:rPr lang="en-US" altLang="en-US" sz="3200" i="1" dirty="0" err="1" smtClean="0">
                <a:solidFill>
                  <a:srgbClr val="FF0000"/>
                </a:solidFill>
                <a:latin typeface="Calibri" pitchFamily="34" charset="0"/>
              </a:rPr>
              <a:t>m</a:t>
            </a:r>
            <a:r>
              <a:rPr lang="en-US" altLang="en-US" sz="3200" b="1" dirty="0" err="1" smtClean="0">
                <a:solidFill>
                  <a:srgbClr val="FF0000"/>
                </a:solidFill>
                <a:latin typeface="Calibri" pitchFamily="34" charset="0"/>
                <a:sym typeface="Symbol" pitchFamily="18" charset="2"/>
              </a:rPr>
              <a:t>Y</a:t>
            </a:r>
            <a:r>
              <a:rPr lang="en-US" altLang="en-US" sz="3200" b="1" dirty="0" smtClean="0">
                <a:solidFill>
                  <a:srgbClr val="FF0000"/>
                </a:solidFill>
                <a:latin typeface="Calibri" pitchFamily="34" charset="0"/>
                <a:sym typeface="Symbol" pitchFamily="18" charset="2"/>
              </a:rPr>
              <a:t> = 90</a:t>
            </a:r>
          </a:p>
          <a:p>
            <a:pPr eaLnBrk="1" hangingPunct="1">
              <a:buFont typeface="Wingdings 2" pitchFamily="18" charset="2"/>
              <a:buNone/>
            </a:pPr>
            <a:r>
              <a:rPr lang="en-US" altLang="en-US" dirty="0" smtClean="0">
                <a:solidFill>
                  <a:srgbClr val="0000FF"/>
                </a:solidFill>
                <a:latin typeface="Calibri" pitchFamily="34" charset="0"/>
              </a:rPr>
              <a:t>	    </a:t>
            </a:r>
            <a:r>
              <a:rPr lang="en-US" altLang="en-US" sz="3200" b="1" dirty="0" smtClean="0">
                <a:solidFill>
                  <a:srgbClr val="0000FF"/>
                </a:solidFill>
                <a:latin typeface="Calibri" pitchFamily="34" charset="0"/>
                <a:sym typeface="Symbol" pitchFamily="18" charset="2"/>
              </a:rPr>
              <a:t>AM is the diameter</a:t>
            </a:r>
            <a:endParaRPr lang="en-US" altLang="en-US" sz="2800" b="1" dirty="0" smtClean="0">
              <a:solidFill>
                <a:srgbClr val="0000FF"/>
              </a:solidFill>
              <a:latin typeface="Calibri" pitchFamily="34" charset="0"/>
              <a:sym typeface="Symbol" pitchFamily="18" charset="2"/>
            </a:endParaRPr>
          </a:p>
          <a:p>
            <a:pPr eaLnBrk="1" hangingPunct="1">
              <a:buFont typeface="Wingdings 2" pitchFamily="18" charset="2"/>
              <a:buNone/>
            </a:pPr>
            <a:endParaRPr lang="en-US" altLang="en-US" b="1" dirty="0" smtClean="0">
              <a:latin typeface="Calibri" pitchFamily="34" charset="0"/>
            </a:endParaRPr>
          </a:p>
        </p:txBody>
      </p:sp>
      <p:sp>
        <p:nvSpPr>
          <p:cNvPr id="18" name="Oval 17"/>
          <p:cNvSpPr/>
          <p:nvPr/>
        </p:nvSpPr>
        <p:spPr>
          <a:xfrm>
            <a:off x="4878388" y="1143000"/>
            <a:ext cx="3503612" cy="3322637"/>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cxnSp>
        <p:nvCxnSpPr>
          <p:cNvPr id="20" name="Straight Connector 19"/>
          <p:cNvCxnSpPr>
            <a:endCxn id="27" idx="3"/>
          </p:cNvCxnSpPr>
          <p:nvPr/>
        </p:nvCxnSpPr>
        <p:spPr>
          <a:xfrm flipV="1">
            <a:off x="5257800" y="1755775"/>
            <a:ext cx="2619375" cy="2295525"/>
          </a:xfrm>
          <a:prstGeom prst="line">
            <a:avLst/>
          </a:prstGeom>
          <a:ln w="34925">
            <a:solidFill>
              <a:srgbClr val="0000FF"/>
            </a:solidFill>
          </a:ln>
        </p:spPr>
        <p:style>
          <a:lnRef idx="1">
            <a:schemeClr val="accent1"/>
          </a:lnRef>
          <a:fillRef idx="0">
            <a:schemeClr val="accent1"/>
          </a:fillRef>
          <a:effectRef idx="0">
            <a:schemeClr val="accent1"/>
          </a:effectRef>
          <a:fontRef idx="minor">
            <a:schemeClr val="tx1"/>
          </a:fontRef>
        </p:style>
      </p:cxnSp>
      <p:sp>
        <p:nvSpPr>
          <p:cNvPr id="16390" name="TextBox 22"/>
          <p:cNvSpPr txBox="1">
            <a:spLocks noChangeArrowheads="1"/>
          </p:cNvSpPr>
          <p:nvPr/>
        </p:nvSpPr>
        <p:spPr bwMode="auto">
          <a:xfrm>
            <a:off x="7926388" y="1219200"/>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r>
              <a:rPr lang="en-US" altLang="en-US" sz="2800" b="1" smtClean="0">
                <a:solidFill>
                  <a:srgbClr val="00B050"/>
                </a:solidFill>
                <a:cs typeface="Arial" charset="0"/>
              </a:rPr>
              <a:t>A</a:t>
            </a:r>
          </a:p>
        </p:txBody>
      </p:sp>
      <p:sp>
        <p:nvSpPr>
          <p:cNvPr id="16391" name="TextBox 23"/>
          <p:cNvSpPr txBox="1">
            <a:spLocks noChangeArrowheads="1"/>
          </p:cNvSpPr>
          <p:nvPr/>
        </p:nvSpPr>
        <p:spPr bwMode="auto">
          <a:xfrm>
            <a:off x="7891463" y="4237037"/>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r>
              <a:rPr lang="en-US" altLang="en-US" sz="2800" b="1" smtClean="0">
                <a:solidFill>
                  <a:srgbClr val="FF0000"/>
                </a:solidFill>
                <a:cs typeface="Arial" charset="0"/>
              </a:rPr>
              <a:t>Y</a:t>
            </a:r>
          </a:p>
        </p:txBody>
      </p:sp>
      <p:sp>
        <p:nvSpPr>
          <p:cNvPr id="27" name="Oval 26"/>
          <p:cNvSpPr/>
          <p:nvPr/>
        </p:nvSpPr>
        <p:spPr>
          <a:xfrm>
            <a:off x="7850188" y="1600200"/>
            <a:ext cx="179387" cy="182562"/>
          </a:xfrm>
          <a:prstGeom prst="ellipse">
            <a:avLst/>
          </a:prstGeom>
          <a:solidFill>
            <a:schemeClr val="tx1">
              <a:lumMod val="85000"/>
              <a:lumOff val="1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8" name="Oval 27"/>
          <p:cNvSpPr/>
          <p:nvPr/>
        </p:nvSpPr>
        <p:spPr>
          <a:xfrm>
            <a:off x="7772400" y="3879850"/>
            <a:ext cx="177800" cy="182562"/>
          </a:xfrm>
          <a:prstGeom prst="ellipse">
            <a:avLst/>
          </a:prstGeom>
          <a:solidFill>
            <a:schemeClr val="tx1">
              <a:lumMod val="85000"/>
              <a:lumOff val="1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cxnSp>
        <p:nvCxnSpPr>
          <p:cNvPr id="22" name="Straight Connector 21"/>
          <p:cNvCxnSpPr>
            <a:endCxn id="28" idx="3"/>
          </p:cNvCxnSpPr>
          <p:nvPr/>
        </p:nvCxnSpPr>
        <p:spPr>
          <a:xfrm>
            <a:off x="5334000" y="3956050"/>
            <a:ext cx="2463800" cy="80962"/>
          </a:xfrm>
          <a:prstGeom prst="line">
            <a:avLst/>
          </a:prstGeom>
          <a:ln w="34925">
            <a:solidFill>
              <a:srgbClr val="0000FF"/>
            </a:solidFill>
          </a:ln>
        </p:spPr>
        <p:style>
          <a:lnRef idx="1">
            <a:schemeClr val="accent1"/>
          </a:lnRef>
          <a:fillRef idx="0">
            <a:schemeClr val="accent1"/>
          </a:fillRef>
          <a:effectRef idx="0">
            <a:schemeClr val="accent1"/>
          </a:effectRef>
          <a:fontRef idx="minor">
            <a:schemeClr val="tx1"/>
          </a:fontRef>
        </p:style>
      </p:cxnSp>
      <p:sp>
        <p:nvSpPr>
          <p:cNvPr id="16395" name="TextBox 24"/>
          <p:cNvSpPr txBox="1">
            <a:spLocks noChangeArrowheads="1"/>
          </p:cNvSpPr>
          <p:nvPr/>
        </p:nvSpPr>
        <p:spPr bwMode="auto">
          <a:xfrm>
            <a:off x="4800600" y="3962400"/>
            <a:ext cx="838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r>
              <a:rPr lang="en-US" altLang="en-US" sz="2800" b="1" smtClean="0">
                <a:solidFill>
                  <a:srgbClr val="00B050"/>
                </a:solidFill>
                <a:cs typeface="Arial" charset="0"/>
              </a:rPr>
              <a:t>M</a:t>
            </a:r>
          </a:p>
        </p:txBody>
      </p:sp>
      <p:sp>
        <p:nvSpPr>
          <p:cNvPr id="19" name="Oval 18"/>
          <p:cNvSpPr/>
          <p:nvPr/>
        </p:nvSpPr>
        <p:spPr>
          <a:xfrm>
            <a:off x="5257800" y="3856037"/>
            <a:ext cx="179388" cy="182563"/>
          </a:xfrm>
          <a:prstGeom prst="ellipse">
            <a:avLst/>
          </a:prstGeom>
          <a:solidFill>
            <a:schemeClr val="tx1">
              <a:lumMod val="85000"/>
              <a:lumOff val="1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cxnSp>
        <p:nvCxnSpPr>
          <p:cNvPr id="21" name="Straight Connector 20"/>
          <p:cNvCxnSpPr/>
          <p:nvPr/>
        </p:nvCxnSpPr>
        <p:spPr>
          <a:xfrm flipH="1">
            <a:off x="7872413" y="1782762"/>
            <a:ext cx="65087" cy="222885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rot="21421894">
            <a:off x="7626350" y="3771900"/>
            <a:ext cx="280988" cy="233362"/>
          </a:xfrm>
          <a:custGeom>
            <a:avLst/>
            <a:gdLst>
              <a:gd name="connsiteX0" fmla="*/ 0 w 425885"/>
              <a:gd name="connsiteY0" fmla="*/ 363255 h 363255"/>
              <a:gd name="connsiteX1" fmla="*/ 12526 w 425885"/>
              <a:gd name="connsiteY1" fmla="*/ 0 h 363255"/>
              <a:gd name="connsiteX2" fmla="*/ 425885 w 425885"/>
              <a:gd name="connsiteY2" fmla="*/ 25052 h 363255"/>
            </a:gdLst>
            <a:ahLst/>
            <a:cxnLst>
              <a:cxn ang="0">
                <a:pos x="connsiteX0" y="connsiteY0"/>
              </a:cxn>
              <a:cxn ang="0">
                <a:pos x="connsiteX1" y="connsiteY1"/>
              </a:cxn>
              <a:cxn ang="0">
                <a:pos x="connsiteX2" y="connsiteY2"/>
              </a:cxn>
            </a:cxnLst>
            <a:rect l="l" t="t" r="r" b="b"/>
            <a:pathLst>
              <a:path w="425885" h="363255">
                <a:moveTo>
                  <a:pt x="0" y="363255"/>
                </a:moveTo>
                <a:lnTo>
                  <a:pt x="12526" y="0"/>
                </a:lnTo>
                <a:lnTo>
                  <a:pt x="425885" y="25052"/>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cxnSp>
        <p:nvCxnSpPr>
          <p:cNvPr id="30" name="Straight Connector 29"/>
          <p:cNvCxnSpPr/>
          <p:nvPr/>
        </p:nvCxnSpPr>
        <p:spPr>
          <a:xfrm>
            <a:off x="1006366" y="5226268"/>
            <a:ext cx="5334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6477000" y="2819400"/>
            <a:ext cx="179388" cy="182562"/>
          </a:xfrm>
          <a:prstGeom prst="ellipse">
            <a:avLst/>
          </a:prstGeom>
          <a:solidFill>
            <a:schemeClr val="tx1">
              <a:lumMod val="85000"/>
              <a:lumOff val="1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6401" name="TextBox 22"/>
          <p:cNvSpPr txBox="1">
            <a:spLocks noChangeArrowheads="1"/>
          </p:cNvSpPr>
          <p:nvPr/>
        </p:nvSpPr>
        <p:spPr bwMode="auto">
          <a:xfrm>
            <a:off x="6248400" y="2438400"/>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r>
              <a:rPr lang="en-US" altLang="en-US" sz="2800" b="1" smtClean="0">
                <a:solidFill>
                  <a:prstClr val="black"/>
                </a:solidFill>
                <a:cs typeface="Arial" charset="0"/>
              </a:rPr>
              <a:t>C</a:t>
            </a:r>
          </a:p>
        </p:txBody>
      </p:sp>
      <p:sp>
        <p:nvSpPr>
          <p:cNvPr id="23" name="TextBox 24"/>
          <p:cNvSpPr txBox="1">
            <a:spLocks noChangeArrowheads="1"/>
          </p:cNvSpPr>
          <p:nvPr/>
        </p:nvSpPr>
        <p:spPr bwMode="auto">
          <a:xfrm>
            <a:off x="5743575" y="3475037"/>
            <a:ext cx="9286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r>
              <a:rPr lang="en-US" altLang="en-US" sz="2800" b="1" dirty="0" smtClean="0">
                <a:solidFill>
                  <a:srgbClr val="9900FF"/>
                </a:solidFill>
                <a:latin typeface="Times New Roman" pitchFamily="18" charset="0"/>
                <a:cs typeface="Times New Roman" pitchFamily="18" charset="0"/>
              </a:rPr>
              <a:t>43º</a:t>
            </a:r>
          </a:p>
        </p:txBody>
      </p:sp>
      <p:sp>
        <p:nvSpPr>
          <p:cNvPr id="24" name="Title 1"/>
          <p:cNvSpPr txBox="1">
            <a:spLocks/>
          </p:cNvSpPr>
          <p:nvPr/>
        </p:nvSpPr>
        <p:spPr bwMode="auto">
          <a:xfrm>
            <a:off x="458788" y="5791200"/>
            <a:ext cx="883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eaLnBrk="1" hangingPunct="1"/>
            <a:r>
              <a:rPr lang="en-US" altLang="en-US" sz="3600" b="1" dirty="0" smtClean="0">
                <a:solidFill>
                  <a:srgbClr val="FF0000"/>
                </a:solidFill>
                <a:latin typeface="Calibri" panose="020F0502020204030204" pitchFamily="34" charset="0"/>
              </a:rPr>
              <a:t>Note: The converse is also true.</a:t>
            </a:r>
          </a:p>
        </p:txBody>
      </p:sp>
      <p:sp>
        <p:nvSpPr>
          <p:cNvPr id="26" name="Title 11"/>
          <p:cNvSpPr txBox="1">
            <a:spLocks/>
          </p:cNvSpPr>
          <p:nvPr/>
        </p:nvSpPr>
        <p:spPr>
          <a:xfrm>
            <a:off x="1783306" y="62781"/>
            <a:ext cx="7239001" cy="457200"/>
          </a:xfrm>
          <a:prstGeom prst="rect">
            <a:avLst/>
          </a:prstGeom>
        </p:spPr>
        <p:txBody>
          <a:bodyPr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r">
              <a:defRPr/>
            </a:pPr>
            <a:r>
              <a:rPr lang="en-US" sz="2000" b="1" kern="0" dirty="0" smtClean="0">
                <a:solidFill>
                  <a:schemeClr val="tx1"/>
                </a:solidFill>
                <a:latin typeface="Arial Rounded MT Bold" panose="020F0704030504030204" pitchFamily="34" charset="0"/>
                <a:ea typeface="Cambria Math" pitchFamily="18" charset="0"/>
                <a:cs typeface="Times New Roman" pitchFamily="18" charset="0"/>
              </a:rPr>
              <a:t>p. 1011</a:t>
            </a:r>
            <a:endParaRPr lang="en-US" sz="2000" b="1" kern="0" dirty="0">
              <a:solidFill>
                <a:schemeClr val="tx1"/>
              </a:solidFill>
              <a:latin typeface="Arial Rounded MT Bold" panose="020F0704030504030204" pitchFamily="34" charset="0"/>
              <a:ea typeface="Cambria Math" pitchFamily="18" charset="0"/>
              <a:cs typeface="Times New Roman" pitchFamily="18" charset="0"/>
            </a:endParaRPr>
          </a:p>
        </p:txBody>
      </p:sp>
    </p:spTree>
    <p:extLst>
      <p:ext uri="{BB962C8B-B14F-4D97-AF65-F5344CB8AC3E}">
        <p14:creationId xmlns:p14="http://schemas.microsoft.com/office/powerpoint/2010/main" val="337045471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9"/>
          <p:cNvSpPr txBox="1">
            <a:spLocks noChangeArrowheads="1"/>
          </p:cNvSpPr>
          <p:nvPr/>
        </p:nvSpPr>
        <p:spPr bwMode="auto">
          <a:xfrm>
            <a:off x="457200" y="1066800"/>
            <a:ext cx="205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50000"/>
              </a:spcBef>
              <a:buClrTx/>
              <a:buSzTx/>
              <a:buFontTx/>
              <a:buNone/>
            </a:pPr>
            <a:r>
              <a:rPr lang="en-US" altLang="en-US" sz="2800" smtClean="0">
                <a:solidFill>
                  <a:prstClr val="black"/>
                </a:solidFill>
                <a:latin typeface="Arial" charset="0"/>
                <a:cs typeface="Arial" charset="0"/>
              </a:rPr>
              <a:t>Solve for </a:t>
            </a:r>
            <a:r>
              <a:rPr lang="en-US" altLang="en-US" sz="2800" i="1" smtClean="0">
                <a:solidFill>
                  <a:prstClr val="black"/>
                </a:solidFill>
                <a:latin typeface="Arial" charset="0"/>
                <a:cs typeface="Arial" charset="0"/>
              </a:rPr>
              <a:t>x</a:t>
            </a:r>
            <a:r>
              <a:rPr lang="en-US" altLang="en-US" sz="2800" smtClean="0">
                <a:solidFill>
                  <a:prstClr val="black"/>
                </a:solidFill>
                <a:latin typeface="Arial" charset="0"/>
                <a:cs typeface="Arial" charset="0"/>
              </a:rPr>
              <a:t>.</a:t>
            </a:r>
          </a:p>
        </p:txBody>
      </p:sp>
      <p:sp>
        <p:nvSpPr>
          <p:cNvPr id="17411" name="AutoShape 2"/>
          <p:cNvSpPr>
            <a:spLocks noChangeArrowheads="1"/>
          </p:cNvSpPr>
          <p:nvPr/>
        </p:nvSpPr>
        <p:spPr bwMode="auto">
          <a:xfrm>
            <a:off x="304800" y="304800"/>
            <a:ext cx="2133600" cy="533400"/>
          </a:xfrm>
          <a:prstGeom prst="roundRect">
            <a:avLst>
              <a:gd name="adj" fmla="val 16667"/>
            </a:avLst>
          </a:prstGeom>
          <a:solidFill>
            <a:srgbClr val="3366FF"/>
          </a:solidFill>
          <a:ln w="19050">
            <a:solidFill>
              <a:srgbClr val="000080"/>
            </a:solidFill>
            <a:round/>
            <a:headEnd/>
            <a:tailEnd/>
          </a:ln>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endParaRPr lang="en-US" altLang="en-US" sz="1800" smtClean="0">
              <a:solidFill>
                <a:prstClr val="black"/>
              </a:solidFill>
              <a:latin typeface="Arial" charset="0"/>
              <a:cs typeface="Arial" charset="0"/>
            </a:endParaRPr>
          </a:p>
        </p:txBody>
      </p:sp>
      <p:sp>
        <p:nvSpPr>
          <p:cNvPr id="17412" name="Text Box 3"/>
          <p:cNvSpPr txBox="1">
            <a:spLocks noChangeArrowheads="1"/>
          </p:cNvSpPr>
          <p:nvPr/>
        </p:nvSpPr>
        <p:spPr bwMode="auto">
          <a:xfrm>
            <a:off x="304800" y="304800"/>
            <a:ext cx="220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50000"/>
              </a:spcBef>
              <a:buClrTx/>
              <a:buSzTx/>
              <a:buFontTx/>
              <a:buNone/>
            </a:pPr>
            <a:r>
              <a:rPr lang="en-US" altLang="en-US" sz="2800" dirty="0" smtClean="0">
                <a:solidFill>
                  <a:prstClr val="white"/>
                </a:solidFill>
                <a:latin typeface="Arial" charset="0"/>
                <a:cs typeface="Arial" charset="0"/>
              </a:rPr>
              <a:t>EXAMPLE 3</a:t>
            </a:r>
          </a:p>
        </p:txBody>
      </p:sp>
      <p:sp>
        <p:nvSpPr>
          <p:cNvPr id="17415" name="Text Box 78"/>
          <p:cNvSpPr txBox="1">
            <a:spLocks noChangeArrowheads="1"/>
          </p:cNvSpPr>
          <p:nvPr/>
        </p:nvSpPr>
        <p:spPr bwMode="auto">
          <a:xfrm>
            <a:off x="5943600" y="12192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50000"/>
              </a:spcBef>
              <a:buClrTx/>
              <a:buSzTx/>
              <a:buFontTx/>
              <a:buNone/>
            </a:pPr>
            <a:r>
              <a:rPr lang="en-US" altLang="en-US" sz="2400" i="1" smtClean="0">
                <a:solidFill>
                  <a:prstClr val="black"/>
                </a:solidFill>
                <a:latin typeface="Arial" charset="0"/>
                <a:cs typeface="Arial" charset="0"/>
              </a:rPr>
              <a:t>B</a:t>
            </a:r>
          </a:p>
        </p:txBody>
      </p:sp>
      <p:sp>
        <p:nvSpPr>
          <p:cNvPr id="17416" name="Text Box 79"/>
          <p:cNvSpPr txBox="1">
            <a:spLocks noChangeArrowheads="1"/>
          </p:cNvSpPr>
          <p:nvPr/>
        </p:nvSpPr>
        <p:spPr bwMode="auto">
          <a:xfrm>
            <a:off x="7924800" y="2286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50000"/>
              </a:spcBef>
              <a:buClrTx/>
              <a:buSzTx/>
              <a:buFontTx/>
              <a:buNone/>
            </a:pPr>
            <a:r>
              <a:rPr lang="en-US" altLang="en-US" sz="2400" i="1" smtClean="0">
                <a:solidFill>
                  <a:prstClr val="black"/>
                </a:solidFill>
                <a:latin typeface="Arial" charset="0"/>
                <a:cs typeface="Arial" charset="0"/>
              </a:rPr>
              <a:t>C</a:t>
            </a:r>
          </a:p>
        </p:txBody>
      </p:sp>
      <p:sp>
        <p:nvSpPr>
          <p:cNvPr id="17417" name="Oval 81"/>
          <p:cNvSpPr>
            <a:spLocks noChangeArrowheads="1"/>
          </p:cNvSpPr>
          <p:nvPr/>
        </p:nvSpPr>
        <p:spPr bwMode="auto">
          <a:xfrm>
            <a:off x="5638800" y="1447800"/>
            <a:ext cx="2286000" cy="22860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endParaRPr lang="en-US" altLang="en-US" sz="1800" smtClean="0">
              <a:solidFill>
                <a:prstClr val="black"/>
              </a:solidFill>
              <a:latin typeface="Arial" charset="0"/>
              <a:cs typeface="Arial" charset="0"/>
            </a:endParaRPr>
          </a:p>
        </p:txBody>
      </p:sp>
      <p:sp>
        <p:nvSpPr>
          <p:cNvPr id="17418" name="Line 83"/>
          <p:cNvSpPr>
            <a:spLocks noChangeShapeType="1"/>
          </p:cNvSpPr>
          <p:nvPr/>
        </p:nvSpPr>
        <p:spPr bwMode="auto">
          <a:xfrm flipH="1">
            <a:off x="7315200" y="2514600"/>
            <a:ext cx="6096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cs typeface="Arial" charset="0"/>
            </a:endParaRPr>
          </a:p>
        </p:txBody>
      </p:sp>
      <p:sp>
        <p:nvSpPr>
          <p:cNvPr id="17419" name="Text Box 84"/>
          <p:cNvSpPr txBox="1">
            <a:spLocks noChangeArrowheads="1"/>
          </p:cNvSpPr>
          <p:nvPr/>
        </p:nvSpPr>
        <p:spPr bwMode="auto">
          <a:xfrm>
            <a:off x="7162800" y="35814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50000"/>
              </a:spcBef>
              <a:buClrTx/>
              <a:buSzTx/>
              <a:buFontTx/>
              <a:buNone/>
            </a:pPr>
            <a:r>
              <a:rPr lang="en-US" altLang="en-US" sz="2400" i="1" smtClean="0">
                <a:solidFill>
                  <a:prstClr val="black"/>
                </a:solidFill>
                <a:latin typeface="Arial" charset="0"/>
                <a:cs typeface="Arial" charset="0"/>
              </a:rPr>
              <a:t>D</a:t>
            </a:r>
          </a:p>
        </p:txBody>
      </p:sp>
      <p:sp>
        <p:nvSpPr>
          <p:cNvPr id="17420" name="Line 86"/>
          <p:cNvSpPr>
            <a:spLocks noChangeShapeType="1"/>
          </p:cNvSpPr>
          <p:nvPr/>
        </p:nvSpPr>
        <p:spPr bwMode="auto">
          <a:xfrm flipH="1" flipV="1">
            <a:off x="6248400" y="1600200"/>
            <a:ext cx="16764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cs typeface="Arial" charset="0"/>
            </a:endParaRPr>
          </a:p>
        </p:txBody>
      </p:sp>
      <p:sp>
        <p:nvSpPr>
          <p:cNvPr id="17421" name="Oval 90"/>
          <p:cNvSpPr>
            <a:spLocks noChangeArrowheads="1"/>
          </p:cNvSpPr>
          <p:nvPr/>
        </p:nvSpPr>
        <p:spPr bwMode="auto">
          <a:xfrm>
            <a:off x="6705600" y="2514600"/>
            <a:ext cx="152400" cy="152400"/>
          </a:xfrm>
          <a:prstGeom prst="ellipse">
            <a:avLst/>
          </a:prstGeom>
          <a:solidFill>
            <a:schemeClr val="tx1"/>
          </a:solidFill>
          <a:ln w="9525">
            <a:solidFill>
              <a:schemeClr val="tx1"/>
            </a:solidFill>
            <a:round/>
            <a:headEnd/>
            <a:tailEnd/>
          </a:ln>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endParaRPr lang="en-US" altLang="en-US" sz="1800" smtClean="0">
              <a:solidFill>
                <a:prstClr val="black"/>
              </a:solidFill>
              <a:latin typeface="Arial" charset="0"/>
              <a:cs typeface="Arial" charset="0"/>
            </a:endParaRPr>
          </a:p>
        </p:txBody>
      </p:sp>
      <p:sp>
        <p:nvSpPr>
          <p:cNvPr id="17422" name="Line 91"/>
          <p:cNvSpPr>
            <a:spLocks noChangeShapeType="1"/>
          </p:cNvSpPr>
          <p:nvPr/>
        </p:nvSpPr>
        <p:spPr bwMode="auto">
          <a:xfrm>
            <a:off x="6248400" y="1600200"/>
            <a:ext cx="1066800" cy="198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cs typeface="Arial" charset="0"/>
            </a:endParaRPr>
          </a:p>
        </p:txBody>
      </p:sp>
      <p:sp>
        <p:nvSpPr>
          <p:cNvPr id="17423" name="Text Box 92"/>
          <p:cNvSpPr txBox="1">
            <a:spLocks noChangeArrowheads="1"/>
          </p:cNvSpPr>
          <p:nvPr/>
        </p:nvSpPr>
        <p:spPr bwMode="auto">
          <a:xfrm>
            <a:off x="7315200" y="23622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50000"/>
              </a:spcBef>
              <a:buClrTx/>
              <a:buSzTx/>
              <a:buFontTx/>
              <a:buNone/>
            </a:pPr>
            <a:r>
              <a:rPr lang="en-US" altLang="en-US" sz="2400" dirty="0" smtClean="0">
                <a:solidFill>
                  <a:prstClr val="black"/>
                </a:solidFill>
                <a:latin typeface="Arial" charset="0"/>
                <a:cs typeface="Arial" charset="0"/>
              </a:rPr>
              <a:t>3</a:t>
            </a:r>
            <a:r>
              <a:rPr lang="en-US" altLang="en-US" sz="2400" i="1" dirty="0" smtClean="0">
                <a:solidFill>
                  <a:prstClr val="black"/>
                </a:solidFill>
                <a:latin typeface="Arial" charset="0"/>
                <a:cs typeface="Arial" charset="0"/>
              </a:rPr>
              <a:t>x</a:t>
            </a:r>
            <a:r>
              <a:rPr lang="en-US" altLang="en-US" sz="2400" dirty="0" smtClean="0">
                <a:solidFill>
                  <a:prstClr val="black"/>
                </a:solidFill>
                <a:latin typeface="Arial" charset="0"/>
                <a:cs typeface="Arial" charset="0"/>
              </a:rPr>
              <a:t>°</a:t>
            </a:r>
          </a:p>
        </p:txBody>
      </p:sp>
      <p:graphicFrame>
        <p:nvGraphicFramePr>
          <p:cNvPr id="109661" name="Object 93"/>
          <p:cNvGraphicFramePr>
            <a:graphicFrameLocks noChangeAspect="1"/>
          </p:cNvGraphicFramePr>
          <p:nvPr/>
        </p:nvGraphicFramePr>
        <p:xfrm>
          <a:off x="1295400" y="1981200"/>
          <a:ext cx="1416050" cy="508000"/>
        </p:xfrm>
        <a:graphic>
          <a:graphicData uri="http://schemas.openxmlformats.org/presentationml/2006/ole">
            <mc:AlternateContent xmlns:mc="http://schemas.openxmlformats.org/markup-compatibility/2006">
              <mc:Choice xmlns:v="urn:schemas-microsoft-com:vml" Requires="v">
                <p:oleObj spid="_x0000_s101446" name="Equation" r:id="rId4" imgW="494870" imgH="177646" progId="Equation.DSMT4">
                  <p:embed/>
                </p:oleObj>
              </mc:Choice>
              <mc:Fallback>
                <p:oleObj name="Equation" r:id="rId4" imgW="494870" imgH="177646"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981200"/>
                        <a:ext cx="14160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100"/>
          <p:cNvGrpSpPr>
            <a:grpSpLocks/>
          </p:cNvGrpSpPr>
          <p:nvPr/>
        </p:nvGrpSpPr>
        <p:grpSpPr bwMode="auto">
          <a:xfrm>
            <a:off x="1295400" y="2438400"/>
            <a:ext cx="1371600" cy="508000"/>
            <a:chOff x="816" y="1536"/>
            <a:chExt cx="864" cy="320"/>
          </a:xfrm>
        </p:grpSpPr>
        <p:sp>
          <p:nvSpPr>
            <p:cNvPr id="17428" name="Line 94"/>
            <p:cNvSpPr>
              <a:spLocks noChangeShapeType="1"/>
            </p:cNvSpPr>
            <p:nvPr/>
          </p:nvSpPr>
          <p:spPr bwMode="auto">
            <a:xfrm>
              <a:off x="816" y="1536"/>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cs typeface="Arial" charset="0"/>
              </a:endParaRPr>
            </a:p>
          </p:txBody>
        </p:sp>
        <p:sp>
          <p:nvSpPr>
            <p:cNvPr id="17429" name="Line 95"/>
            <p:cNvSpPr>
              <a:spLocks noChangeShapeType="1"/>
            </p:cNvSpPr>
            <p:nvPr/>
          </p:nvSpPr>
          <p:spPr bwMode="auto">
            <a:xfrm>
              <a:off x="1392" y="1536"/>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cs typeface="Arial" charset="0"/>
              </a:endParaRPr>
            </a:p>
          </p:txBody>
        </p:sp>
        <p:graphicFrame>
          <p:nvGraphicFramePr>
            <p:cNvPr id="17430" name="Object 96"/>
            <p:cNvGraphicFramePr>
              <a:graphicFrameLocks noChangeAspect="1"/>
            </p:cNvGraphicFramePr>
            <p:nvPr/>
          </p:nvGraphicFramePr>
          <p:xfrm>
            <a:off x="864" y="1536"/>
            <a:ext cx="206" cy="320"/>
          </p:xfrm>
          <a:graphic>
            <a:graphicData uri="http://schemas.openxmlformats.org/presentationml/2006/ole">
              <mc:AlternateContent xmlns:mc="http://schemas.openxmlformats.org/markup-compatibility/2006">
                <mc:Choice xmlns:v="urn:schemas-microsoft-com:vml" Requires="v">
                  <p:oleObj spid="_x0000_s101447" name="Equation" r:id="rId6" imgW="114102" imgH="177492" progId="Equation.DSMT4">
                    <p:embed/>
                  </p:oleObj>
                </mc:Choice>
                <mc:Fallback>
                  <p:oleObj name="Equation" r:id="rId6" imgW="114102" imgH="177492"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4" y="1536"/>
                          <a:ext cx="20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31" name="Object 97"/>
            <p:cNvGraphicFramePr>
              <a:graphicFrameLocks noChangeAspect="1"/>
            </p:cNvGraphicFramePr>
            <p:nvPr/>
          </p:nvGraphicFramePr>
          <p:xfrm>
            <a:off x="1440" y="1536"/>
            <a:ext cx="206" cy="320"/>
          </p:xfrm>
          <a:graphic>
            <a:graphicData uri="http://schemas.openxmlformats.org/presentationml/2006/ole">
              <mc:AlternateContent xmlns:mc="http://schemas.openxmlformats.org/markup-compatibility/2006">
                <mc:Choice xmlns:v="urn:schemas-microsoft-com:vml" Requires="v">
                  <p:oleObj spid="_x0000_s101448" name="Equation" r:id="rId8" imgW="114102" imgH="177492" progId="Equation.DSMT4">
                    <p:embed/>
                  </p:oleObj>
                </mc:Choice>
                <mc:Fallback>
                  <p:oleObj name="Equation" r:id="rId8" imgW="114102" imgH="177492"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0" y="1536"/>
                          <a:ext cx="20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9666" name="Line 98"/>
          <p:cNvSpPr>
            <a:spLocks noChangeShapeType="1"/>
          </p:cNvSpPr>
          <p:nvPr/>
        </p:nvSpPr>
        <p:spPr bwMode="auto">
          <a:xfrm>
            <a:off x="1371600" y="1981200"/>
            <a:ext cx="228600" cy="990600"/>
          </a:xfrm>
          <a:prstGeom prst="line">
            <a:avLst/>
          </a:prstGeom>
          <a:noFill/>
          <a:ln w="9525">
            <a:solidFill>
              <a:srgbClr val="808000"/>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cs typeface="Arial" charset="0"/>
            </a:endParaRPr>
          </a:p>
        </p:txBody>
      </p:sp>
      <p:graphicFrame>
        <p:nvGraphicFramePr>
          <p:cNvPr id="109667" name="Object 99"/>
          <p:cNvGraphicFramePr>
            <a:graphicFrameLocks noChangeAspect="1"/>
          </p:cNvGraphicFramePr>
          <p:nvPr/>
        </p:nvGraphicFramePr>
        <p:xfrm>
          <a:off x="1538288" y="3048000"/>
          <a:ext cx="1235075" cy="508000"/>
        </p:xfrm>
        <a:graphic>
          <a:graphicData uri="http://schemas.openxmlformats.org/presentationml/2006/ole">
            <mc:AlternateContent xmlns:mc="http://schemas.openxmlformats.org/markup-compatibility/2006">
              <mc:Choice xmlns:v="urn:schemas-microsoft-com:vml" Requires="v">
                <p:oleObj spid="_x0000_s101449" name="Equation" r:id="rId9" imgW="431425" imgH="177646" progId="Equation.DSMT4">
                  <p:embed/>
                </p:oleObj>
              </mc:Choice>
              <mc:Fallback>
                <p:oleObj name="Equation" r:id="rId9" imgW="431425" imgH="177646"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38288" y="3048000"/>
                        <a:ext cx="12350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17798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109661"/>
                                        </p:tgtEl>
                                        <p:attrNameLst>
                                          <p:attrName>style.visibility</p:attrName>
                                        </p:attrNameLst>
                                      </p:cBhvr>
                                      <p:to>
                                        <p:strVal val="visible"/>
                                      </p:to>
                                    </p:set>
                                    <p:anim from="(-#ppt_w/2)" to="(#ppt_x)" calcmode="lin" valueType="num">
                                      <p:cBhvr>
                                        <p:cTn id="7" dur="600" fill="hold">
                                          <p:stCondLst>
                                            <p:cond delay="0"/>
                                          </p:stCondLst>
                                        </p:cTn>
                                        <p:tgtEl>
                                          <p:spTgt spid="109661"/>
                                        </p:tgtEl>
                                        <p:attrNameLst>
                                          <p:attrName>ppt_x</p:attrName>
                                        </p:attrNameLst>
                                      </p:cBhvr>
                                    </p:anim>
                                    <p:anim from="0" to="-1.0" calcmode="lin" valueType="num">
                                      <p:cBhvr>
                                        <p:cTn id="8" dur="200" decel="50000" autoRev="1" fill="hold">
                                          <p:stCondLst>
                                            <p:cond delay="600"/>
                                          </p:stCondLst>
                                        </p:cTn>
                                        <p:tgtEl>
                                          <p:spTgt spid="109661"/>
                                        </p:tgtEl>
                                        <p:attrNameLst>
                                          <p:attrName>xshear</p:attrName>
                                        </p:attrNameLst>
                                      </p:cBhvr>
                                    </p:anim>
                                    <p:animScale>
                                      <p:cBhvr>
                                        <p:cTn id="9" dur="200" decel="100000" autoRev="1" fill="hold">
                                          <p:stCondLst>
                                            <p:cond delay="600"/>
                                          </p:stCondLst>
                                        </p:cTn>
                                        <p:tgtEl>
                                          <p:spTgt spid="109661"/>
                                        </p:tgtEl>
                                      </p:cBhvr>
                                      <p:from x="100000" y="100000"/>
                                      <p:to x="80000" y="100000"/>
                                    </p:animScale>
                                    <p:anim by="(#ppt_h/3+#ppt_w*0.1)" calcmode="lin" valueType="num">
                                      <p:cBhvr additive="sum">
                                        <p:cTn id="10" dur="200" decel="100000" autoRev="1" fill="hold">
                                          <p:stCondLst>
                                            <p:cond delay="600"/>
                                          </p:stCondLst>
                                        </p:cTn>
                                        <p:tgtEl>
                                          <p:spTgt spid="109661"/>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2" presetClass="entr" presetSubtype="4" fill="hold" grpId="0" nodeType="withEffect">
                                  <p:stCondLst>
                                    <p:cond delay="1000"/>
                                  </p:stCondLst>
                                  <p:childTnLst>
                                    <p:set>
                                      <p:cBhvr>
                                        <p:cTn id="18" dur="1" fill="hold">
                                          <p:stCondLst>
                                            <p:cond delay="0"/>
                                          </p:stCondLst>
                                        </p:cTn>
                                        <p:tgtEl>
                                          <p:spTgt spid="109666"/>
                                        </p:tgtEl>
                                        <p:attrNameLst>
                                          <p:attrName>style.visibility</p:attrName>
                                        </p:attrNameLst>
                                      </p:cBhvr>
                                      <p:to>
                                        <p:strVal val="visible"/>
                                      </p:to>
                                    </p:set>
                                    <p:animEffect transition="in" filter="wipe(down)">
                                      <p:cBhvr>
                                        <p:cTn id="19" dur="500"/>
                                        <p:tgtEl>
                                          <p:spTgt spid="10966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4" presetClass="entr" presetSubtype="0" fill="hold" nodeType="clickEffect">
                                  <p:stCondLst>
                                    <p:cond delay="0"/>
                                  </p:stCondLst>
                                  <p:childTnLst>
                                    <p:set>
                                      <p:cBhvr>
                                        <p:cTn id="23" dur="1" fill="hold">
                                          <p:stCondLst>
                                            <p:cond delay="0"/>
                                          </p:stCondLst>
                                        </p:cTn>
                                        <p:tgtEl>
                                          <p:spTgt spid="109667"/>
                                        </p:tgtEl>
                                        <p:attrNameLst>
                                          <p:attrName>style.visibility</p:attrName>
                                        </p:attrNameLst>
                                      </p:cBhvr>
                                      <p:to>
                                        <p:strVal val="visible"/>
                                      </p:to>
                                    </p:set>
                                    <p:anim from="(-#ppt_w/2)" to="(#ppt_x)" calcmode="lin" valueType="num">
                                      <p:cBhvr>
                                        <p:cTn id="24" dur="600" fill="hold">
                                          <p:stCondLst>
                                            <p:cond delay="0"/>
                                          </p:stCondLst>
                                        </p:cTn>
                                        <p:tgtEl>
                                          <p:spTgt spid="109667"/>
                                        </p:tgtEl>
                                        <p:attrNameLst>
                                          <p:attrName>ppt_x</p:attrName>
                                        </p:attrNameLst>
                                      </p:cBhvr>
                                    </p:anim>
                                    <p:anim from="0" to="-1.0" calcmode="lin" valueType="num">
                                      <p:cBhvr>
                                        <p:cTn id="25" dur="200" decel="50000" autoRev="1" fill="hold">
                                          <p:stCondLst>
                                            <p:cond delay="600"/>
                                          </p:stCondLst>
                                        </p:cTn>
                                        <p:tgtEl>
                                          <p:spTgt spid="109667"/>
                                        </p:tgtEl>
                                        <p:attrNameLst>
                                          <p:attrName>xshear</p:attrName>
                                        </p:attrNameLst>
                                      </p:cBhvr>
                                    </p:anim>
                                    <p:animScale>
                                      <p:cBhvr>
                                        <p:cTn id="26" dur="200" decel="100000" autoRev="1" fill="hold">
                                          <p:stCondLst>
                                            <p:cond delay="600"/>
                                          </p:stCondLst>
                                        </p:cTn>
                                        <p:tgtEl>
                                          <p:spTgt spid="109667"/>
                                        </p:tgtEl>
                                      </p:cBhvr>
                                      <p:from x="100000" y="100000"/>
                                      <p:to x="80000" y="100000"/>
                                    </p:animScale>
                                    <p:anim by="(#ppt_h/3+#ppt_w*0.1)" calcmode="lin" valueType="num">
                                      <p:cBhvr additive="sum">
                                        <p:cTn id="27" dur="200" decel="100000" autoRev="1" fill="hold">
                                          <p:stCondLst>
                                            <p:cond delay="600"/>
                                          </p:stCondLst>
                                        </p:cTn>
                                        <p:tgtEl>
                                          <p:spTgt spid="10966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54"/>
          <p:cNvSpPr txBox="1">
            <a:spLocks noChangeArrowheads="1"/>
          </p:cNvSpPr>
          <p:nvPr/>
        </p:nvSpPr>
        <p:spPr bwMode="auto">
          <a:xfrm>
            <a:off x="292925" y="5769114"/>
            <a:ext cx="83176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None/>
            </a:pPr>
            <a:r>
              <a:rPr lang="en-US" sz="2000" b="1" dirty="0" smtClean="0"/>
              <a:t>CASS</a:t>
            </a:r>
            <a:r>
              <a:rPr lang="en-US" sz="2000" b="1" dirty="0"/>
              <a:t>: G-C.2 </a:t>
            </a:r>
            <a:r>
              <a:rPr lang="en-US" sz="2000" dirty="0"/>
              <a:t>Identify and describe relationships among inscribed angles, radii, and chords. </a:t>
            </a:r>
            <a:r>
              <a:rPr lang="en-US" sz="2000" b="1" dirty="0"/>
              <a:t>MP.2 </a:t>
            </a:r>
            <a:r>
              <a:rPr lang="en-US" sz="2000" dirty="0"/>
              <a:t>Reasoning</a:t>
            </a:r>
            <a:endParaRPr lang="en-US" sz="2000" dirty="0">
              <a:latin typeface="Calibri" panose="020F0502020204030204" pitchFamily="34" charset="0"/>
            </a:endParaRPr>
          </a:p>
        </p:txBody>
      </p:sp>
      <p:sp>
        <p:nvSpPr>
          <p:cNvPr id="2051" name="Text Box 13"/>
          <p:cNvSpPr txBox="1">
            <a:spLocks noChangeArrowheads="1"/>
          </p:cNvSpPr>
          <p:nvPr/>
        </p:nvSpPr>
        <p:spPr bwMode="auto">
          <a:xfrm>
            <a:off x="304800" y="457200"/>
            <a:ext cx="8610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0" b="1" dirty="0">
                <a:solidFill>
                  <a:srgbClr val="00B0F0"/>
                </a:solidFill>
                <a:latin typeface="Calibri" pitchFamily="34" charset="0"/>
              </a:rPr>
              <a:t>Mod </a:t>
            </a:r>
            <a:r>
              <a:rPr lang="en-US" altLang="en-US" sz="8000" b="1" dirty="0" smtClean="0">
                <a:solidFill>
                  <a:srgbClr val="00B0F0"/>
                </a:solidFill>
                <a:latin typeface="Calibri" pitchFamily="34" charset="0"/>
              </a:rPr>
              <a:t>19.1: </a:t>
            </a:r>
          </a:p>
          <a:p>
            <a:pPr eaLnBrk="1" hangingPunct="1">
              <a:spcBef>
                <a:spcPct val="0"/>
              </a:spcBef>
              <a:buFontTx/>
              <a:buNone/>
            </a:pPr>
            <a:r>
              <a:rPr lang="en-US" altLang="en-US" sz="6000" b="1" dirty="0" smtClean="0">
                <a:solidFill>
                  <a:srgbClr val="00B0F0"/>
                </a:solidFill>
                <a:latin typeface="Calibri" pitchFamily="34" charset="0"/>
              </a:rPr>
              <a:t>Central </a:t>
            </a:r>
            <a:r>
              <a:rPr lang="en-US" altLang="en-US" sz="6000" b="1" dirty="0">
                <a:solidFill>
                  <a:srgbClr val="00B0F0"/>
                </a:solidFill>
                <a:latin typeface="Calibri" pitchFamily="34" charset="0"/>
              </a:rPr>
              <a:t>Angles and Inscribed Angles </a:t>
            </a:r>
          </a:p>
          <a:p>
            <a:pPr eaLnBrk="1" hangingPunct="1">
              <a:spcBef>
                <a:spcPct val="0"/>
              </a:spcBef>
              <a:buFontTx/>
              <a:buNone/>
            </a:pPr>
            <a:endParaRPr lang="en-US" altLang="en-US" sz="8800" b="1" dirty="0">
              <a:solidFill>
                <a:srgbClr val="00B0F0"/>
              </a:solidFill>
              <a:latin typeface="Calibri" pitchFamily="34" charset="0"/>
            </a:endParaRPr>
          </a:p>
        </p:txBody>
      </p:sp>
      <p:sp>
        <p:nvSpPr>
          <p:cNvPr id="2052" name="Rectangle 1"/>
          <p:cNvSpPr>
            <a:spLocks noChangeArrowheads="1"/>
          </p:cNvSpPr>
          <p:nvPr/>
        </p:nvSpPr>
        <p:spPr bwMode="auto">
          <a:xfrm>
            <a:off x="304800" y="3665538"/>
            <a:ext cx="8458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2400" b="1" dirty="0">
                <a:latin typeface="Calibri" pitchFamily="34" charset="0"/>
              </a:rPr>
              <a:t>Essential Question: </a:t>
            </a:r>
            <a:r>
              <a:rPr lang="en-US" sz="2400" dirty="0">
                <a:latin typeface="Calibri" panose="020F0502020204030204" pitchFamily="34" charset="0"/>
              </a:rPr>
              <a:t>How can you determine the measures of central angles and inscribed angles of a circle?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9"/>
          <p:cNvSpPr txBox="1">
            <a:spLocks noChangeArrowheads="1"/>
          </p:cNvSpPr>
          <p:nvPr/>
        </p:nvSpPr>
        <p:spPr bwMode="auto">
          <a:xfrm>
            <a:off x="457200" y="1066800"/>
            <a:ext cx="205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50000"/>
              </a:spcBef>
              <a:buClrTx/>
              <a:buSzTx/>
              <a:buFontTx/>
              <a:buNone/>
            </a:pPr>
            <a:r>
              <a:rPr lang="en-US" altLang="en-US" sz="2800" smtClean="0">
                <a:solidFill>
                  <a:prstClr val="black"/>
                </a:solidFill>
                <a:latin typeface="Arial" charset="0"/>
                <a:cs typeface="Arial" charset="0"/>
              </a:rPr>
              <a:t>Solve for </a:t>
            </a:r>
            <a:r>
              <a:rPr lang="en-US" altLang="en-US" sz="2800" i="1" smtClean="0">
                <a:solidFill>
                  <a:prstClr val="black"/>
                </a:solidFill>
                <a:latin typeface="Arial" charset="0"/>
                <a:cs typeface="Arial" charset="0"/>
              </a:rPr>
              <a:t>x</a:t>
            </a:r>
            <a:r>
              <a:rPr lang="en-US" altLang="en-US" sz="2800" smtClean="0">
                <a:solidFill>
                  <a:prstClr val="black"/>
                </a:solidFill>
                <a:latin typeface="Arial" charset="0"/>
                <a:cs typeface="Arial" charset="0"/>
              </a:rPr>
              <a:t>.</a:t>
            </a:r>
          </a:p>
        </p:txBody>
      </p:sp>
      <p:sp>
        <p:nvSpPr>
          <p:cNvPr id="17411" name="AutoShape 2"/>
          <p:cNvSpPr>
            <a:spLocks noChangeArrowheads="1"/>
          </p:cNvSpPr>
          <p:nvPr/>
        </p:nvSpPr>
        <p:spPr bwMode="auto">
          <a:xfrm>
            <a:off x="304800" y="304800"/>
            <a:ext cx="2133600" cy="533400"/>
          </a:xfrm>
          <a:prstGeom prst="roundRect">
            <a:avLst>
              <a:gd name="adj" fmla="val 16667"/>
            </a:avLst>
          </a:prstGeom>
          <a:solidFill>
            <a:srgbClr val="3366FF"/>
          </a:solidFill>
          <a:ln w="19050">
            <a:solidFill>
              <a:srgbClr val="000080"/>
            </a:solidFill>
            <a:round/>
            <a:headEnd/>
            <a:tailEnd/>
          </a:ln>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endParaRPr lang="en-US" altLang="en-US" sz="1800" smtClean="0">
              <a:solidFill>
                <a:prstClr val="black"/>
              </a:solidFill>
              <a:latin typeface="Arial" charset="0"/>
              <a:cs typeface="Arial" charset="0"/>
            </a:endParaRPr>
          </a:p>
        </p:txBody>
      </p:sp>
      <p:sp>
        <p:nvSpPr>
          <p:cNvPr id="17412" name="Text Box 3"/>
          <p:cNvSpPr txBox="1">
            <a:spLocks noChangeArrowheads="1"/>
          </p:cNvSpPr>
          <p:nvPr/>
        </p:nvSpPr>
        <p:spPr bwMode="auto">
          <a:xfrm>
            <a:off x="304800" y="304800"/>
            <a:ext cx="220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50000"/>
              </a:spcBef>
              <a:buClrTx/>
              <a:buSzTx/>
              <a:buFontTx/>
              <a:buNone/>
            </a:pPr>
            <a:r>
              <a:rPr lang="en-US" altLang="en-US" sz="2800" dirty="0" smtClean="0">
                <a:solidFill>
                  <a:prstClr val="white"/>
                </a:solidFill>
                <a:latin typeface="Arial" charset="0"/>
                <a:cs typeface="Arial" charset="0"/>
              </a:rPr>
              <a:t>EXAMPLE 4</a:t>
            </a:r>
          </a:p>
        </p:txBody>
      </p:sp>
      <p:sp>
        <p:nvSpPr>
          <p:cNvPr id="17415" name="Text Box 78"/>
          <p:cNvSpPr txBox="1">
            <a:spLocks noChangeArrowheads="1"/>
          </p:cNvSpPr>
          <p:nvPr/>
        </p:nvSpPr>
        <p:spPr bwMode="auto">
          <a:xfrm>
            <a:off x="5943600" y="12192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50000"/>
              </a:spcBef>
              <a:buClrTx/>
              <a:buSzTx/>
              <a:buFontTx/>
              <a:buNone/>
            </a:pPr>
            <a:r>
              <a:rPr lang="en-US" altLang="en-US" sz="2400" i="1" smtClean="0">
                <a:solidFill>
                  <a:prstClr val="black"/>
                </a:solidFill>
                <a:latin typeface="Arial" charset="0"/>
                <a:cs typeface="Arial" charset="0"/>
              </a:rPr>
              <a:t>B</a:t>
            </a:r>
          </a:p>
        </p:txBody>
      </p:sp>
      <p:sp>
        <p:nvSpPr>
          <p:cNvPr id="17416" name="Text Box 79"/>
          <p:cNvSpPr txBox="1">
            <a:spLocks noChangeArrowheads="1"/>
          </p:cNvSpPr>
          <p:nvPr/>
        </p:nvSpPr>
        <p:spPr bwMode="auto">
          <a:xfrm>
            <a:off x="7924800" y="2286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50000"/>
              </a:spcBef>
              <a:buClrTx/>
              <a:buSzTx/>
              <a:buFontTx/>
              <a:buNone/>
            </a:pPr>
            <a:r>
              <a:rPr lang="en-US" altLang="en-US" sz="2400" i="1" smtClean="0">
                <a:solidFill>
                  <a:prstClr val="black"/>
                </a:solidFill>
                <a:latin typeface="Arial" charset="0"/>
                <a:cs typeface="Arial" charset="0"/>
              </a:rPr>
              <a:t>C</a:t>
            </a:r>
          </a:p>
        </p:txBody>
      </p:sp>
      <p:sp>
        <p:nvSpPr>
          <p:cNvPr id="17417" name="Oval 81"/>
          <p:cNvSpPr>
            <a:spLocks noChangeArrowheads="1"/>
          </p:cNvSpPr>
          <p:nvPr/>
        </p:nvSpPr>
        <p:spPr bwMode="auto">
          <a:xfrm>
            <a:off x="5638800" y="1447800"/>
            <a:ext cx="2286000" cy="22860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endParaRPr lang="en-US" altLang="en-US" sz="1800" smtClean="0">
              <a:solidFill>
                <a:prstClr val="black"/>
              </a:solidFill>
              <a:latin typeface="Arial" charset="0"/>
              <a:cs typeface="Arial" charset="0"/>
            </a:endParaRPr>
          </a:p>
        </p:txBody>
      </p:sp>
      <p:sp>
        <p:nvSpPr>
          <p:cNvPr id="17418" name="Line 83"/>
          <p:cNvSpPr>
            <a:spLocks noChangeShapeType="1"/>
          </p:cNvSpPr>
          <p:nvPr/>
        </p:nvSpPr>
        <p:spPr bwMode="auto">
          <a:xfrm flipH="1">
            <a:off x="7315200" y="2514600"/>
            <a:ext cx="6096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cs typeface="Arial" charset="0"/>
            </a:endParaRPr>
          </a:p>
        </p:txBody>
      </p:sp>
      <p:sp>
        <p:nvSpPr>
          <p:cNvPr id="17419" name="Text Box 84"/>
          <p:cNvSpPr txBox="1">
            <a:spLocks noChangeArrowheads="1"/>
          </p:cNvSpPr>
          <p:nvPr/>
        </p:nvSpPr>
        <p:spPr bwMode="auto">
          <a:xfrm>
            <a:off x="7162800" y="35814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50000"/>
              </a:spcBef>
              <a:buClrTx/>
              <a:buSzTx/>
              <a:buFontTx/>
              <a:buNone/>
            </a:pPr>
            <a:r>
              <a:rPr lang="en-US" altLang="en-US" sz="2400" i="1" smtClean="0">
                <a:solidFill>
                  <a:prstClr val="black"/>
                </a:solidFill>
                <a:latin typeface="Arial" charset="0"/>
                <a:cs typeface="Arial" charset="0"/>
              </a:rPr>
              <a:t>D</a:t>
            </a:r>
          </a:p>
        </p:txBody>
      </p:sp>
      <p:sp>
        <p:nvSpPr>
          <p:cNvPr id="17420" name="Line 86"/>
          <p:cNvSpPr>
            <a:spLocks noChangeShapeType="1"/>
          </p:cNvSpPr>
          <p:nvPr/>
        </p:nvSpPr>
        <p:spPr bwMode="auto">
          <a:xfrm flipH="1" flipV="1">
            <a:off x="6248400" y="1600200"/>
            <a:ext cx="16764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cs typeface="Arial" charset="0"/>
            </a:endParaRPr>
          </a:p>
        </p:txBody>
      </p:sp>
      <p:sp>
        <p:nvSpPr>
          <p:cNvPr id="17421" name="Oval 90"/>
          <p:cNvSpPr>
            <a:spLocks noChangeArrowheads="1"/>
          </p:cNvSpPr>
          <p:nvPr/>
        </p:nvSpPr>
        <p:spPr bwMode="auto">
          <a:xfrm>
            <a:off x="6705600" y="2514600"/>
            <a:ext cx="152400" cy="152400"/>
          </a:xfrm>
          <a:prstGeom prst="ellipse">
            <a:avLst/>
          </a:prstGeom>
          <a:solidFill>
            <a:schemeClr val="tx1"/>
          </a:solidFill>
          <a:ln w="9525">
            <a:solidFill>
              <a:schemeClr val="tx1"/>
            </a:solidFill>
            <a:round/>
            <a:headEnd/>
            <a:tailEnd/>
          </a:ln>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endParaRPr lang="en-US" altLang="en-US" sz="1800" smtClean="0">
              <a:solidFill>
                <a:prstClr val="black"/>
              </a:solidFill>
              <a:latin typeface="Arial" charset="0"/>
              <a:cs typeface="Arial" charset="0"/>
            </a:endParaRPr>
          </a:p>
        </p:txBody>
      </p:sp>
      <p:sp>
        <p:nvSpPr>
          <p:cNvPr id="17422" name="Line 91"/>
          <p:cNvSpPr>
            <a:spLocks noChangeShapeType="1"/>
          </p:cNvSpPr>
          <p:nvPr/>
        </p:nvSpPr>
        <p:spPr bwMode="auto">
          <a:xfrm>
            <a:off x="6248400" y="1600200"/>
            <a:ext cx="1066800" cy="198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cs typeface="Arial" charset="0"/>
            </a:endParaRPr>
          </a:p>
        </p:txBody>
      </p:sp>
      <p:sp>
        <p:nvSpPr>
          <p:cNvPr id="17423" name="Text Box 92"/>
          <p:cNvSpPr txBox="1">
            <a:spLocks noChangeArrowheads="1"/>
          </p:cNvSpPr>
          <p:nvPr/>
        </p:nvSpPr>
        <p:spPr bwMode="auto">
          <a:xfrm>
            <a:off x="7048500" y="1158766"/>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50000"/>
              </a:spcBef>
              <a:buClrTx/>
              <a:buSzTx/>
              <a:buFontTx/>
              <a:buNone/>
            </a:pPr>
            <a:r>
              <a:rPr lang="en-US" altLang="en-US" sz="2400" dirty="0" smtClean="0">
                <a:solidFill>
                  <a:prstClr val="black"/>
                </a:solidFill>
                <a:latin typeface="Arial" charset="0"/>
                <a:cs typeface="Arial" charset="0"/>
              </a:rPr>
              <a:t>108°</a:t>
            </a:r>
          </a:p>
        </p:txBody>
      </p:sp>
      <p:sp>
        <p:nvSpPr>
          <p:cNvPr id="24" name="Text Box 92"/>
          <p:cNvSpPr txBox="1">
            <a:spLocks noChangeArrowheads="1"/>
          </p:cNvSpPr>
          <p:nvPr/>
        </p:nvSpPr>
        <p:spPr bwMode="auto">
          <a:xfrm>
            <a:off x="6502178" y="182617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50000"/>
              </a:spcBef>
              <a:buClrTx/>
              <a:buSzTx/>
              <a:buFontTx/>
              <a:buNone/>
            </a:pPr>
            <a:r>
              <a:rPr lang="en-US" altLang="en-US" sz="2400" i="1" dirty="0" smtClean="0">
                <a:solidFill>
                  <a:prstClr val="black"/>
                </a:solidFill>
                <a:latin typeface="Arial" charset="0"/>
                <a:cs typeface="Arial" charset="0"/>
              </a:rPr>
              <a:t>x</a:t>
            </a:r>
            <a:r>
              <a:rPr lang="en-US" altLang="en-US" sz="2400" dirty="0" smtClean="0">
                <a:solidFill>
                  <a:prstClr val="black"/>
                </a:solidFill>
                <a:latin typeface="Arial" charset="0"/>
                <a:cs typeface="Arial" charset="0"/>
              </a:rPr>
              <a:t>°</a:t>
            </a:r>
          </a:p>
        </p:txBody>
      </p:sp>
      <p:grpSp>
        <p:nvGrpSpPr>
          <p:cNvPr id="6" name="Group 5"/>
          <p:cNvGrpSpPr/>
          <p:nvPr/>
        </p:nvGrpSpPr>
        <p:grpSpPr>
          <a:xfrm>
            <a:off x="296679" y="4293785"/>
            <a:ext cx="8354865" cy="1915617"/>
            <a:chOff x="296679" y="4293785"/>
            <a:chExt cx="8354865" cy="1915617"/>
          </a:xfrm>
        </p:grpSpPr>
        <p:graphicFrame>
          <p:nvGraphicFramePr>
            <p:cNvPr id="3" name="Object 2"/>
            <p:cNvGraphicFramePr>
              <a:graphicFrameLocks noChangeAspect="1"/>
            </p:cNvGraphicFramePr>
            <p:nvPr>
              <p:extLst>
                <p:ext uri="{D42A27DB-BD31-4B8C-83A1-F6EECF244321}">
                  <p14:modId xmlns:p14="http://schemas.microsoft.com/office/powerpoint/2010/main" val="350227203"/>
                </p:ext>
              </p:extLst>
            </p:nvPr>
          </p:nvGraphicFramePr>
          <p:xfrm>
            <a:off x="3810000" y="4293785"/>
            <a:ext cx="2133600" cy="540933"/>
          </p:xfrm>
          <a:graphic>
            <a:graphicData uri="http://schemas.openxmlformats.org/presentationml/2006/ole">
              <mc:AlternateContent xmlns:mc="http://schemas.openxmlformats.org/markup-compatibility/2006">
                <mc:Choice xmlns:v="urn:schemas-microsoft-com:vml" Requires="v">
                  <p:oleObj spid="_x0000_s105523" name="Equation" r:id="rId4" imgW="901440" imgH="228600" progId="Equation.DSMT4">
                    <p:embed/>
                  </p:oleObj>
                </mc:Choice>
                <mc:Fallback>
                  <p:oleObj name="Equation" r:id="rId4" imgW="901440" imgH="228600" progId="Equation.DSMT4">
                    <p:embed/>
                    <p:pic>
                      <p:nvPicPr>
                        <p:cNvPr id="0" name=""/>
                        <p:cNvPicPr/>
                        <p:nvPr/>
                      </p:nvPicPr>
                      <p:blipFill>
                        <a:blip r:embed="rId5"/>
                        <a:stretch>
                          <a:fillRect/>
                        </a:stretch>
                      </p:blipFill>
                      <p:spPr>
                        <a:xfrm>
                          <a:off x="3810000" y="4293785"/>
                          <a:ext cx="2133600" cy="540933"/>
                        </a:xfrm>
                        <a:prstGeom prst="rect">
                          <a:avLst/>
                        </a:prstGeom>
                      </p:spPr>
                    </p:pic>
                  </p:oleObj>
                </mc:Fallback>
              </mc:AlternateContent>
            </a:graphicData>
          </a:graphic>
        </p:graphicFrame>
        <p:sp>
          <p:nvSpPr>
            <p:cNvPr id="26" name="Text Box 9"/>
            <p:cNvSpPr txBox="1">
              <a:spLocks noChangeArrowheads="1"/>
            </p:cNvSpPr>
            <p:nvPr/>
          </p:nvSpPr>
          <p:spPr bwMode="auto">
            <a:xfrm>
              <a:off x="296679" y="4353580"/>
              <a:ext cx="441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50000"/>
                </a:spcBef>
                <a:buClrTx/>
                <a:buSzTx/>
                <a:buFontTx/>
                <a:buNone/>
              </a:pPr>
              <a:r>
                <a:rPr lang="en-US" altLang="en-US" sz="2800" dirty="0" smtClean="0">
                  <a:solidFill>
                    <a:prstClr val="black"/>
                  </a:solidFill>
                  <a:latin typeface="Times New Roman" panose="02020603050405020304" pitchFamily="18" charset="0"/>
                  <a:cs typeface="Times New Roman" panose="02020603050405020304" pitchFamily="18" charset="0"/>
                </a:rPr>
                <a:t>Since BD is a diameter, </a:t>
              </a:r>
            </a:p>
          </p:txBody>
        </p:sp>
        <p:graphicFrame>
          <p:nvGraphicFramePr>
            <p:cNvPr id="4" name="Object 3"/>
            <p:cNvGraphicFramePr>
              <a:graphicFrameLocks noChangeAspect="1"/>
            </p:cNvGraphicFramePr>
            <p:nvPr>
              <p:extLst>
                <p:ext uri="{D42A27DB-BD31-4B8C-83A1-F6EECF244321}">
                  <p14:modId xmlns:p14="http://schemas.microsoft.com/office/powerpoint/2010/main" val="2268827842"/>
                </p:ext>
              </p:extLst>
            </p:nvPr>
          </p:nvGraphicFramePr>
          <p:xfrm>
            <a:off x="336035" y="4807344"/>
            <a:ext cx="8315509" cy="627022"/>
          </p:xfrm>
          <a:graphic>
            <a:graphicData uri="http://schemas.openxmlformats.org/presentationml/2006/ole">
              <mc:AlternateContent xmlns:mc="http://schemas.openxmlformats.org/markup-compatibility/2006">
                <mc:Choice xmlns:v="urn:schemas-microsoft-com:vml" Requires="v">
                  <p:oleObj spid="_x0000_s105524" name="Equation" r:id="rId6" imgW="3377880" imgH="253800" progId="Equation.DSMT4">
                    <p:embed/>
                  </p:oleObj>
                </mc:Choice>
                <mc:Fallback>
                  <p:oleObj name="Equation" r:id="rId6" imgW="3377880" imgH="253800" progId="Equation.DSMT4">
                    <p:embed/>
                    <p:pic>
                      <p:nvPicPr>
                        <p:cNvPr id="0" name="Object 2"/>
                        <p:cNvPicPr>
                          <a:picLocks noChangeAspect="1" noChangeArrowheads="1"/>
                        </p:cNvPicPr>
                        <p:nvPr/>
                      </p:nvPicPr>
                      <p:blipFill>
                        <a:blip r:embed="rId7"/>
                        <a:srcRect/>
                        <a:stretch>
                          <a:fillRect/>
                        </a:stretch>
                      </p:blipFill>
                      <p:spPr bwMode="auto">
                        <a:xfrm>
                          <a:off x="336035" y="4807344"/>
                          <a:ext cx="8315509" cy="627022"/>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99151369"/>
                </p:ext>
              </p:extLst>
            </p:nvPr>
          </p:nvGraphicFramePr>
          <p:xfrm>
            <a:off x="319088" y="5303838"/>
            <a:ext cx="7834312" cy="905564"/>
          </p:xfrm>
          <a:graphic>
            <a:graphicData uri="http://schemas.openxmlformats.org/presentationml/2006/ole">
              <mc:AlternateContent xmlns:mc="http://schemas.openxmlformats.org/markup-compatibility/2006">
                <mc:Choice xmlns:v="urn:schemas-microsoft-com:vml" Requires="v">
                  <p:oleObj spid="_x0000_s105525" name="Equation" r:id="rId8" imgW="3416040" imgH="393480" progId="Equation.DSMT4">
                    <p:embed/>
                  </p:oleObj>
                </mc:Choice>
                <mc:Fallback>
                  <p:oleObj name="Equation" r:id="rId8" imgW="3416040" imgH="393480" progId="Equation.DSMT4">
                    <p:embed/>
                    <p:pic>
                      <p:nvPicPr>
                        <p:cNvPr id="0" name="Object 3"/>
                        <p:cNvPicPr>
                          <a:picLocks noChangeAspect="1" noChangeArrowheads="1"/>
                        </p:cNvPicPr>
                        <p:nvPr/>
                      </p:nvPicPr>
                      <p:blipFill>
                        <a:blip r:embed="rId9"/>
                        <a:srcRect/>
                        <a:stretch>
                          <a:fillRect/>
                        </a:stretch>
                      </p:blipFill>
                      <p:spPr bwMode="auto">
                        <a:xfrm>
                          <a:off x="319088" y="5303838"/>
                          <a:ext cx="7834312" cy="905564"/>
                        </a:xfrm>
                        <a:prstGeom prst="rect">
                          <a:avLst/>
                        </a:prstGeom>
                        <a:noFill/>
                        <a:ln>
                          <a:noFill/>
                        </a:ln>
                      </p:spPr>
                    </p:pic>
                  </p:oleObj>
                </mc:Fallback>
              </mc:AlternateContent>
            </a:graphicData>
          </a:graphic>
        </p:graphicFrame>
      </p:grpSp>
    </p:spTree>
    <p:extLst>
      <p:ext uri="{BB962C8B-B14F-4D97-AF65-F5344CB8AC3E}">
        <p14:creationId xmlns:p14="http://schemas.microsoft.com/office/powerpoint/2010/main" val="105981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2"/>
          <p:cNvSpPr>
            <a:spLocks noChangeArrowheads="1"/>
          </p:cNvSpPr>
          <p:nvPr/>
        </p:nvSpPr>
        <p:spPr bwMode="auto">
          <a:xfrm>
            <a:off x="76200" y="76200"/>
            <a:ext cx="1752600" cy="533400"/>
          </a:xfrm>
          <a:prstGeom prst="roundRect">
            <a:avLst>
              <a:gd name="adj" fmla="val 16667"/>
            </a:avLst>
          </a:prstGeom>
          <a:solidFill>
            <a:srgbClr val="00B050"/>
          </a:solidFill>
          <a:ln w="19050">
            <a:solidFill>
              <a:srgbClr val="000080"/>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20" name="Text Box 3"/>
          <p:cNvSpPr txBox="1">
            <a:spLocks noChangeArrowheads="1"/>
          </p:cNvSpPr>
          <p:nvPr/>
        </p:nvSpPr>
        <p:spPr bwMode="auto">
          <a:xfrm>
            <a:off x="76200" y="76200"/>
            <a:ext cx="190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smtClean="0">
                <a:solidFill>
                  <a:srgbClr val="FFFFFF"/>
                </a:solidFill>
              </a:rPr>
              <a:t>Your Turn</a:t>
            </a:r>
            <a:endParaRPr lang="en-US" altLang="en-US" sz="2800" dirty="0">
              <a:solidFill>
                <a:srgbClr val="FFFFFF"/>
              </a:solidFill>
            </a:endParaRPr>
          </a:p>
        </p:txBody>
      </p:sp>
      <p:pic>
        <p:nvPicPr>
          <p:cNvPr id="1034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5205" b="85469"/>
          <a:stretch/>
        </p:blipFill>
        <p:spPr bwMode="auto">
          <a:xfrm>
            <a:off x="228600" y="685800"/>
            <a:ext cx="673418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483" r="38714"/>
          <a:stretch/>
        </p:blipFill>
        <p:spPr bwMode="auto">
          <a:xfrm>
            <a:off x="533400" y="4617241"/>
            <a:ext cx="5323764" cy="222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712"/>
          <a:stretch/>
        </p:blipFill>
        <p:spPr bwMode="auto">
          <a:xfrm>
            <a:off x="228600" y="1295400"/>
            <a:ext cx="2544170" cy="2629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1"/>
          <p:cNvSpPr txBox="1">
            <a:spLocks/>
          </p:cNvSpPr>
          <p:nvPr/>
        </p:nvSpPr>
        <p:spPr>
          <a:xfrm>
            <a:off x="1783306" y="62781"/>
            <a:ext cx="7239001" cy="457200"/>
          </a:xfrm>
          <a:prstGeom prst="rect">
            <a:avLst/>
          </a:prstGeom>
        </p:spPr>
        <p:txBody>
          <a:bodyPr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r">
              <a:defRPr/>
            </a:pPr>
            <a:r>
              <a:rPr lang="en-US" sz="2000" b="1" kern="0" dirty="0" smtClean="0">
                <a:solidFill>
                  <a:schemeClr val="tx1"/>
                </a:solidFill>
                <a:latin typeface="Arial Rounded MT Bold" panose="020F0704030504030204" pitchFamily="34" charset="0"/>
                <a:ea typeface="Cambria Math" pitchFamily="18" charset="0"/>
                <a:cs typeface="Times New Roman" pitchFamily="18" charset="0"/>
              </a:rPr>
              <a:t>p. 1022</a:t>
            </a:r>
            <a:endParaRPr lang="en-US" sz="2000" b="1" kern="0" dirty="0">
              <a:solidFill>
                <a:schemeClr val="tx1"/>
              </a:solidFill>
              <a:latin typeface="Arial Rounded MT Bold" panose="020F0704030504030204" pitchFamily="34" charset="0"/>
              <a:ea typeface="Cambria Math" pitchFamily="18" charset="0"/>
              <a:cs typeface="Times New Roman" pitchFamily="18" charset="0"/>
            </a:endParaRPr>
          </a:p>
        </p:txBody>
      </p:sp>
    </p:spTree>
    <p:extLst>
      <p:ext uri="{BB962C8B-B14F-4D97-AF65-F5344CB8AC3E}">
        <p14:creationId xmlns:p14="http://schemas.microsoft.com/office/powerpoint/2010/main" val="307239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6"/>
          <p:cNvSpPr txBox="1">
            <a:spLocks noChangeArrowheads="1"/>
          </p:cNvSpPr>
          <p:nvPr/>
        </p:nvSpPr>
        <p:spPr bwMode="auto">
          <a:xfrm>
            <a:off x="457200" y="1219200"/>
            <a:ext cx="8458200" cy="176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US" b="1" dirty="0" smtClean="0"/>
              <a:t>WS 19.1-19.2</a:t>
            </a:r>
          </a:p>
          <a:p>
            <a:r>
              <a:rPr lang="en-US" b="1" dirty="0" smtClean="0"/>
              <a:t>pp. 1012ff #5-13</a:t>
            </a:r>
          </a:p>
          <a:p>
            <a:r>
              <a:rPr lang="en-US" b="1" dirty="0" smtClean="0"/>
              <a:t>pp</a:t>
            </a:r>
            <a:r>
              <a:rPr lang="en-US" b="1" dirty="0"/>
              <a:t>. </a:t>
            </a:r>
            <a:r>
              <a:rPr lang="en-US" b="1" dirty="0" smtClean="0"/>
              <a:t>1026f #5-13 (skip #9)</a:t>
            </a:r>
            <a:endParaRPr lang="en-US" dirty="0"/>
          </a:p>
        </p:txBody>
      </p:sp>
      <p:sp>
        <p:nvSpPr>
          <p:cNvPr id="5" name="AutoShape 43"/>
          <p:cNvSpPr>
            <a:spLocks noChangeArrowheads="1"/>
          </p:cNvSpPr>
          <p:nvPr/>
        </p:nvSpPr>
        <p:spPr bwMode="auto">
          <a:xfrm>
            <a:off x="51392" y="76200"/>
            <a:ext cx="2768008" cy="533400"/>
          </a:xfrm>
          <a:prstGeom prst="roundRect">
            <a:avLst>
              <a:gd name="adj" fmla="val 16667"/>
            </a:avLst>
          </a:prstGeom>
          <a:solidFill>
            <a:schemeClr val="tx1"/>
          </a:solidFill>
          <a:ln w="19050">
            <a:solidFill>
              <a:srgbClr val="000080"/>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solidFill>
                <a:schemeClr val="bg1"/>
              </a:solidFill>
            </a:endParaRPr>
          </a:p>
        </p:txBody>
      </p:sp>
      <p:sp>
        <p:nvSpPr>
          <p:cNvPr id="6" name="Text Box 44"/>
          <p:cNvSpPr txBox="1">
            <a:spLocks noChangeArrowheads="1"/>
          </p:cNvSpPr>
          <p:nvPr/>
        </p:nvSpPr>
        <p:spPr bwMode="auto">
          <a:xfrm>
            <a:off x="51392" y="76200"/>
            <a:ext cx="71876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smtClean="0">
                <a:solidFill>
                  <a:schemeClr val="bg1"/>
                </a:solidFill>
              </a:rPr>
              <a:t>ASSIGNMENTS</a:t>
            </a:r>
            <a:endParaRPr lang="en-US" altLang="en-US" sz="28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8" name="Text Box 476"/>
          <p:cNvSpPr txBox="1">
            <a:spLocks noChangeArrowheads="1"/>
          </p:cNvSpPr>
          <p:nvPr/>
        </p:nvSpPr>
        <p:spPr bwMode="auto">
          <a:xfrm>
            <a:off x="114300" y="4267200"/>
            <a:ext cx="9144000" cy="3477875"/>
          </a:xfrm>
          <a:prstGeom prst="rect">
            <a:avLst/>
          </a:prstGeom>
          <a:noFill/>
          <a:ln w="9525">
            <a:noFill/>
            <a:miter lim="800000"/>
            <a:headEnd/>
            <a:tailEnd/>
          </a:ln>
        </p:spPr>
        <p:txBody>
          <a:bodyPr wrap="square">
            <a:spAutoFit/>
          </a:bodyPr>
          <a:lstStyle/>
          <a:p>
            <a:pPr>
              <a:spcBef>
                <a:spcPct val="50000"/>
              </a:spcBef>
            </a:pPr>
            <a:r>
              <a:rPr lang="en-US" sz="2200" b="1" dirty="0" smtClean="0">
                <a:solidFill>
                  <a:srgbClr val="00B050"/>
                </a:solidFill>
                <a:latin typeface="Arial Rounded MT Bold" panose="020F0704030504030204" pitchFamily="34" charset="0"/>
              </a:rPr>
              <a:t>central angle </a:t>
            </a:r>
            <a:r>
              <a:rPr lang="en-US" sz="2200" b="1" dirty="0" smtClean="0">
                <a:latin typeface="Arial Rounded MT Bold" panose="020F0704030504030204" pitchFamily="34" charset="0"/>
              </a:rPr>
              <a:t>= </a:t>
            </a:r>
            <a:r>
              <a:rPr lang="en-US" sz="2200" dirty="0">
                <a:latin typeface="Arial Rounded MT Bold" panose="020F0704030504030204" pitchFamily="34" charset="0"/>
              </a:rPr>
              <a:t>an angle less than 180° whose vertex lies at the center of a </a:t>
            </a:r>
            <a:r>
              <a:rPr lang="en-US" sz="2200" dirty="0" smtClean="0">
                <a:latin typeface="Arial Rounded MT Bold" panose="020F0704030504030204" pitchFamily="34" charset="0"/>
              </a:rPr>
              <a:t>circle</a:t>
            </a:r>
          </a:p>
          <a:p>
            <a:pPr>
              <a:spcBef>
                <a:spcPct val="50000"/>
              </a:spcBef>
            </a:pPr>
            <a:r>
              <a:rPr lang="en-US" sz="2200" b="1" dirty="0" smtClean="0">
                <a:solidFill>
                  <a:srgbClr val="FF0000"/>
                </a:solidFill>
                <a:latin typeface="Arial Rounded MT Bold" panose="020F0704030504030204" pitchFamily="34" charset="0"/>
              </a:rPr>
              <a:t>arc</a:t>
            </a:r>
            <a:r>
              <a:rPr lang="en-US" sz="2200" dirty="0" smtClean="0">
                <a:latin typeface="Arial Rounded MT Bold" panose="020F0704030504030204" pitchFamily="34" charset="0"/>
              </a:rPr>
              <a:t> </a:t>
            </a:r>
            <a:r>
              <a:rPr lang="en-US" sz="2200" dirty="0">
                <a:latin typeface="Arial Rounded MT Bold" panose="020F0704030504030204" pitchFamily="34" charset="0"/>
              </a:rPr>
              <a:t>= continuous portion of a circle consisting of two points (called the endpoints of the arc) and all the points on the circle between them.</a:t>
            </a:r>
          </a:p>
          <a:p>
            <a:pPr>
              <a:spcBef>
                <a:spcPct val="50000"/>
              </a:spcBef>
            </a:pPr>
            <a:r>
              <a:rPr lang="en-US" sz="2200" b="1" dirty="0" smtClean="0">
                <a:solidFill>
                  <a:srgbClr val="0000FF"/>
                </a:solidFill>
                <a:latin typeface="Arial Rounded MT Bold" panose="020F0704030504030204" pitchFamily="34" charset="0"/>
              </a:rPr>
              <a:t>chord</a:t>
            </a:r>
            <a:r>
              <a:rPr lang="en-US" sz="2200" dirty="0" smtClean="0">
                <a:solidFill>
                  <a:srgbClr val="0000FF"/>
                </a:solidFill>
                <a:latin typeface="Arial Rounded MT Bold" panose="020F0704030504030204" pitchFamily="34" charset="0"/>
              </a:rPr>
              <a:t> </a:t>
            </a:r>
            <a:r>
              <a:rPr lang="en-US" sz="2200" dirty="0" smtClean="0">
                <a:latin typeface="Arial Rounded MT Bold" panose="020F0704030504030204" pitchFamily="34" charset="0"/>
              </a:rPr>
              <a:t>= a segment whose endpoints lie on a circle</a:t>
            </a:r>
            <a:endParaRPr lang="en-US" sz="2200" b="1" dirty="0">
              <a:latin typeface="Arial Rounded MT Bold" panose="020F0704030504030204" pitchFamily="34" charset="0"/>
            </a:endParaRPr>
          </a:p>
          <a:p>
            <a:pPr>
              <a:spcBef>
                <a:spcPct val="50000"/>
              </a:spcBef>
            </a:pPr>
            <a:endParaRPr lang="en-US" sz="2200" dirty="0" smtClean="0">
              <a:latin typeface="Arial Rounded MT Bold" panose="020F0704030504030204" pitchFamily="34" charset="0"/>
            </a:endParaRPr>
          </a:p>
          <a:p>
            <a:pPr>
              <a:spcBef>
                <a:spcPct val="50000"/>
              </a:spcBef>
            </a:pPr>
            <a:endParaRPr lang="en-US" sz="2200" dirty="0">
              <a:latin typeface="Arial Rounded MT Bold" panose="020F0704030504030204" pitchFamily="34" charset="0"/>
            </a:endParaRPr>
          </a:p>
        </p:txBody>
      </p:sp>
      <p:grpSp>
        <p:nvGrpSpPr>
          <p:cNvPr id="2" name="Group 508"/>
          <p:cNvGrpSpPr>
            <a:grpSpLocks/>
          </p:cNvGrpSpPr>
          <p:nvPr/>
        </p:nvGrpSpPr>
        <p:grpSpPr bwMode="auto">
          <a:xfrm rot="1426609">
            <a:off x="4419600" y="1135931"/>
            <a:ext cx="2438400" cy="2438400"/>
            <a:chOff x="864" y="2352"/>
            <a:chExt cx="1536" cy="1536"/>
          </a:xfrm>
        </p:grpSpPr>
        <p:sp>
          <p:nvSpPr>
            <p:cNvPr id="1048" name="Oval 483"/>
            <p:cNvSpPr>
              <a:spLocks noChangeArrowheads="1"/>
            </p:cNvSpPr>
            <p:nvPr/>
          </p:nvSpPr>
          <p:spPr bwMode="auto">
            <a:xfrm>
              <a:off x="1584" y="3072"/>
              <a:ext cx="96" cy="96"/>
            </a:xfrm>
            <a:prstGeom prst="ellipse">
              <a:avLst/>
            </a:prstGeom>
            <a:solidFill>
              <a:schemeClr val="tx1"/>
            </a:solidFill>
            <a:ln w="9525">
              <a:solidFill>
                <a:schemeClr val="tx1"/>
              </a:solidFill>
              <a:round/>
              <a:headEnd/>
              <a:tailEnd/>
            </a:ln>
          </p:spPr>
          <p:txBody>
            <a:bodyPr wrap="none" anchor="ctr"/>
            <a:lstStyle/>
            <a:p>
              <a:endParaRPr lang="en-US"/>
            </a:p>
          </p:txBody>
        </p:sp>
        <p:sp>
          <p:nvSpPr>
            <p:cNvPr id="1049" name="Oval 488"/>
            <p:cNvSpPr>
              <a:spLocks noChangeArrowheads="1"/>
            </p:cNvSpPr>
            <p:nvPr/>
          </p:nvSpPr>
          <p:spPr bwMode="auto">
            <a:xfrm>
              <a:off x="864" y="2352"/>
              <a:ext cx="1536" cy="1536"/>
            </a:xfrm>
            <a:prstGeom prst="ellipse">
              <a:avLst/>
            </a:prstGeom>
            <a:noFill/>
            <a:ln w="19050">
              <a:solidFill>
                <a:schemeClr val="tx1"/>
              </a:solidFill>
              <a:round/>
              <a:headEnd/>
              <a:tailEnd/>
            </a:ln>
          </p:spPr>
          <p:txBody>
            <a:bodyPr wrap="none" anchor="ctr"/>
            <a:lstStyle/>
            <a:p>
              <a:endParaRPr lang="en-US"/>
            </a:p>
          </p:txBody>
        </p:sp>
        <p:sp>
          <p:nvSpPr>
            <p:cNvPr id="1050" name="Arc 490"/>
            <p:cNvSpPr>
              <a:spLocks/>
            </p:cNvSpPr>
            <p:nvPr/>
          </p:nvSpPr>
          <p:spPr bwMode="auto">
            <a:xfrm>
              <a:off x="1632" y="2352"/>
              <a:ext cx="768" cy="7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0000"/>
              </a:solidFill>
              <a:round/>
              <a:headEnd/>
              <a:tailEnd/>
            </a:ln>
          </p:spPr>
          <p:txBody>
            <a:bodyPr wrap="none" anchor="ctr"/>
            <a:lstStyle/>
            <a:p>
              <a:endParaRPr lang="en-US"/>
            </a:p>
          </p:txBody>
        </p:sp>
        <p:sp>
          <p:nvSpPr>
            <p:cNvPr id="1051" name="Line 491"/>
            <p:cNvSpPr>
              <a:spLocks noChangeShapeType="1"/>
            </p:cNvSpPr>
            <p:nvPr/>
          </p:nvSpPr>
          <p:spPr bwMode="auto">
            <a:xfrm flipV="1">
              <a:off x="1632" y="2352"/>
              <a:ext cx="0" cy="768"/>
            </a:xfrm>
            <a:prstGeom prst="line">
              <a:avLst/>
            </a:prstGeom>
            <a:noFill/>
            <a:ln w="9525">
              <a:solidFill>
                <a:schemeClr val="tx1"/>
              </a:solidFill>
              <a:round/>
              <a:headEnd/>
              <a:tailEnd/>
            </a:ln>
          </p:spPr>
          <p:txBody>
            <a:bodyPr/>
            <a:lstStyle/>
            <a:p>
              <a:endParaRPr lang="en-US"/>
            </a:p>
          </p:txBody>
        </p:sp>
        <p:sp>
          <p:nvSpPr>
            <p:cNvPr id="1052" name="Line 492"/>
            <p:cNvSpPr>
              <a:spLocks noChangeShapeType="1"/>
            </p:cNvSpPr>
            <p:nvPr/>
          </p:nvSpPr>
          <p:spPr bwMode="auto">
            <a:xfrm>
              <a:off x="1632" y="3120"/>
              <a:ext cx="768" cy="0"/>
            </a:xfrm>
            <a:prstGeom prst="line">
              <a:avLst/>
            </a:prstGeom>
            <a:noFill/>
            <a:ln w="9525">
              <a:solidFill>
                <a:schemeClr val="tx1"/>
              </a:solidFill>
              <a:round/>
              <a:headEnd/>
              <a:tailEnd/>
            </a:ln>
          </p:spPr>
          <p:txBody>
            <a:bodyPr/>
            <a:lstStyle/>
            <a:p>
              <a:endParaRPr lang="en-US"/>
            </a:p>
          </p:txBody>
        </p:sp>
      </p:grpSp>
      <p:sp>
        <p:nvSpPr>
          <p:cNvPr id="2072" name="Text Box 496"/>
          <p:cNvSpPr txBox="1">
            <a:spLocks noChangeArrowheads="1"/>
          </p:cNvSpPr>
          <p:nvPr/>
        </p:nvSpPr>
        <p:spPr bwMode="auto">
          <a:xfrm>
            <a:off x="5181600" y="2120181"/>
            <a:ext cx="609600" cy="457200"/>
          </a:xfrm>
          <a:prstGeom prst="rect">
            <a:avLst/>
          </a:prstGeom>
          <a:noFill/>
          <a:ln w="9525">
            <a:noFill/>
            <a:miter lim="800000"/>
            <a:headEnd/>
            <a:tailEnd/>
          </a:ln>
        </p:spPr>
        <p:txBody>
          <a:bodyPr>
            <a:spAutoFit/>
          </a:bodyPr>
          <a:lstStyle/>
          <a:p>
            <a:pPr>
              <a:spcBef>
                <a:spcPct val="50000"/>
              </a:spcBef>
            </a:pPr>
            <a:r>
              <a:rPr lang="en-US" sz="2400" i="1"/>
              <a:t>P</a:t>
            </a:r>
          </a:p>
        </p:txBody>
      </p:sp>
      <p:sp>
        <p:nvSpPr>
          <p:cNvPr id="2073" name="Text Box 498"/>
          <p:cNvSpPr txBox="1">
            <a:spLocks noChangeArrowheads="1"/>
          </p:cNvSpPr>
          <p:nvPr/>
        </p:nvSpPr>
        <p:spPr bwMode="auto">
          <a:xfrm>
            <a:off x="6019800" y="831131"/>
            <a:ext cx="609600" cy="457200"/>
          </a:xfrm>
          <a:prstGeom prst="rect">
            <a:avLst/>
          </a:prstGeom>
          <a:noFill/>
          <a:ln w="9525">
            <a:noFill/>
            <a:miter lim="800000"/>
            <a:headEnd/>
            <a:tailEnd/>
          </a:ln>
        </p:spPr>
        <p:txBody>
          <a:bodyPr>
            <a:spAutoFit/>
          </a:bodyPr>
          <a:lstStyle/>
          <a:p>
            <a:pPr>
              <a:spcBef>
                <a:spcPct val="50000"/>
              </a:spcBef>
            </a:pPr>
            <a:r>
              <a:rPr lang="en-US" sz="2400" i="1"/>
              <a:t>A</a:t>
            </a:r>
          </a:p>
        </p:txBody>
      </p:sp>
      <p:sp>
        <p:nvSpPr>
          <p:cNvPr id="2074" name="Text Box 499"/>
          <p:cNvSpPr txBox="1">
            <a:spLocks noChangeArrowheads="1"/>
          </p:cNvSpPr>
          <p:nvPr/>
        </p:nvSpPr>
        <p:spPr bwMode="auto">
          <a:xfrm>
            <a:off x="6781800" y="2577381"/>
            <a:ext cx="609600" cy="457200"/>
          </a:xfrm>
          <a:prstGeom prst="rect">
            <a:avLst/>
          </a:prstGeom>
          <a:noFill/>
          <a:ln w="9525">
            <a:noFill/>
            <a:miter lim="800000"/>
            <a:headEnd/>
            <a:tailEnd/>
          </a:ln>
        </p:spPr>
        <p:txBody>
          <a:bodyPr>
            <a:spAutoFit/>
          </a:bodyPr>
          <a:lstStyle/>
          <a:p>
            <a:pPr>
              <a:spcBef>
                <a:spcPct val="50000"/>
              </a:spcBef>
            </a:pPr>
            <a:r>
              <a:rPr lang="en-US" sz="2400" i="1"/>
              <a:t>B</a:t>
            </a:r>
          </a:p>
        </p:txBody>
      </p:sp>
      <p:grpSp>
        <p:nvGrpSpPr>
          <p:cNvPr id="6" name="Group 5"/>
          <p:cNvGrpSpPr/>
          <p:nvPr/>
        </p:nvGrpSpPr>
        <p:grpSpPr>
          <a:xfrm>
            <a:off x="3733800" y="223446"/>
            <a:ext cx="2997200" cy="1896735"/>
            <a:chOff x="685800" y="3056265"/>
            <a:chExt cx="2997200" cy="1896735"/>
          </a:xfrm>
        </p:grpSpPr>
        <p:sp>
          <p:nvSpPr>
            <p:cNvPr id="2076" name="Text Box 501"/>
            <p:cNvSpPr txBox="1">
              <a:spLocks noChangeArrowheads="1"/>
            </p:cNvSpPr>
            <p:nvPr/>
          </p:nvSpPr>
          <p:spPr bwMode="auto">
            <a:xfrm>
              <a:off x="685800" y="3124200"/>
              <a:ext cx="2057400" cy="457200"/>
            </a:xfrm>
            <a:prstGeom prst="rect">
              <a:avLst/>
            </a:prstGeom>
            <a:noFill/>
            <a:ln w="9525">
              <a:noFill/>
              <a:miter lim="800000"/>
              <a:headEnd/>
              <a:tailEnd/>
            </a:ln>
          </p:spPr>
          <p:txBody>
            <a:bodyPr>
              <a:spAutoFit/>
            </a:bodyPr>
            <a:lstStyle/>
            <a:p>
              <a:pPr>
                <a:spcBef>
                  <a:spcPct val="50000"/>
                </a:spcBef>
              </a:pPr>
              <a:r>
                <a:rPr lang="en-US" sz="2400" dirty="0">
                  <a:solidFill>
                    <a:srgbClr val="008000"/>
                  </a:solidFill>
                </a:rPr>
                <a:t>central angle</a:t>
              </a:r>
            </a:p>
          </p:txBody>
        </p:sp>
        <p:sp>
          <p:nvSpPr>
            <p:cNvPr id="2077" name="Freeform 510"/>
            <p:cNvSpPr>
              <a:spLocks/>
            </p:cNvSpPr>
            <p:nvPr/>
          </p:nvSpPr>
          <p:spPr bwMode="auto">
            <a:xfrm>
              <a:off x="2895600" y="3352800"/>
              <a:ext cx="787400" cy="1600200"/>
            </a:xfrm>
            <a:custGeom>
              <a:avLst/>
              <a:gdLst>
                <a:gd name="T0" fmla="*/ 2147483647 w 496"/>
                <a:gd name="T1" fmla="*/ 0 h 1008"/>
                <a:gd name="T2" fmla="*/ 2147483647 w 496"/>
                <a:gd name="T3" fmla="*/ 2147483647 h 1008"/>
                <a:gd name="T4" fmla="*/ 2147483647 w 496"/>
                <a:gd name="T5" fmla="*/ 2147483647 h 1008"/>
                <a:gd name="T6" fmla="*/ 0 w 496"/>
                <a:gd name="T7" fmla="*/ 2147483647 h 1008"/>
                <a:gd name="T8" fmla="*/ 0 60000 65536"/>
                <a:gd name="T9" fmla="*/ 0 60000 65536"/>
                <a:gd name="T10" fmla="*/ 0 60000 65536"/>
                <a:gd name="T11" fmla="*/ 0 60000 65536"/>
                <a:gd name="T12" fmla="*/ 0 w 496"/>
                <a:gd name="T13" fmla="*/ 0 h 1008"/>
                <a:gd name="T14" fmla="*/ 496 w 496"/>
                <a:gd name="T15" fmla="*/ 1008 h 1008"/>
              </a:gdLst>
              <a:ahLst/>
              <a:cxnLst>
                <a:cxn ang="T8">
                  <a:pos x="T0" y="T1"/>
                </a:cxn>
                <a:cxn ang="T9">
                  <a:pos x="T2" y="T3"/>
                </a:cxn>
                <a:cxn ang="T10">
                  <a:pos x="T4" y="T5"/>
                </a:cxn>
                <a:cxn ang="T11">
                  <a:pos x="T6" y="T7"/>
                </a:cxn>
              </a:cxnLst>
              <a:rect l="T12" t="T13" r="T14" b="T15"/>
              <a:pathLst>
                <a:path w="496" h="1008">
                  <a:moveTo>
                    <a:pt x="192" y="0"/>
                  </a:moveTo>
                  <a:cubicBezTo>
                    <a:pt x="268" y="32"/>
                    <a:pt x="344" y="64"/>
                    <a:pt x="384" y="144"/>
                  </a:cubicBezTo>
                  <a:cubicBezTo>
                    <a:pt x="424" y="224"/>
                    <a:pt x="496" y="336"/>
                    <a:pt x="432" y="480"/>
                  </a:cubicBezTo>
                  <a:cubicBezTo>
                    <a:pt x="368" y="624"/>
                    <a:pt x="184" y="816"/>
                    <a:pt x="0" y="1008"/>
                  </a:cubicBezTo>
                </a:path>
              </a:pathLst>
            </a:custGeom>
            <a:noFill/>
            <a:ln w="9525">
              <a:solidFill>
                <a:srgbClr val="00B050"/>
              </a:solidFill>
              <a:round/>
              <a:headEnd type="none" w="med" len="med"/>
              <a:tailEnd type="arrow" w="med" len="med"/>
            </a:ln>
          </p:spPr>
          <p:txBody>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614117803"/>
                </p:ext>
              </p:extLst>
            </p:nvPr>
          </p:nvGraphicFramePr>
          <p:xfrm>
            <a:off x="2474415" y="3056265"/>
            <a:ext cx="762000" cy="498475"/>
          </p:xfrm>
          <a:graphic>
            <a:graphicData uri="http://schemas.openxmlformats.org/presentationml/2006/ole">
              <mc:AlternateContent xmlns:mc="http://schemas.openxmlformats.org/markup-compatibility/2006">
                <mc:Choice xmlns:v="urn:schemas-microsoft-com:vml" Requires="v">
                  <p:oleObj spid="_x0000_s79947" name="Equation" r:id="rId4" imgW="253800" imgH="164880" progId="Equation.DSMT4">
                    <p:embed/>
                  </p:oleObj>
                </mc:Choice>
                <mc:Fallback>
                  <p:oleObj name="Equation" r:id="rId4" imgW="253800" imgH="164880" progId="Equation.DSMT4">
                    <p:embed/>
                    <p:pic>
                      <p:nvPicPr>
                        <p:cNvPr id="0" name="Object 503"/>
                        <p:cNvPicPr>
                          <a:picLocks noChangeAspect="1" noChangeArrowheads="1"/>
                        </p:cNvPicPr>
                        <p:nvPr/>
                      </p:nvPicPr>
                      <p:blipFill>
                        <a:blip r:embed="rId5"/>
                        <a:srcRect/>
                        <a:stretch>
                          <a:fillRect/>
                        </a:stretch>
                      </p:blipFill>
                      <p:spPr bwMode="auto">
                        <a:xfrm>
                          <a:off x="2474415" y="3056265"/>
                          <a:ext cx="7620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cxnSp>
        <p:nvCxnSpPr>
          <p:cNvPr id="5" name="Straight Connector 4"/>
          <p:cNvCxnSpPr>
            <a:endCxn id="1052" idx="1"/>
          </p:cNvCxnSpPr>
          <p:nvPr/>
        </p:nvCxnSpPr>
        <p:spPr>
          <a:xfrm>
            <a:off x="6130352" y="1239413"/>
            <a:ext cx="624166" cy="160727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28" name="Title 11"/>
          <p:cNvSpPr txBox="1">
            <a:spLocks/>
          </p:cNvSpPr>
          <p:nvPr/>
        </p:nvSpPr>
        <p:spPr>
          <a:xfrm>
            <a:off x="114299" y="685800"/>
            <a:ext cx="7239001" cy="457200"/>
          </a:xfrm>
          <a:prstGeom prst="rect">
            <a:avLst/>
          </a:prstGeom>
        </p:spPr>
        <p:txBody>
          <a:bodyPr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sz="5400" b="1" kern="0" dirty="0" smtClean="0">
                <a:solidFill>
                  <a:schemeClr val="tx1"/>
                </a:solidFill>
                <a:latin typeface="Arial Rounded MT Bold" panose="020F0704030504030204" pitchFamily="34" charset="0"/>
                <a:ea typeface="Cambria Math" pitchFamily="18" charset="0"/>
                <a:cs typeface="Times New Roman" pitchFamily="18" charset="0"/>
              </a:rPr>
              <a:t>Vocabulary</a:t>
            </a:r>
            <a:endParaRPr lang="en-US" sz="5400" b="1" kern="0" dirty="0">
              <a:solidFill>
                <a:schemeClr val="tx1"/>
              </a:solidFill>
              <a:latin typeface="Arial Rounded MT Bold" panose="020F0704030504030204" pitchFamily="34" charset="0"/>
              <a:ea typeface="Cambria Math" pitchFamily="18" charset="0"/>
              <a:cs typeface="Times New Roman" pitchFamily="18" charset="0"/>
            </a:endParaRPr>
          </a:p>
        </p:txBody>
      </p:sp>
      <p:grpSp>
        <p:nvGrpSpPr>
          <p:cNvPr id="9" name="Group 8"/>
          <p:cNvGrpSpPr/>
          <p:nvPr/>
        </p:nvGrpSpPr>
        <p:grpSpPr>
          <a:xfrm>
            <a:off x="6759545" y="977181"/>
            <a:ext cx="2232055" cy="905065"/>
            <a:chOff x="3711545" y="3810000"/>
            <a:chExt cx="2232055" cy="905065"/>
          </a:xfrm>
        </p:grpSpPr>
        <p:sp>
          <p:nvSpPr>
            <p:cNvPr id="3574" name="Text Box 502"/>
            <p:cNvSpPr txBox="1">
              <a:spLocks noChangeArrowheads="1"/>
            </p:cNvSpPr>
            <p:nvPr/>
          </p:nvSpPr>
          <p:spPr bwMode="auto">
            <a:xfrm>
              <a:off x="3886200" y="3989823"/>
              <a:ext cx="2057400" cy="519113"/>
            </a:xfrm>
            <a:prstGeom prst="rect">
              <a:avLst/>
            </a:prstGeom>
            <a:noFill/>
            <a:ln w="9525">
              <a:noFill/>
              <a:miter lim="800000"/>
              <a:headEnd/>
              <a:tailEnd/>
            </a:ln>
          </p:spPr>
          <p:txBody>
            <a:bodyPr>
              <a:spAutoFit/>
            </a:bodyPr>
            <a:lstStyle/>
            <a:p>
              <a:pPr>
                <a:spcBef>
                  <a:spcPct val="50000"/>
                </a:spcBef>
              </a:pPr>
              <a:r>
                <a:rPr lang="en-US" sz="2800" dirty="0" smtClean="0">
                  <a:solidFill>
                    <a:srgbClr val="FF0000"/>
                  </a:solidFill>
                </a:rPr>
                <a:t>arc</a:t>
              </a:r>
              <a:endParaRPr lang="en-US" sz="2800" dirty="0">
                <a:solidFill>
                  <a:srgbClr val="FF0000"/>
                </a:solidFill>
              </a:endParaRPr>
            </a:p>
          </p:txBody>
        </p:sp>
        <p:graphicFrame>
          <p:nvGraphicFramePr>
            <p:cNvPr id="3575" name="Object 503"/>
            <p:cNvGraphicFramePr>
              <a:graphicFrameLocks noChangeAspect="1"/>
            </p:cNvGraphicFramePr>
            <p:nvPr>
              <p:extLst>
                <p:ext uri="{D42A27DB-BD31-4B8C-83A1-F6EECF244321}">
                  <p14:modId xmlns:p14="http://schemas.microsoft.com/office/powerpoint/2010/main" val="2425396044"/>
                </p:ext>
              </p:extLst>
            </p:nvPr>
          </p:nvGraphicFramePr>
          <p:xfrm>
            <a:off x="4540468" y="3810000"/>
            <a:ext cx="762000" cy="650875"/>
          </p:xfrm>
          <a:graphic>
            <a:graphicData uri="http://schemas.openxmlformats.org/presentationml/2006/ole">
              <mc:AlternateContent xmlns:mc="http://schemas.openxmlformats.org/markup-compatibility/2006">
                <mc:Choice xmlns:v="urn:schemas-microsoft-com:vml" Requires="v">
                  <p:oleObj spid="_x0000_s79948" name="Equation" r:id="rId6" imgW="253800" imgH="215640" progId="Equation.DSMT4">
                    <p:embed/>
                  </p:oleObj>
                </mc:Choice>
                <mc:Fallback>
                  <p:oleObj name="Equation" r:id="rId6" imgW="253800" imgH="215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0468" y="3810000"/>
                          <a:ext cx="762000" cy="65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Straight Arrow Connector 7"/>
            <p:cNvCxnSpPr/>
            <p:nvPr/>
          </p:nvCxnSpPr>
          <p:spPr>
            <a:xfrm flipH="1">
              <a:off x="3711545" y="4477404"/>
              <a:ext cx="311289" cy="23766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172200" y="2043981"/>
            <a:ext cx="2782608" cy="671513"/>
            <a:chOff x="3124200" y="4876800"/>
            <a:chExt cx="2782608" cy="671513"/>
          </a:xfrm>
        </p:grpSpPr>
        <p:sp>
          <p:nvSpPr>
            <p:cNvPr id="3576" name="Text Box 504"/>
            <p:cNvSpPr txBox="1">
              <a:spLocks noChangeArrowheads="1"/>
            </p:cNvSpPr>
            <p:nvPr/>
          </p:nvSpPr>
          <p:spPr bwMode="auto">
            <a:xfrm>
              <a:off x="3124200" y="5029200"/>
              <a:ext cx="2057400" cy="519113"/>
            </a:xfrm>
            <a:prstGeom prst="rect">
              <a:avLst/>
            </a:prstGeom>
            <a:noFill/>
            <a:ln w="9525">
              <a:noFill/>
              <a:miter lim="800000"/>
              <a:headEnd/>
              <a:tailEnd/>
            </a:ln>
          </p:spPr>
          <p:txBody>
            <a:bodyPr>
              <a:spAutoFit/>
            </a:bodyPr>
            <a:lstStyle/>
            <a:p>
              <a:pPr algn="r">
                <a:spcBef>
                  <a:spcPct val="50000"/>
                </a:spcBef>
              </a:pPr>
              <a:r>
                <a:rPr lang="en-US" sz="2800" dirty="0" smtClean="0">
                  <a:solidFill>
                    <a:srgbClr val="0000FF"/>
                  </a:solidFill>
                </a:rPr>
                <a:t>chord</a:t>
              </a:r>
              <a:endParaRPr lang="en-US" sz="2800" dirty="0">
                <a:solidFill>
                  <a:srgbClr val="0000FF"/>
                </a:solidFill>
              </a:endParaRPr>
            </a:p>
          </p:txBody>
        </p:sp>
        <p:graphicFrame>
          <p:nvGraphicFramePr>
            <p:cNvPr id="3577" name="Object 505"/>
            <p:cNvGraphicFramePr>
              <a:graphicFrameLocks noChangeAspect="1"/>
            </p:cNvGraphicFramePr>
            <p:nvPr>
              <p:extLst>
                <p:ext uri="{D42A27DB-BD31-4B8C-83A1-F6EECF244321}">
                  <p14:modId xmlns:p14="http://schemas.microsoft.com/office/powerpoint/2010/main" val="2065921129"/>
                </p:ext>
              </p:extLst>
            </p:nvPr>
          </p:nvGraphicFramePr>
          <p:xfrm>
            <a:off x="5144808" y="4876800"/>
            <a:ext cx="762000" cy="612775"/>
          </p:xfrm>
          <a:graphic>
            <a:graphicData uri="http://schemas.openxmlformats.org/presentationml/2006/ole">
              <mc:AlternateContent xmlns:mc="http://schemas.openxmlformats.org/markup-compatibility/2006">
                <mc:Choice xmlns:v="urn:schemas-microsoft-com:vml" Requires="v">
                  <p:oleObj spid="_x0000_s79949" name="Equation" r:id="rId8" imgW="253800" imgH="203040" progId="Equation.DSMT4">
                    <p:embed/>
                  </p:oleObj>
                </mc:Choice>
                <mc:Fallback>
                  <p:oleObj name="Equation" r:id="rId8" imgW="253800" imgH="203040" progId="Equation.DSMT4">
                    <p:embed/>
                    <p:pic>
                      <p:nvPicPr>
                        <p:cNvPr id="0" name=""/>
                        <p:cNvPicPr>
                          <a:picLocks noChangeAspect="1" noChangeArrowheads="1"/>
                        </p:cNvPicPr>
                        <p:nvPr/>
                      </p:nvPicPr>
                      <p:blipFill>
                        <a:blip r:embed="rId9"/>
                        <a:srcRect/>
                        <a:stretch>
                          <a:fillRect/>
                        </a:stretch>
                      </p:blipFill>
                      <p:spPr bwMode="auto">
                        <a:xfrm>
                          <a:off x="5144808" y="4876800"/>
                          <a:ext cx="762000"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3" name="Straight Arrow Connector 32"/>
            <p:cNvCxnSpPr/>
            <p:nvPr/>
          </p:nvCxnSpPr>
          <p:spPr>
            <a:xfrm flipH="1" flipV="1">
              <a:off x="3496082" y="5087496"/>
              <a:ext cx="654689" cy="22002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26" name="Title 11"/>
          <p:cNvSpPr txBox="1">
            <a:spLocks/>
          </p:cNvSpPr>
          <p:nvPr/>
        </p:nvSpPr>
        <p:spPr>
          <a:xfrm>
            <a:off x="1783306" y="62781"/>
            <a:ext cx="7239001" cy="457200"/>
          </a:xfrm>
          <a:prstGeom prst="rect">
            <a:avLst/>
          </a:prstGeom>
        </p:spPr>
        <p:txBody>
          <a:bodyPr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r">
              <a:defRPr/>
            </a:pPr>
            <a:r>
              <a:rPr lang="en-US" sz="3200" b="1" kern="0" dirty="0" smtClean="0">
                <a:solidFill>
                  <a:schemeClr val="tx1"/>
                </a:solidFill>
                <a:latin typeface="Arial Rounded MT Bold" panose="020F0704030504030204" pitchFamily="34" charset="0"/>
                <a:ea typeface="Cambria Math" pitchFamily="18" charset="0"/>
                <a:cs typeface="Times New Roman" pitchFamily="18" charset="0"/>
              </a:rPr>
              <a:t>p. 1005</a:t>
            </a:r>
            <a:endParaRPr lang="en-US" sz="3200" b="1" kern="0" dirty="0">
              <a:solidFill>
                <a:schemeClr val="tx1"/>
              </a:solidFill>
              <a:latin typeface="Arial Rounded MT Bold" panose="020F0704030504030204" pitchFamily="34" charset="0"/>
              <a:ea typeface="Cambria Math" pitchFamily="18" charset="0"/>
              <a:cs typeface="Times New Roman" pitchFamily="18" charset="0"/>
            </a:endParaRPr>
          </a:p>
        </p:txBody>
      </p:sp>
    </p:spTree>
    <p:extLst>
      <p:ext uri="{BB962C8B-B14F-4D97-AF65-F5344CB8AC3E}">
        <p14:creationId xmlns:p14="http://schemas.microsoft.com/office/powerpoint/2010/main" val="54775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0" name="TextBox 16"/>
          <p:cNvSpPr txBox="1">
            <a:spLocks noChangeArrowheads="1"/>
          </p:cNvSpPr>
          <p:nvPr/>
        </p:nvSpPr>
        <p:spPr bwMode="auto">
          <a:xfrm>
            <a:off x="228600" y="5646003"/>
            <a:ext cx="8534400" cy="830997"/>
          </a:xfrm>
          <a:prstGeom prst="rect">
            <a:avLst/>
          </a:prstGeom>
          <a:noFill/>
          <a:ln w="9525">
            <a:noFill/>
            <a:miter lim="800000"/>
            <a:headEnd/>
            <a:tailEnd/>
          </a:ln>
        </p:spPr>
        <p:txBody>
          <a:bodyPr>
            <a:spAutoFit/>
          </a:bodyPr>
          <a:lstStyle/>
          <a:p>
            <a:r>
              <a:rPr lang="en-US" sz="2400" dirty="0" smtClean="0"/>
              <a:t>A </a:t>
            </a:r>
            <a:r>
              <a:rPr lang="en-US" sz="2400" b="1" dirty="0" smtClean="0">
                <a:solidFill>
                  <a:srgbClr val="00B050"/>
                </a:solidFill>
              </a:rPr>
              <a:t>semicircle </a:t>
            </a:r>
            <a:r>
              <a:rPr lang="en-US" sz="2400" dirty="0" smtClean="0"/>
              <a:t>is </a:t>
            </a:r>
            <a:r>
              <a:rPr lang="en-US" sz="2400" dirty="0"/>
              <a:t>an arc </a:t>
            </a:r>
            <a:r>
              <a:rPr lang="en-US" sz="2400" dirty="0" smtClean="0"/>
              <a:t>whose endpoints </a:t>
            </a:r>
            <a:r>
              <a:rPr lang="en-US" sz="2400" dirty="0"/>
              <a:t>are the endpoints</a:t>
            </a:r>
          </a:p>
          <a:p>
            <a:r>
              <a:rPr lang="en-US" sz="2400" dirty="0"/>
              <a:t>of a diameter.</a:t>
            </a:r>
          </a:p>
        </p:txBody>
      </p:sp>
      <p:sp>
        <p:nvSpPr>
          <p:cNvPr id="2054" name="Text Box 4"/>
          <p:cNvSpPr txBox="1">
            <a:spLocks noChangeArrowheads="1"/>
          </p:cNvSpPr>
          <p:nvPr/>
        </p:nvSpPr>
        <p:spPr bwMode="auto">
          <a:xfrm>
            <a:off x="152400" y="76200"/>
            <a:ext cx="5105400" cy="708025"/>
          </a:xfrm>
          <a:prstGeom prst="rect">
            <a:avLst/>
          </a:prstGeom>
          <a:noFill/>
          <a:ln w="9525">
            <a:noFill/>
            <a:miter lim="800000"/>
            <a:headEnd/>
            <a:tailEnd/>
          </a:ln>
        </p:spPr>
        <p:txBody>
          <a:bodyPr>
            <a:spAutoFit/>
          </a:bodyPr>
          <a:lstStyle/>
          <a:p>
            <a:pPr>
              <a:spcBef>
                <a:spcPct val="50000"/>
              </a:spcBef>
            </a:pPr>
            <a:r>
              <a:rPr lang="en-US" sz="4000" b="1"/>
              <a:t>M</a:t>
            </a:r>
            <a:r>
              <a:rPr lang="en-US" sz="3600" b="1"/>
              <a:t>EASURING </a:t>
            </a:r>
            <a:r>
              <a:rPr lang="en-US" sz="4000" b="1"/>
              <a:t>A</a:t>
            </a:r>
            <a:r>
              <a:rPr lang="en-US" sz="3600" b="1"/>
              <a:t>RCS</a:t>
            </a:r>
          </a:p>
        </p:txBody>
      </p:sp>
      <p:sp>
        <p:nvSpPr>
          <p:cNvPr id="113670" name="Text Box 6"/>
          <p:cNvSpPr txBox="1">
            <a:spLocks noChangeArrowheads="1"/>
          </p:cNvSpPr>
          <p:nvPr/>
        </p:nvSpPr>
        <p:spPr bwMode="auto">
          <a:xfrm>
            <a:off x="152400" y="890650"/>
            <a:ext cx="5943600" cy="1446550"/>
          </a:xfrm>
          <a:prstGeom prst="rect">
            <a:avLst/>
          </a:prstGeom>
          <a:noFill/>
          <a:ln w="9525">
            <a:noFill/>
            <a:miter lim="800000"/>
            <a:headEnd/>
            <a:tailEnd/>
          </a:ln>
        </p:spPr>
        <p:txBody>
          <a:bodyPr wrap="square">
            <a:spAutoFit/>
          </a:bodyPr>
          <a:lstStyle/>
          <a:p>
            <a:pPr>
              <a:spcBef>
                <a:spcPct val="50000"/>
              </a:spcBef>
            </a:pPr>
            <a:r>
              <a:rPr lang="en-US" sz="2200" dirty="0" smtClean="0"/>
              <a:t>A </a:t>
            </a:r>
            <a:r>
              <a:rPr lang="en-US" sz="2200" b="1" dirty="0">
                <a:solidFill>
                  <a:srgbClr val="FF0000"/>
                </a:solidFill>
              </a:rPr>
              <a:t>minor </a:t>
            </a:r>
            <a:r>
              <a:rPr lang="en-US" sz="2200" b="1" dirty="0" smtClean="0">
                <a:solidFill>
                  <a:srgbClr val="FF0000"/>
                </a:solidFill>
              </a:rPr>
              <a:t>arc </a:t>
            </a:r>
            <a:r>
              <a:rPr lang="en-US" sz="2200" dirty="0" smtClean="0"/>
              <a:t>is an arc that measures less than 180°. It is named with 2 letters. The </a:t>
            </a:r>
            <a:r>
              <a:rPr lang="en-US" sz="2200" b="1" dirty="0">
                <a:solidFill>
                  <a:srgbClr val="FF0000"/>
                </a:solidFill>
              </a:rPr>
              <a:t>measure of a minor arc</a:t>
            </a:r>
            <a:r>
              <a:rPr lang="en-US" sz="2200" dirty="0">
                <a:solidFill>
                  <a:srgbClr val="FF0000"/>
                </a:solidFill>
              </a:rPr>
              <a:t> </a:t>
            </a:r>
            <a:r>
              <a:rPr lang="en-US" sz="2200" dirty="0"/>
              <a:t>is the measure of its central </a:t>
            </a:r>
            <a:r>
              <a:rPr lang="en-US" sz="2200" dirty="0" smtClean="0"/>
              <a:t>angle:</a:t>
            </a:r>
            <a:endParaRPr lang="en-US" sz="2200" dirty="0"/>
          </a:p>
        </p:txBody>
      </p:sp>
      <p:sp>
        <p:nvSpPr>
          <p:cNvPr id="2056" name="Oval 12"/>
          <p:cNvSpPr>
            <a:spLocks noChangeArrowheads="1"/>
          </p:cNvSpPr>
          <p:nvPr/>
        </p:nvSpPr>
        <p:spPr bwMode="auto">
          <a:xfrm>
            <a:off x="6477000" y="304800"/>
            <a:ext cx="2133600" cy="2133600"/>
          </a:xfrm>
          <a:prstGeom prst="ellipse">
            <a:avLst/>
          </a:prstGeom>
          <a:noFill/>
          <a:ln w="19050">
            <a:solidFill>
              <a:schemeClr val="tx1"/>
            </a:solidFill>
            <a:round/>
            <a:headEnd/>
            <a:tailEnd/>
          </a:ln>
        </p:spPr>
        <p:txBody>
          <a:bodyPr wrap="none" anchor="ctr"/>
          <a:lstStyle/>
          <a:p>
            <a:endParaRPr lang="en-US"/>
          </a:p>
        </p:txBody>
      </p:sp>
      <p:sp>
        <p:nvSpPr>
          <p:cNvPr id="2057" name="Line 15"/>
          <p:cNvSpPr>
            <a:spLocks noChangeShapeType="1"/>
          </p:cNvSpPr>
          <p:nvPr/>
        </p:nvSpPr>
        <p:spPr bwMode="auto">
          <a:xfrm>
            <a:off x="6477000" y="1371600"/>
            <a:ext cx="2133600" cy="0"/>
          </a:xfrm>
          <a:prstGeom prst="line">
            <a:avLst/>
          </a:prstGeom>
          <a:noFill/>
          <a:ln w="9525">
            <a:solidFill>
              <a:schemeClr val="tx1"/>
            </a:solidFill>
            <a:round/>
            <a:headEnd/>
            <a:tailEnd/>
          </a:ln>
        </p:spPr>
        <p:txBody>
          <a:bodyPr/>
          <a:lstStyle/>
          <a:p>
            <a:endParaRPr lang="en-US"/>
          </a:p>
        </p:txBody>
      </p:sp>
      <p:sp>
        <p:nvSpPr>
          <p:cNvPr id="2058" name="Line 16"/>
          <p:cNvSpPr>
            <a:spLocks noChangeShapeType="1"/>
          </p:cNvSpPr>
          <p:nvPr/>
        </p:nvSpPr>
        <p:spPr bwMode="auto">
          <a:xfrm flipV="1">
            <a:off x="7543800" y="457200"/>
            <a:ext cx="533400" cy="914400"/>
          </a:xfrm>
          <a:prstGeom prst="line">
            <a:avLst/>
          </a:prstGeom>
          <a:noFill/>
          <a:ln w="9525">
            <a:solidFill>
              <a:schemeClr val="tx1"/>
            </a:solidFill>
            <a:round/>
            <a:headEnd/>
            <a:tailEnd/>
          </a:ln>
        </p:spPr>
        <p:txBody>
          <a:bodyPr/>
          <a:lstStyle/>
          <a:p>
            <a:endParaRPr lang="en-US"/>
          </a:p>
        </p:txBody>
      </p:sp>
      <p:sp>
        <p:nvSpPr>
          <p:cNvPr id="2059" name="Text Box 18"/>
          <p:cNvSpPr txBox="1">
            <a:spLocks noChangeArrowheads="1"/>
          </p:cNvSpPr>
          <p:nvPr/>
        </p:nvSpPr>
        <p:spPr bwMode="auto">
          <a:xfrm>
            <a:off x="6096000" y="1143000"/>
            <a:ext cx="609600" cy="457200"/>
          </a:xfrm>
          <a:prstGeom prst="rect">
            <a:avLst/>
          </a:prstGeom>
          <a:noFill/>
          <a:ln w="9525">
            <a:noFill/>
            <a:miter lim="800000"/>
            <a:headEnd/>
            <a:tailEnd/>
          </a:ln>
        </p:spPr>
        <p:txBody>
          <a:bodyPr>
            <a:spAutoFit/>
          </a:bodyPr>
          <a:lstStyle/>
          <a:p>
            <a:pPr>
              <a:spcBef>
                <a:spcPct val="50000"/>
              </a:spcBef>
            </a:pPr>
            <a:r>
              <a:rPr lang="en-US" sz="2400" i="1"/>
              <a:t>E</a:t>
            </a:r>
          </a:p>
        </p:txBody>
      </p:sp>
      <p:sp>
        <p:nvSpPr>
          <p:cNvPr id="2060" name="Text Box 19"/>
          <p:cNvSpPr txBox="1">
            <a:spLocks noChangeArrowheads="1"/>
          </p:cNvSpPr>
          <p:nvPr/>
        </p:nvSpPr>
        <p:spPr bwMode="auto">
          <a:xfrm>
            <a:off x="8610600" y="1143000"/>
            <a:ext cx="609600" cy="457200"/>
          </a:xfrm>
          <a:prstGeom prst="rect">
            <a:avLst/>
          </a:prstGeom>
          <a:noFill/>
          <a:ln w="9525">
            <a:noFill/>
            <a:miter lim="800000"/>
            <a:headEnd/>
            <a:tailEnd/>
          </a:ln>
        </p:spPr>
        <p:txBody>
          <a:bodyPr>
            <a:spAutoFit/>
          </a:bodyPr>
          <a:lstStyle/>
          <a:p>
            <a:pPr>
              <a:spcBef>
                <a:spcPct val="50000"/>
              </a:spcBef>
            </a:pPr>
            <a:r>
              <a:rPr lang="en-US" sz="2400" i="1"/>
              <a:t>F</a:t>
            </a:r>
          </a:p>
        </p:txBody>
      </p:sp>
      <p:sp>
        <p:nvSpPr>
          <p:cNvPr id="2061" name="Text Box 20"/>
          <p:cNvSpPr txBox="1">
            <a:spLocks noChangeArrowheads="1"/>
          </p:cNvSpPr>
          <p:nvPr/>
        </p:nvSpPr>
        <p:spPr bwMode="auto">
          <a:xfrm>
            <a:off x="7315200" y="1371600"/>
            <a:ext cx="609600" cy="457200"/>
          </a:xfrm>
          <a:prstGeom prst="rect">
            <a:avLst/>
          </a:prstGeom>
          <a:noFill/>
          <a:ln w="9525">
            <a:noFill/>
            <a:miter lim="800000"/>
            <a:headEnd/>
            <a:tailEnd/>
          </a:ln>
        </p:spPr>
        <p:txBody>
          <a:bodyPr>
            <a:spAutoFit/>
          </a:bodyPr>
          <a:lstStyle/>
          <a:p>
            <a:pPr>
              <a:spcBef>
                <a:spcPct val="50000"/>
              </a:spcBef>
            </a:pPr>
            <a:r>
              <a:rPr lang="en-US" sz="2400" i="1"/>
              <a:t>H</a:t>
            </a:r>
          </a:p>
        </p:txBody>
      </p:sp>
      <p:sp>
        <p:nvSpPr>
          <p:cNvPr id="2062" name="Text Box 21"/>
          <p:cNvSpPr txBox="1">
            <a:spLocks noChangeArrowheads="1"/>
          </p:cNvSpPr>
          <p:nvPr/>
        </p:nvSpPr>
        <p:spPr bwMode="auto">
          <a:xfrm>
            <a:off x="8001000" y="76200"/>
            <a:ext cx="609600" cy="457200"/>
          </a:xfrm>
          <a:prstGeom prst="rect">
            <a:avLst/>
          </a:prstGeom>
          <a:noFill/>
          <a:ln w="9525">
            <a:noFill/>
            <a:miter lim="800000"/>
            <a:headEnd/>
            <a:tailEnd/>
          </a:ln>
        </p:spPr>
        <p:txBody>
          <a:bodyPr>
            <a:spAutoFit/>
          </a:bodyPr>
          <a:lstStyle/>
          <a:p>
            <a:pPr>
              <a:spcBef>
                <a:spcPct val="50000"/>
              </a:spcBef>
            </a:pPr>
            <a:r>
              <a:rPr lang="en-US" sz="2400" i="1"/>
              <a:t>G</a:t>
            </a:r>
          </a:p>
        </p:txBody>
      </p:sp>
      <p:sp>
        <p:nvSpPr>
          <p:cNvPr id="2063" name="Text Box 22"/>
          <p:cNvSpPr txBox="1">
            <a:spLocks noChangeArrowheads="1"/>
          </p:cNvSpPr>
          <p:nvPr/>
        </p:nvSpPr>
        <p:spPr bwMode="auto">
          <a:xfrm>
            <a:off x="7683064" y="1053664"/>
            <a:ext cx="685800" cy="369332"/>
          </a:xfrm>
          <a:prstGeom prst="rect">
            <a:avLst/>
          </a:prstGeom>
          <a:noFill/>
          <a:ln w="9525">
            <a:noFill/>
            <a:miter lim="800000"/>
            <a:headEnd/>
            <a:tailEnd/>
          </a:ln>
        </p:spPr>
        <p:txBody>
          <a:bodyPr>
            <a:spAutoFit/>
          </a:bodyPr>
          <a:lstStyle/>
          <a:p>
            <a:pPr>
              <a:spcBef>
                <a:spcPct val="50000"/>
              </a:spcBef>
            </a:pPr>
            <a:r>
              <a:rPr lang="en-US" dirty="0"/>
              <a:t>60</a:t>
            </a:r>
            <a:r>
              <a:rPr lang="en-US" dirty="0">
                <a:cs typeface="Arial" charset="0"/>
              </a:rPr>
              <a:t>°</a:t>
            </a:r>
          </a:p>
        </p:txBody>
      </p:sp>
      <p:graphicFrame>
        <p:nvGraphicFramePr>
          <p:cNvPr id="113687" name="Object 23"/>
          <p:cNvGraphicFramePr>
            <a:graphicFrameLocks noChangeAspect="1"/>
          </p:cNvGraphicFramePr>
          <p:nvPr>
            <p:extLst>
              <p:ext uri="{D42A27DB-BD31-4B8C-83A1-F6EECF244321}">
                <p14:modId xmlns:p14="http://schemas.microsoft.com/office/powerpoint/2010/main" val="1877046988"/>
              </p:ext>
            </p:extLst>
          </p:nvPr>
        </p:nvGraphicFramePr>
        <p:xfrm>
          <a:off x="1828800" y="1997158"/>
          <a:ext cx="3733800" cy="593642"/>
        </p:xfrm>
        <a:graphic>
          <a:graphicData uri="http://schemas.openxmlformats.org/presentationml/2006/ole">
            <mc:AlternateContent xmlns:mc="http://schemas.openxmlformats.org/markup-compatibility/2006">
              <mc:Choice xmlns:v="urn:schemas-microsoft-com:vml" Requires="v">
                <p:oleObj spid="_x0000_s81994" name="Equation" r:id="rId4" imgW="1447560" imgH="228600" progId="Equation.DSMT4">
                  <p:embed/>
                </p:oleObj>
              </mc:Choice>
              <mc:Fallback>
                <p:oleObj name="Equation" r:id="rId4" imgW="144756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997158"/>
                        <a:ext cx="3733800" cy="593642"/>
                      </a:xfrm>
                      <a:prstGeom prst="rect">
                        <a:avLst/>
                      </a:prstGeom>
                      <a:noFill/>
                    </p:spPr>
                  </p:pic>
                </p:oleObj>
              </mc:Fallback>
            </mc:AlternateContent>
          </a:graphicData>
        </a:graphic>
      </p:graphicFrame>
      <p:sp>
        <p:nvSpPr>
          <p:cNvPr id="113689" name="Text Box 25"/>
          <p:cNvSpPr txBox="1">
            <a:spLocks noChangeArrowheads="1"/>
          </p:cNvSpPr>
          <p:nvPr/>
        </p:nvSpPr>
        <p:spPr bwMode="auto">
          <a:xfrm>
            <a:off x="178676" y="2743200"/>
            <a:ext cx="8736724" cy="1107996"/>
          </a:xfrm>
          <a:prstGeom prst="rect">
            <a:avLst/>
          </a:prstGeom>
          <a:noFill/>
          <a:ln w="9525">
            <a:noFill/>
            <a:miter lim="800000"/>
            <a:headEnd/>
            <a:tailEnd/>
          </a:ln>
        </p:spPr>
        <p:txBody>
          <a:bodyPr wrap="square">
            <a:spAutoFit/>
          </a:bodyPr>
          <a:lstStyle/>
          <a:p>
            <a:pPr>
              <a:spcBef>
                <a:spcPct val="50000"/>
              </a:spcBef>
            </a:pPr>
            <a:r>
              <a:rPr lang="en-US" sz="2200" dirty="0"/>
              <a:t>A </a:t>
            </a:r>
            <a:r>
              <a:rPr lang="en-US" sz="2200" b="1" dirty="0" smtClean="0">
                <a:solidFill>
                  <a:srgbClr val="0000FF"/>
                </a:solidFill>
              </a:rPr>
              <a:t>major arc </a:t>
            </a:r>
            <a:r>
              <a:rPr lang="en-US" sz="2200" dirty="0"/>
              <a:t>is an arc that measures </a:t>
            </a:r>
            <a:r>
              <a:rPr lang="en-US" sz="2200" dirty="0" smtClean="0"/>
              <a:t>greater than </a:t>
            </a:r>
            <a:r>
              <a:rPr lang="en-US" sz="2200" dirty="0"/>
              <a:t>180°. </a:t>
            </a:r>
            <a:r>
              <a:rPr lang="en-US" sz="2200" dirty="0" smtClean="0"/>
              <a:t>It </a:t>
            </a:r>
            <a:r>
              <a:rPr lang="en-US" sz="2200" dirty="0"/>
              <a:t>is named with three letters</a:t>
            </a:r>
            <a:r>
              <a:rPr lang="en-US" sz="2200" dirty="0" smtClean="0"/>
              <a:t>. </a:t>
            </a:r>
            <a:r>
              <a:rPr lang="en-US" sz="2200" dirty="0" smtClean="0">
                <a:solidFill>
                  <a:srgbClr val="0000FF"/>
                </a:solidFill>
              </a:rPr>
              <a:t>The </a:t>
            </a:r>
            <a:r>
              <a:rPr lang="en-US" sz="2200" b="1" dirty="0">
                <a:solidFill>
                  <a:srgbClr val="0000FF"/>
                </a:solidFill>
              </a:rPr>
              <a:t>measure of a major arc</a:t>
            </a:r>
            <a:r>
              <a:rPr lang="en-US" sz="2200" dirty="0">
                <a:solidFill>
                  <a:srgbClr val="0000FF"/>
                </a:solidFill>
              </a:rPr>
              <a:t> </a:t>
            </a:r>
            <a:r>
              <a:rPr lang="en-US" sz="2200" dirty="0"/>
              <a:t>is difference between 360</a:t>
            </a:r>
            <a:r>
              <a:rPr lang="en-US" sz="2200" dirty="0">
                <a:cs typeface="Arial" charset="0"/>
              </a:rPr>
              <a:t>° and the measure </a:t>
            </a:r>
            <a:r>
              <a:rPr lang="en-US" sz="2200" dirty="0"/>
              <a:t>of its associated minor </a:t>
            </a:r>
            <a:r>
              <a:rPr lang="en-US" sz="2200" dirty="0" smtClean="0"/>
              <a:t>arc:</a:t>
            </a:r>
            <a:endParaRPr lang="en-US" sz="2200" dirty="0"/>
          </a:p>
        </p:txBody>
      </p:sp>
      <p:graphicFrame>
        <p:nvGraphicFramePr>
          <p:cNvPr id="113690" name="Object 26"/>
          <p:cNvGraphicFramePr>
            <a:graphicFrameLocks noChangeAspect="1"/>
          </p:cNvGraphicFramePr>
          <p:nvPr>
            <p:extLst>
              <p:ext uri="{D42A27DB-BD31-4B8C-83A1-F6EECF244321}">
                <p14:modId xmlns:p14="http://schemas.microsoft.com/office/powerpoint/2010/main" val="2193022958"/>
              </p:ext>
            </p:extLst>
          </p:nvPr>
        </p:nvGraphicFramePr>
        <p:xfrm>
          <a:off x="5478463" y="3851196"/>
          <a:ext cx="3284537" cy="1652587"/>
        </p:xfrm>
        <a:graphic>
          <a:graphicData uri="http://schemas.openxmlformats.org/presentationml/2006/ole">
            <mc:AlternateContent xmlns:mc="http://schemas.openxmlformats.org/markup-compatibility/2006">
              <mc:Choice xmlns:v="urn:schemas-microsoft-com:vml" Requires="v">
                <p:oleObj spid="_x0000_s81995" name="Equation" r:id="rId6" imgW="1371600" imgH="685800" progId="Equation.DSMT4">
                  <p:embed/>
                </p:oleObj>
              </mc:Choice>
              <mc:Fallback>
                <p:oleObj name="Equation" r:id="rId6" imgW="1371600" imgH="685800" progId="Equation.DSMT4">
                  <p:embed/>
                  <p:pic>
                    <p:nvPicPr>
                      <p:cNvPr id="0" name=""/>
                      <p:cNvPicPr>
                        <a:picLocks noChangeAspect="1" noChangeArrowheads="1"/>
                      </p:cNvPicPr>
                      <p:nvPr/>
                    </p:nvPicPr>
                    <p:blipFill>
                      <a:blip r:embed="rId7"/>
                      <a:srcRect/>
                      <a:stretch>
                        <a:fillRect/>
                      </a:stretch>
                    </p:blipFill>
                    <p:spPr bwMode="auto">
                      <a:xfrm>
                        <a:off x="5478463" y="3851196"/>
                        <a:ext cx="3284537" cy="1652587"/>
                      </a:xfrm>
                      <a:prstGeom prst="rect">
                        <a:avLst/>
                      </a:prstGeom>
                      <a:noFill/>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838965221"/>
              </p:ext>
            </p:extLst>
          </p:nvPr>
        </p:nvGraphicFramePr>
        <p:xfrm>
          <a:off x="4873567" y="6061501"/>
          <a:ext cx="2441633" cy="619072"/>
        </p:xfrm>
        <a:graphic>
          <a:graphicData uri="http://schemas.openxmlformats.org/presentationml/2006/ole">
            <mc:AlternateContent xmlns:mc="http://schemas.openxmlformats.org/markup-compatibility/2006">
              <mc:Choice xmlns:v="urn:schemas-microsoft-com:vml" Requires="v">
                <p:oleObj spid="_x0000_s81996" name="Equation" r:id="rId8" imgW="901440" imgH="228600" progId="Equation.DSMT4">
                  <p:embed/>
                </p:oleObj>
              </mc:Choice>
              <mc:Fallback>
                <p:oleObj name="Equation" r:id="rId8" imgW="901440" imgH="228600" progId="Equation.DSMT4">
                  <p:embed/>
                  <p:pic>
                    <p:nvPicPr>
                      <p:cNvPr id="0" name=""/>
                      <p:cNvPicPr>
                        <a:picLocks noChangeAspect="1" noChangeArrowheads="1"/>
                      </p:cNvPicPr>
                      <p:nvPr/>
                    </p:nvPicPr>
                    <p:blipFill>
                      <a:blip r:embed="rId9"/>
                      <a:srcRect/>
                      <a:stretch>
                        <a:fillRect/>
                      </a:stretch>
                    </p:blipFill>
                    <p:spPr bwMode="auto">
                      <a:xfrm>
                        <a:off x="4873567" y="6061501"/>
                        <a:ext cx="2441633" cy="619072"/>
                      </a:xfrm>
                      <a:prstGeom prst="rect">
                        <a:avLst/>
                      </a:prstGeom>
                      <a:noFill/>
                    </p:spPr>
                  </p:pic>
                </p:oleObj>
              </mc:Fallback>
            </mc:AlternateContent>
          </a:graphicData>
        </a:graphic>
      </p:graphicFrame>
      <p:sp>
        <p:nvSpPr>
          <p:cNvPr id="17" name="Title 11"/>
          <p:cNvSpPr txBox="1">
            <a:spLocks/>
          </p:cNvSpPr>
          <p:nvPr/>
        </p:nvSpPr>
        <p:spPr>
          <a:xfrm>
            <a:off x="2545306" y="62781"/>
            <a:ext cx="3931694" cy="457200"/>
          </a:xfrm>
          <a:prstGeom prst="rect">
            <a:avLst/>
          </a:prstGeom>
        </p:spPr>
        <p:txBody>
          <a:bodyPr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r">
              <a:defRPr/>
            </a:pPr>
            <a:r>
              <a:rPr lang="en-US" sz="2800" b="1" kern="0" dirty="0" smtClean="0">
                <a:solidFill>
                  <a:schemeClr val="tx1"/>
                </a:solidFill>
                <a:latin typeface="Arial Rounded MT Bold" panose="020F0704030504030204" pitchFamily="34" charset="0"/>
                <a:ea typeface="Cambria Math" pitchFamily="18" charset="0"/>
                <a:cs typeface="Times New Roman" pitchFamily="18" charset="0"/>
              </a:rPr>
              <a:t>p. 1006</a:t>
            </a:r>
            <a:endParaRPr lang="en-US" sz="2800" b="1" kern="0" dirty="0">
              <a:solidFill>
                <a:schemeClr val="tx1"/>
              </a:solidFill>
              <a:latin typeface="Arial Rounded MT Bold" panose="020F0704030504030204" pitchFamily="34" charset="0"/>
              <a:ea typeface="Cambria Math" pitchFamily="18" charset="0"/>
              <a:cs typeface="Times New Roman" pitchFamily="18" charset="0"/>
            </a:endParaRPr>
          </a:p>
        </p:txBody>
      </p:sp>
    </p:spTree>
    <p:extLst>
      <p:ext uri="{BB962C8B-B14F-4D97-AF65-F5344CB8AC3E}">
        <p14:creationId xmlns:p14="http://schemas.microsoft.com/office/powerpoint/2010/main" val="265627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1000"/>
                                  </p:stCondLst>
                                  <p:iterate type="lt">
                                    <p:tmPct val="50000"/>
                                  </p:iterate>
                                  <p:childTnLst>
                                    <p:set>
                                      <p:cBhvr>
                                        <p:cTn id="6" dur="1" fill="hold">
                                          <p:stCondLst>
                                            <p:cond delay="0"/>
                                          </p:stCondLst>
                                        </p:cTn>
                                        <p:tgtEl>
                                          <p:spTgt spid="113670"/>
                                        </p:tgtEl>
                                        <p:attrNameLst>
                                          <p:attrName>style.visibility</p:attrName>
                                        </p:attrNameLst>
                                      </p:cBhvr>
                                      <p:to>
                                        <p:strVal val="visible"/>
                                      </p:to>
                                    </p:set>
                                    <p:anim calcmode="discrete" valueType="clr">
                                      <p:cBhvr override="childStyle">
                                        <p:cTn id="7" dur="80"/>
                                        <p:tgtEl>
                                          <p:spTgt spid="11367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3670"/>
                                        </p:tgtEl>
                                        <p:attrNameLst>
                                          <p:attrName>fillcolor</p:attrName>
                                        </p:attrNameLst>
                                      </p:cBhvr>
                                      <p:tavLst>
                                        <p:tav tm="0">
                                          <p:val>
                                            <p:clrVal>
                                              <a:schemeClr val="accent2"/>
                                            </p:clrVal>
                                          </p:val>
                                        </p:tav>
                                        <p:tav tm="50000">
                                          <p:val>
                                            <p:clrVal>
                                              <a:schemeClr val="hlink"/>
                                            </p:clrVal>
                                          </p:val>
                                        </p:tav>
                                      </p:tavLst>
                                    </p:anim>
                                    <p:set>
                                      <p:cBhvr>
                                        <p:cTn id="9" dur="80"/>
                                        <p:tgtEl>
                                          <p:spTgt spid="11367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nodeType="clickEffect">
                                  <p:stCondLst>
                                    <p:cond delay="0"/>
                                  </p:stCondLst>
                                  <p:childTnLst>
                                    <p:set>
                                      <p:cBhvr>
                                        <p:cTn id="13" dur="1" fill="hold">
                                          <p:stCondLst>
                                            <p:cond delay="0"/>
                                          </p:stCondLst>
                                        </p:cTn>
                                        <p:tgtEl>
                                          <p:spTgt spid="113687"/>
                                        </p:tgtEl>
                                        <p:attrNameLst>
                                          <p:attrName>style.visibility</p:attrName>
                                        </p:attrNameLst>
                                      </p:cBhvr>
                                      <p:to>
                                        <p:strVal val="visible"/>
                                      </p:to>
                                    </p:set>
                                    <p:anim from="(-#ppt_w/2)" to="(#ppt_x)" calcmode="lin" valueType="num">
                                      <p:cBhvr>
                                        <p:cTn id="14" dur="600" fill="hold">
                                          <p:stCondLst>
                                            <p:cond delay="0"/>
                                          </p:stCondLst>
                                        </p:cTn>
                                        <p:tgtEl>
                                          <p:spTgt spid="113687"/>
                                        </p:tgtEl>
                                        <p:attrNameLst>
                                          <p:attrName>ppt_x</p:attrName>
                                        </p:attrNameLst>
                                      </p:cBhvr>
                                    </p:anim>
                                    <p:anim from="0" to="-1.0" calcmode="lin" valueType="num">
                                      <p:cBhvr>
                                        <p:cTn id="15" dur="200" decel="50000" autoRev="1" fill="hold">
                                          <p:stCondLst>
                                            <p:cond delay="600"/>
                                          </p:stCondLst>
                                        </p:cTn>
                                        <p:tgtEl>
                                          <p:spTgt spid="113687"/>
                                        </p:tgtEl>
                                        <p:attrNameLst>
                                          <p:attrName>xshear</p:attrName>
                                        </p:attrNameLst>
                                      </p:cBhvr>
                                    </p:anim>
                                    <p:animScale>
                                      <p:cBhvr>
                                        <p:cTn id="16" dur="200" decel="100000" autoRev="1" fill="hold">
                                          <p:stCondLst>
                                            <p:cond delay="600"/>
                                          </p:stCondLst>
                                        </p:cTn>
                                        <p:tgtEl>
                                          <p:spTgt spid="113687"/>
                                        </p:tgtEl>
                                      </p:cBhvr>
                                      <p:from x="100000" y="100000"/>
                                      <p:to x="80000" y="100000"/>
                                    </p:animScale>
                                    <p:anim by="(#ppt_h/3+#ppt_w*0.1)" calcmode="lin" valueType="num">
                                      <p:cBhvr additive="sum">
                                        <p:cTn id="17" dur="200" decel="100000" autoRev="1" fill="hold">
                                          <p:stCondLst>
                                            <p:cond delay="600"/>
                                          </p:stCondLst>
                                        </p:cTn>
                                        <p:tgtEl>
                                          <p:spTgt spid="113687"/>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113689"/>
                                        </p:tgtEl>
                                        <p:attrNameLst>
                                          <p:attrName>style.visibility</p:attrName>
                                        </p:attrNameLst>
                                      </p:cBhvr>
                                      <p:to>
                                        <p:strVal val="visible"/>
                                      </p:to>
                                    </p:set>
                                    <p:anim calcmode="discrete" valueType="clr">
                                      <p:cBhvr override="childStyle">
                                        <p:cTn id="22" dur="80"/>
                                        <p:tgtEl>
                                          <p:spTgt spid="113689"/>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13689"/>
                                        </p:tgtEl>
                                        <p:attrNameLst>
                                          <p:attrName>fillcolor</p:attrName>
                                        </p:attrNameLst>
                                      </p:cBhvr>
                                      <p:tavLst>
                                        <p:tav tm="0">
                                          <p:val>
                                            <p:clrVal>
                                              <a:schemeClr val="accent2"/>
                                            </p:clrVal>
                                          </p:val>
                                        </p:tav>
                                        <p:tav tm="50000">
                                          <p:val>
                                            <p:clrVal>
                                              <a:schemeClr val="hlink"/>
                                            </p:clrVal>
                                          </p:val>
                                        </p:tav>
                                      </p:tavLst>
                                    </p:anim>
                                    <p:set>
                                      <p:cBhvr>
                                        <p:cTn id="24" dur="80"/>
                                        <p:tgtEl>
                                          <p:spTgt spid="113689"/>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34" presetClass="entr" presetSubtype="0" fill="hold" nodeType="clickEffect">
                                  <p:stCondLst>
                                    <p:cond delay="0"/>
                                  </p:stCondLst>
                                  <p:childTnLst>
                                    <p:set>
                                      <p:cBhvr>
                                        <p:cTn id="28" dur="1" fill="hold">
                                          <p:stCondLst>
                                            <p:cond delay="0"/>
                                          </p:stCondLst>
                                        </p:cTn>
                                        <p:tgtEl>
                                          <p:spTgt spid="113690"/>
                                        </p:tgtEl>
                                        <p:attrNameLst>
                                          <p:attrName>style.visibility</p:attrName>
                                        </p:attrNameLst>
                                      </p:cBhvr>
                                      <p:to>
                                        <p:strVal val="visible"/>
                                      </p:to>
                                    </p:set>
                                    <p:anim from="(-#ppt_w/2)" to="(#ppt_x)" calcmode="lin" valueType="num">
                                      <p:cBhvr>
                                        <p:cTn id="29" dur="600" fill="hold">
                                          <p:stCondLst>
                                            <p:cond delay="0"/>
                                          </p:stCondLst>
                                        </p:cTn>
                                        <p:tgtEl>
                                          <p:spTgt spid="113690"/>
                                        </p:tgtEl>
                                        <p:attrNameLst>
                                          <p:attrName>ppt_x</p:attrName>
                                        </p:attrNameLst>
                                      </p:cBhvr>
                                    </p:anim>
                                    <p:anim from="0" to="-1.0" calcmode="lin" valueType="num">
                                      <p:cBhvr>
                                        <p:cTn id="30" dur="200" decel="50000" autoRev="1" fill="hold">
                                          <p:stCondLst>
                                            <p:cond delay="600"/>
                                          </p:stCondLst>
                                        </p:cTn>
                                        <p:tgtEl>
                                          <p:spTgt spid="113690"/>
                                        </p:tgtEl>
                                        <p:attrNameLst>
                                          <p:attrName>xshear</p:attrName>
                                        </p:attrNameLst>
                                      </p:cBhvr>
                                    </p:anim>
                                    <p:animScale>
                                      <p:cBhvr>
                                        <p:cTn id="31" dur="200" decel="100000" autoRev="1" fill="hold">
                                          <p:stCondLst>
                                            <p:cond delay="600"/>
                                          </p:stCondLst>
                                        </p:cTn>
                                        <p:tgtEl>
                                          <p:spTgt spid="113690"/>
                                        </p:tgtEl>
                                      </p:cBhvr>
                                      <p:from x="100000" y="100000"/>
                                      <p:to x="80000" y="100000"/>
                                    </p:animScale>
                                    <p:anim by="(#ppt_h/3+#ppt_w*0.1)" calcmode="lin" valueType="num">
                                      <p:cBhvr additive="sum">
                                        <p:cTn id="32" dur="200" decel="100000" autoRev="1" fill="hold">
                                          <p:stCondLst>
                                            <p:cond delay="600"/>
                                          </p:stCondLst>
                                        </p:cTn>
                                        <p:tgtEl>
                                          <p:spTgt spid="113690"/>
                                        </p:tgtEl>
                                        <p:attrNameLst>
                                          <p:attrName>ppt_x</p:attrName>
                                        </p:attrNameLst>
                                      </p:cBhvr>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9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0" grpId="0"/>
      <p:bldP spid="113670" grpId="0"/>
      <p:bldP spid="1136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36"/>
          <p:cNvSpPr txBox="1">
            <a:spLocks noChangeArrowheads="1"/>
          </p:cNvSpPr>
          <p:nvPr/>
        </p:nvSpPr>
        <p:spPr bwMode="auto">
          <a:xfrm>
            <a:off x="381000" y="304800"/>
            <a:ext cx="8458200" cy="2215991"/>
          </a:xfrm>
          <a:prstGeom prst="rect">
            <a:avLst/>
          </a:prstGeom>
          <a:noFill/>
          <a:ln w="9525">
            <a:noFill/>
            <a:miter lim="800000"/>
            <a:headEnd/>
            <a:tailEnd/>
          </a:ln>
        </p:spPr>
        <p:txBody>
          <a:bodyPr>
            <a:spAutoFit/>
          </a:bodyPr>
          <a:lstStyle/>
          <a:p>
            <a:pPr>
              <a:spcBef>
                <a:spcPct val="50000"/>
              </a:spcBef>
            </a:pPr>
            <a:r>
              <a:rPr lang="en-US" sz="2800" b="1" dirty="0" smtClean="0"/>
              <a:t>Definitions: </a:t>
            </a:r>
          </a:p>
          <a:p>
            <a:pPr>
              <a:spcBef>
                <a:spcPct val="50000"/>
              </a:spcBef>
            </a:pPr>
            <a:r>
              <a:rPr lang="en-US" sz="2200" b="1" dirty="0" smtClean="0"/>
              <a:t>congruent arcs = </a:t>
            </a:r>
            <a:r>
              <a:rPr lang="en-US" sz="2200" dirty="0" smtClean="0"/>
              <a:t>two </a:t>
            </a:r>
            <a:r>
              <a:rPr lang="en-US" sz="2200" dirty="0"/>
              <a:t>arcs of the same circle or of congruent circles </a:t>
            </a:r>
            <a:r>
              <a:rPr lang="en-US" sz="2200" dirty="0" smtClean="0"/>
              <a:t>that have </a:t>
            </a:r>
            <a:r>
              <a:rPr lang="en-US" sz="2200" dirty="0"/>
              <a:t>the same measure</a:t>
            </a:r>
            <a:r>
              <a:rPr lang="en-US" sz="2200" dirty="0" smtClean="0"/>
              <a:t>.</a:t>
            </a:r>
          </a:p>
          <a:p>
            <a:pPr>
              <a:spcBef>
                <a:spcPct val="50000"/>
              </a:spcBef>
            </a:pPr>
            <a:r>
              <a:rPr lang="en-US" sz="2200" b="1" dirty="0" smtClean="0"/>
              <a:t>adjacent arcs </a:t>
            </a:r>
            <a:r>
              <a:rPr lang="en-US" sz="2200" b="1" dirty="0"/>
              <a:t>= </a:t>
            </a:r>
            <a:r>
              <a:rPr lang="en-US" sz="2200" dirty="0"/>
              <a:t>two arcs of the same circle </a:t>
            </a:r>
            <a:r>
              <a:rPr lang="en-US" sz="2200" dirty="0" smtClean="0"/>
              <a:t>that intersect in exactly one point.</a:t>
            </a:r>
            <a:endParaRPr lang="en-US" sz="2800" b="1" dirty="0"/>
          </a:p>
        </p:txBody>
      </p:sp>
      <p:grpSp>
        <p:nvGrpSpPr>
          <p:cNvPr id="2" name="Group 1"/>
          <p:cNvGrpSpPr/>
          <p:nvPr/>
        </p:nvGrpSpPr>
        <p:grpSpPr>
          <a:xfrm>
            <a:off x="381000" y="3124200"/>
            <a:ext cx="8458200" cy="3048000"/>
            <a:chOff x="381000" y="3124200"/>
            <a:chExt cx="8458200" cy="3048000"/>
          </a:xfrm>
        </p:grpSpPr>
        <p:sp>
          <p:nvSpPr>
            <p:cNvPr id="20" name="Rectangle 13"/>
            <p:cNvSpPr>
              <a:spLocks noChangeArrowheads="1"/>
            </p:cNvSpPr>
            <p:nvPr/>
          </p:nvSpPr>
          <p:spPr bwMode="auto">
            <a:xfrm>
              <a:off x="381000" y="3124200"/>
              <a:ext cx="8382000" cy="533400"/>
            </a:xfrm>
            <a:prstGeom prst="rect">
              <a:avLst/>
            </a:prstGeom>
            <a:solidFill>
              <a:srgbClr val="008000"/>
            </a:solidFill>
            <a:ln w="9525">
              <a:solidFill>
                <a:schemeClr val="tx1"/>
              </a:solidFill>
              <a:miter lim="800000"/>
              <a:headEnd/>
              <a:tailEnd/>
            </a:ln>
          </p:spPr>
          <p:txBody>
            <a:bodyPr wrap="none" anchor="ctr"/>
            <a:lstStyle/>
            <a:p>
              <a:endParaRPr lang="en-US"/>
            </a:p>
          </p:txBody>
        </p:sp>
        <p:sp>
          <p:nvSpPr>
            <p:cNvPr id="21" name="Text Box 15"/>
            <p:cNvSpPr txBox="1">
              <a:spLocks noChangeArrowheads="1"/>
            </p:cNvSpPr>
            <p:nvPr/>
          </p:nvSpPr>
          <p:spPr bwMode="auto">
            <a:xfrm>
              <a:off x="457200" y="3124200"/>
              <a:ext cx="8382000" cy="519113"/>
            </a:xfrm>
            <a:prstGeom prst="rect">
              <a:avLst/>
            </a:prstGeom>
            <a:noFill/>
            <a:ln w="9525">
              <a:noFill/>
              <a:miter lim="800000"/>
              <a:headEnd/>
              <a:tailEnd/>
            </a:ln>
          </p:spPr>
          <p:txBody>
            <a:bodyPr>
              <a:spAutoFit/>
            </a:bodyPr>
            <a:lstStyle/>
            <a:p>
              <a:pPr>
                <a:spcBef>
                  <a:spcPct val="50000"/>
                </a:spcBef>
              </a:pPr>
              <a:r>
                <a:rPr lang="en-US" sz="2800" b="1" dirty="0">
                  <a:solidFill>
                    <a:schemeClr val="bg1"/>
                  </a:solidFill>
                  <a:cs typeface="Arial" charset="0"/>
                </a:rPr>
                <a:t>Arc Addition Postulate</a:t>
              </a:r>
              <a:endParaRPr lang="en-US" sz="2800" b="1" dirty="0">
                <a:solidFill>
                  <a:schemeClr val="bg1"/>
                </a:solidFill>
              </a:endParaRPr>
            </a:p>
          </p:txBody>
        </p:sp>
        <p:sp>
          <p:nvSpPr>
            <p:cNvPr id="22" name="Text Box 17"/>
            <p:cNvSpPr txBox="1">
              <a:spLocks noChangeArrowheads="1"/>
            </p:cNvSpPr>
            <p:nvPr/>
          </p:nvSpPr>
          <p:spPr bwMode="auto">
            <a:xfrm>
              <a:off x="457200" y="3810000"/>
              <a:ext cx="5257800" cy="1373188"/>
            </a:xfrm>
            <a:prstGeom prst="rect">
              <a:avLst/>
            </a:prstGeom>
            <a:noFill/>
            <a:ln w="9525">
              <a:noFill/>
              <a:miter lim="800000"/>
              <a:headEnd/>
              <a:tailEnd/>
            </a:ln>
          </p:spPr>
          <p:txBody>
            <a:bodyPr>
              <a:spAutoFit/>
            </a:bodyPr>
            <a:lstStyle/>
            <a:p>
              <a:pPr>
                <a:spcBef>
                  <a:spcPct val="50000"/>
                </a:spcBef>
              </a:pPr>
              <a:r>
                <a:rPr lang="en-US" sz="2800"/>
                <a:t>The measure of an arc formed by two adjacent arcs is the sum of the measures of the two arcs.</a:t>
              </a:r>
            </a:p>
          </p:txBody>
        </p:sp>
        <p:sp>
          <p:nvSpPr>
            <p:cNvPr id="23" name="Rectangle 18"/>
            <p:cNvSpPr>
              <a:spLocks noChangeArrowheads="1"/>
            </p:cNvSpPr>
            <p:nvPr/>
          </p:nvSpPr>
          <p:spPr bwMode="auto">
            <a:xfrm>
              <a:off x="381000" y="3657600"/>
              <a:ext cx="8382000" cy="2514600"/>
            </a:xfrm>
            <a:prstGeom prst="rect">
              <a:avLst/>
            </a:prstGeom>
            <a:noFill/>
            <a:ln w="9525">
              <a:solidFill>
                <a:schemeClr val="tx1"/>
              </a:solidFill>
              <a:miter lim="800000"/>
              <a:headEnd/>
              <a:tailEnd/>
            </a:ln>
          </p:spPr>
          <p:txBody>
            <a:bodyPr wrap="none" anchor="ctr"/>
            <a:lstStyle/>
            <a:p>
              <a:endParaRPr lang="en-US"/>
            </a:p>
          </p:txBody>
        </p:sp>
      </p:grpSp>
      <p:sp>
        <p:nvSpPr>
          <p:cNvPr id="24" name="Oval 20"/>
          <p:cNvSpPr>
            <a:spLocks noChangeArrowheads="1"/>
          </p:cNvSpPr>
          <p:nvPr/>
        </p:nvSpPr>
        <p:spPr bwMode="auto">
          <a:xfrm>
            <a:off x="6477000" y="4038600"/>
            <a:ext cx="1828800" cy="1828800"/>
          </a:xfrm>
          <a:prstGeom prst="ellipse">
            <a:avLst/>
          </a:prstGeom>
          <a:noFill/>
          <a:ln w="19050">
            <a:solidFill>
              <a:schemeClr val="tx1"/>
            </a:solidFill>
            <a:round/>
            <a:headEnd/>
            <a:tailEnd/>
          </a:ln>
        </p:spPr>
        <p:txBody>
          <a:bodyPr wrap="none" anchor="ctr"/>
          <a:lstStyle/>
          <a:p>
            <a:endParaRPr lang="en-US"/>
          </a:p>
        </p:txBody>
      </p:sp>
      <p:sp>
        <p:nvSpPr>
          <p:cNvPr id="27" name="Oval 27"/>
          <p:cNvSpPr>
            <a:spLocks noChangeArrowheads="1"/>
          </p:cNvSpPr>
          <p:nvPr/>
        </p:nvSpPr>
        <p:spPr bwMode="auto">
          <a:xfrm>
            <a:off x="7772400" y="4114800"/>
            <a:ext cx="152400" cy="152400"/>
          </a:xfrm>
          <a:prstGeom prst="ellipse">
            <a:avLst/>
          </a:prstGeom>
          <a:solidFill>
            <a:schemeClr val="tx1"/>
          </a:solidFill>
          <a:ln w="9525">
            <a:solidFill>
              <a:schemeClr val="tx1"/>
            </a:solidFill>
            <a:round/>
            <a:headEnd/>
            <a:tailEnd/>
          </a:ln>
        </p:spPr>
        <p:txBody>
          <a:bodyPr wrap="none" anchor="ctr"/>
          <a:lstStyle/>
          <a:p>
            <a:endParaRPr lang="en-US"/>
          </a:p>
        </p:txBody>
      </p:sp>
      <p:sp>
        <p:nvSpPr>
          <p:cNvPr id="28" name="Oval 28"/>
          <p:cNvSpPr>
            <a:spLocks noChangeArrowheads="1"/>
          </p:cNvSpPr>
          <p:nvPr/>
        </p:nvSpPr>
        <p:spPr bwMode="auto">
          <a:xfrm>
            <a:off x="6705600" y="4191000"/>
            <a:ext cx="152400" cy="152400"/>
          </a:xfrm>
          <a:prstGeom prst="ellipse">
            <a:avLst/>
          </a:prstGeom>
          <a:solidFill>
            <a:schemeClr val="tx1"/>
          </a:solidFill>
          <a:ln w="9525">
            <a:solidFill>
              <a:schemeClr val="tx1"/>
            </a:solidFill>
            <a:round/>
            <a:headEnd/>
            <a:tailEnd/>
          </a:ln>
        </p:spPr>
        <p:txBody>
          <a:bodyPr wrap="none" anchor="ctr"/>
          <a:lstStyle/>
          <a:p>
            <a:endParaRPr lang="en-US"/>
          </a:p>
        </p:txBody>
      </p:sp>
      <p:sp>
        <p:nvSpPr>
          <p:cNvPr id="29" name="Oval 29"/>
          <p:cNvSpPr>
            <a:spLocks noChangeArrowheads="1"/>
          </p:cNvSpPr>
          <p:nvPr/>
        </p:nvSpPr>
        <p:spPr bwMode="auto">
          <a:xfrm>
            <a:off x="7924800" y="5562600"/>
            <a:ext cx="152400" cy="152400"/>
          </a:xfrm>
          <a:prstGeom prst="ellipse">
            <a:avLst/>
          </a:prstGeom>
          <a:solidFill>
            <a:schemeClr val="tx1"/>
          </a:solidFill>
          <a:ln w="9525">
            <a:solidFill>
              <a:schemeClr val="tx1"/>
            </a:solidFill>
            <a:round/>
            <a:headEnd/>
            <a:tailEnd/>
          </a:ln>
        </p:spPr>
        <p:txBody>
          <a:bodyPr wrap="none" anchor="ctr"/>
          <a:lstStyle/>
          <a:p>
            <a:endParaRPr lang="en-US"/>
          </a:p>
        </p:txBody>
      </p:sp>
      <p:sp>
        <p:nvSpPr>
          <p:cNvPr id="30" name="Text Box 30"/>
          <p:cNvSpPr txBox="1">
            <a:spLocks noChangeArrowheads="1"/>
          </p:cNvSpPr>
          <p:nvPr/>
        </p:nvSpPr>
        <p:spPr bwMode="auto">
          <a:xfrm>
            <a:off x="6400800" y="3886200"/>
            <a:ext cx="381000" cy="457200"/>
          </a:xfrm>
          <a:prstGeom prst="rect">
            <a:avLst/>
          </a:prstGeom>
          <a:noFill/>
          <a:ln w="9525">
            <a:noFill/>
            <a:miter lim="800000"/>
            <a:headEnd/>
            <a:tailEnd/>
          </a:ln>
        </p:spPr>
        <p:txBody>
          <a:bodyPr>
            <a:spAutoFit/>
          </a:bodyPr>
          <a:lstStyle/>
          <a:p>
            <a:pPr>
              <a:spcBef>
                <a:spcPct val="50000"/>
              </a:spcBef>
            </a:pPr>
            <a:r>
              <a:rPr lang="en-US" sz="2400" i="1"/>
              <a:t>A</a:t>
            </a:r>
          </a:p>
        </p:txBody>
      </p:sp>
      <p:sp>
        <p:nvSpPr>
          <p:cNvPr id="31" name="Text Box 31"/>
          <p:cNvSpPr txBox="1">
            <a:spLocks noChangeArrowheads="1"/>
          </p:cNvSpPr>
          <p:nvPr/>
        </p:nvSpPr>
        <p:spPr bwMode="auto">
          <a:xfrm>
            <a:off x="7924800" y="3810000"/>
            <a:ext cx="381000" cy="457200"/>
          </a:xfrm>
          <a:prstGeom prst="rect">
            <a:avLst/>
          </a:prstGeom>
          <a:noFill/>
          <a:ln w="9525">
            <a:noFill/>
            <a:miter lim="800000"/>
            <a:headEnd/>
            <a:tailEnd/>
          </a:ln>
        </p:spPr>
        <p:txBody>
          <a:bodyPr>
            <a:spAutoFit/>
          </a:bodyPr>
          <a:lstStyle/>
          <a:p>
            <a:pPr>
              <a:spcBef>
                <a:spcPct val="50000"/>
              </a:spcBef>
            </a:pPr>
            <a:r>
              <a:rPr lang="en-US" sz="2400" i="1"/>
              <a:t>B</a:t>
            </a:r>
          </a:p>
        </p:txBody>
      </p:sp>
      <p:sp>
        <p:nvSpPr>
          <p:cNvPr id="32" name="Text Box 32"/>
          <p:cNvSpPr txBox="1">
            <a:spLocks noChangeArrowheads="1"/>
          </p:cNvSpPr>
          <p:nvPr/>
        </p:nvSpPr>
        <p:spPr bwMode="auto">
          <a:xfrm>
            <a:off x="7924800" y="5638800"/>
            <a:ext cx="381000" cy="457200"/>
          </a:xfrm>
          <a:prstGeom prst="rect">
            <a:avLst/>
          </a:prstGeom>
          <a:noFill/>
          <a:ln w="9525">
            <a:noFill/>
            <a:miter lim="800000"/>
            <a:headEnd/>
            <a:tailEnd/>
          </a:ln>
        </p:spPr>
        <p:txBody>
          <a:bodyPr>
            <a:spAutoFit/>
          </a:bodyPr>
          <a:lstStyle/>
          <a:p>
            <a:pPr>
              <a:spcBef>
                <a:spcPct val="50000"/>
              </a:spcBef>
            </a:pPr>
            <a:r>
              <a:rPr lang="en-US" sz="2400" i="1"/>
              <a:t>C</a:t>
            </a:r>
          </a:p>
        </p:txBody>
      </p:sp>
      <p:graphicFrame>
        <p:nvGraphicFramePr>
          <p:cNvPr id="33" name="Object 33"/>
          <p:cNvGraphicFramePr>
            <a:graphicFrameLocks noChangeAspect="1"/>
          </p:cNvGraphicFramePr>
          <p:nvPr>
            <p:extLst>
              <p:ext uri="{D42A27DB-BD31-4B8C-83A1-F6EECF244321}">
                <p14:modId xmlns:p14="http://schemas.microsoft.com/office/powerpoint/2010/main" val="708235791"/>
              </p:ext>
            </p:extLst>
          </p:nvPr>
        </p:nvGraphicFramePr>
        <p:xfrm>
          <a:off x="1371600" y="5257800"/>
          <a:ext cx="4191000" cy="690563"/>
        </p:xfrm>
        <a:graphic>
          <a:graphicData uri="http://schemas.openxmlformats.org/presentationml/2006/ole">
            <mc:AlternateContent xmlns:mc="http://schemas.openxmlformats.org/markup-compatibility/2006">
              <mc:Choice xmlns:v="urn:schemas-microsoft-com:vml" Requires="v">
                <p:oleObj spid="_x0000_s104466" name="Equation" r:id="rId4" imgW="1396800" imgH="228600" progId="Equation.DSMT4">
                  <p:embed/>
                </p:oleObj>
              </mc:Choice>
              <mc:Fallback>
                <p:oleObj name="Equation" r:id="rId4" imgW="13968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5257800"/>
                        <a:ext cx="4191000" cy="690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Text Box 73"/>
          <p:cNvSpPr txBox="1">
            <a:spLocks noChangeArrowheads="1"/>
          </p:cNvSpPr>
          <p:nvPr/>
        </p:nvSpPr>
        <p:spPr bwMode="auto">
          <a:xfrm>
            <a:off x="7621588" y="4711700"/>
            <a:ext cx="838200" cy="457200"/>
          </a:xfrm>
          <a:prstGeom prst="rect">
            <a:avLst/>
          </a:prstGeom>
          <a:noFill/>
          <a:ln w="9525">
            <a:noFill/>
            <a:miter lim="800000"/>
            <a:headEnd/>
            <a:tailEnd/>
          </a:ln>
        </p:spPr>
        <p:txBody>
          <a:bodyPr>
            <a:spAutoFit/>
          </a:bodyPr>
          <a:lstStyle/>
          <a:p>
            <a:pPr>
              <a:spcBef>
                <a:spcPct val="50000"/>
              </a:spcBef>
            </a:pPr>
            <a:r>
              <a:rPr lang="en-US" sz="2400">
                <a:solidFill>
                  <a:srgbClr val="9900FF"/>
                </a:solidFill>
              </a:rPr>
              <a:t>115</a:t>
            </a:r>
            <a:r>
              <a:rPr lang="en-US" sz="2400">
                <a:solidFill>
                  <a:srgbClr val="9900FF"/>
                </a:solidFill>
                <a:cs typeface="Arial" charset="0"/>
              </a:rPr>
              <a:t>°</a:t>
            </a:r>
          </a:p>
        </p:txBody>
      </p:sp>
      <p:sp>
        <p:nvSpPr>
          <p:cNvPr id="35" name="Text Box 73"/>
          <p:cNvSpPr txBox="1">
            <a:spLocks noChangeArrowheads="1"/>
          </p:cNvSpPr>
          <p:nvPr/>
        </p:nvSpPr>
        <p:spPr bwMode="auto">
          <a:xfrm>
            <a:off x="6999288" y="4022725"/>
            <a:ext cx="838200" cy="457200"/>
          </a:xfrm>
          <a:prstGeom prst="rect">
            <a:avLst/>
          </a:prstGeom>
          <a:noFill/>
          <a:ln w="9525">
            <a:noFill/>
            <a:miter lim="800000"/>
            <a:headEnd/>
            <a:tailEnd/>
          </a:ln>
        </p:spPr>
        <p:txBody>
          <a:bodyPr>
            <a:spAutoFit/>
          </a:bodyPr>
          <a:lstStyle/>
          <a:p>
            <a:pPr>
              <a:spcBef>
                <a:spcPct val="50000"/>
              </a:spcBef>
            </a:pPr>
            <a:r>
              <a:rPr lang="en-US" sz="2400" dirty="0">
                <a:solidFill>
                  <a:srgbClr val="9900FF"/>
                </a:solidFill>
              </a:rPr>
              <a:t>72</a:t>
            </a:r>
            <a:r>
              <a:rPr lang="en-US" sz="2400" dirty="0">
                <a:solidFill>
                  <a:srgbClr val="9900FF"/>
                </a:solidFill>
                <a:cs typeface="Arial" charset="0"/>
              </a:rPr>
              <a:t>°</a:t>
            </a:r>
          </a:p>
        </p:txBody>
      </p:sp>
      <p:sp>
        <p:nvSpPr>
          <p:cNvPr id="18" name="Title 11"/>
          <p:cNvSpPr txBox="1">
            <a:spLocks/>
          </p:cNvSpPr>
          <p:nvPr/>
        </p:nvSpPr>
        <p:spPr>
          <a:xfrm>
            <a:off x="1783306" y="62781"/>
            <a:ext cx="7239001" cy="457200"/>
          </a:xfrm>
          <a:prstGeom prst="rect">
            <a:avLst/>
          </a:prstGeom>
        </p:spPr>
        <p:txBody>
          <a:bodyPr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r">
              <a:defRPr/>
            </a:pPr>
            <a:r>
              <a:rPr lang="en-US" sz="3200" b="1" kern="0" dirty="0" smtClean="0">
                <a:solidFill>
                  <a:schemeClr val="tx1"/>
                </a:solidFill>
                <a:latin typeface="Arial Rounded MT Bold" panose="020F0704030504030204" pitchFamily="34" charset="0"/>
                <a:ea typeface="Cambria Math" pitchFamily="18" charset="0"/>
                <a:cs typeface="Times New Roman" pitchFamily="18" charset="0"/>
              </a:rPr>
              <a:t>p. 1007</a:t>
            </a:r>
            <a:endParaRPr lang="en-US" sz="3200" b="1" kern="0" dirty="0">
              <a:solidFill>
                <a:schemeClr val="tx1"/>
              </a:solidFill>
              <a:latin typeface="Arial Rounded MT Bold" panose="020F0704030504030204" pitchFamily="34" charset="0"/>
              <a:ea typeface="Cambria Math" pitchFamily="18" charset="0"/>
              <a:cs typeface="Times New Roman" pitchFamily="18" charset="0"/>
            </a:endParaRPr>
          </a:p>
        </p:txBody>
      </p:sp>
    </p:spTree>
    <p:extLst>
      <p:ext uri="{BB962C8B-B14F-4D97-AF65-F5344CB8AC3E}">
        <p14:creationId xmlns:p14="http://schemas.microsoft.com/office/powerpoint/2010/main" val="250809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p:cNvSpPr>
            <a:spLocks noChangeArrowheads="1"/>
          </p:cNvSpPr>
          <p:nvPr/>
        </p:nvSpPr>
        <p:spPr bwMode="auto">
          <a:xfrm>
            <a:off x="76200" y="76200"/>
            <a:ext cx="1981200" cy="533400"/>
          </a:xfrm>
          <a:prstGeom prst="roundRect">
            <a:avLst>
              <a:gd name="adj" fmla="val 16667"/>
            </a:avLst>
          </a:prstGeom>
          <a:solidFill>
            <a:schemeClr val="bg2">
              <a:lumMod val="60000"/>
              <a:lumOff val="40000"/>
            </a:schemeClr>
          </a:solidFill>
          <a:ln w="19050">
            <a:solidFill>
              <a:srgbClr val="000080"/>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0" name="Text Box 3"/>
          <p:cNvSpPr txBox="1">
            <a:spLocks noChangeArrowheads="1"/>
          </p:cNvSpPr>
          <p:nvPr/>
        </p:nvSpPr>
        <p:spPr bwMode="auto">
          <a:xfrm>
            <a:off x="76200" y="76200"/>
            <a:ext cx="213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smtClean="0">
                <a:solidFill>
                  <a:srgbClr val="FFFFFF"/>
                </a:solidFill>
              </a:rPr>
              <a:t>PRACTICE</a:t>
            </a:r>
            <a:endParaRPr lang="en-US" altLang="en-US" sz="2800" dirty="0">
              <a:solidFill>
                <a:srgbClr val="FFFFFF"/>
              </a:solidFill>
            </a:endParaRPr>
          </a:p>
        </p:txBody>
      </p:sp>
      <p:sp>
        <p:nvSpPr>
          <p:cNvPr id="11" name="Text Box 44"/>
          <p:cNvSpPr txBox="1">
            <a:spLocks noChangeArrowheads="1"/>
          </p:cNvSpPr>
          <p:nvPr/>
        </p:nvSpPr>
        <p:spPr bwMode="auto">
          <a:xfrm>
            <a:off x="2209800" y="98947"/>
            <a:ext cx="6781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n-US" altLang="en-US" b="1" dirty="0" smtClean="0">
                <a:solidFill>
                  <a:schemeClr val="accent6">
                    <a:lumMod val="75000"/>
                  </a:schemeClr>
                </a:solidFill>
                <a:cs typeface="Arial" charset="0"/>
              </a:rPr>
              <a:t>Do WS 19.1-19.2, #1-18</a:t>
            </a:r>
            <a:endParaRPr lang="en-US" altLang="en-US" sz="4400" b="1" dirty="0">
              <a:solidFill>
                <a:schemeClr val="accent6">
                  <a:lumMod val="75000"/>
                </a:schemeClr>
              </a:solidFill>
            </a:endParaRPr>
          </a:p>
        </p:txBody>
      </p:sp>
      <p:pic>
        <p:nvPicPr>
          <p:cNvPr id="1064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7692"/>
          <a:stretch/>
        </p:blipFill>
        <p:spPr bwMode="auto">
          <a:xfrm>
            <a:off x="838200" y="838200"/>
            <a:ext cx="6738937" cy="388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4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5093320"/>
            <a:ext cx="5317332" cy="1731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663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499"/>
                                        </p:tgtEl>
                                        <p:attrNameLst>
                                          <p:attrName>style.visibility</p:attrName>
                                        </p:attrNameLst>
                                      </p:cBhvr>
                                      <p:to>
                                        <p:strVal val="visible"/>
                                      </p:to>
                                    </p:set>
                                    <p:animEffect transition="in" filter="fade">
                                      <p:cBhvr>
                                        <p:cTn id="7" dur="500"/>
                                        <p:tgtEl>
                                          <p:spTgt spid="106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AutoShape 2"/>
          <p:cNvSpPr>
            <a:spLocks noChangeArrowheads="1"/>
          </p:cNvSpPr>
          <p:nvPr/>
        </p:nvSpPr>
        <p:spPr bwMode="auto">
          <a:xfrm>
            <a:off x="304800" y="304800"/>
            <a:ext cx="2362200" cy="533400"/>
          </a:xfrm>
          <a:prstGeom prst="roundRect">
            <a:avLst>
              <a:gd name="adj" fmla="val 16667"/>
            </a:avLst>
          </a:prstGeom>
          <a:solidFill>
            <a:schemeClr val="tx1"/>
          </a:solidFill>
          <a:ln w="19050">
            <a:solidFill>
              <a:srgbClr val="000080"/>
            </a:solidFill>
            <a:round/>
            <a:headEnd/>
            <a:tailEnd/>
          </a:ln>
        </p:spPr>
        <p:txBody>
          <a:bodyPr wrap="none" anchor="ctr"/>
          <a:lstStyle/>
          <a:p>
            <a:endParaRPr lang="en-US"/>
          </a:p>
        </p:txBody>
      </p:sp>
      <p:sp>
        <p:nvSpPr>
          <p:cNvPr id="5129" name="Text Box 3"/>
          <p:cNvSpPr txBox="1">
            <a:spLocks noChangeArrowheads="1"/>
          </p:cNvSpPr>
          <p:nvPr/>
        </p:nvSpPr>
        <p:spPr bwMode="auto">
          <a:xfrm>
            <a:off x="304800" y="304800"/>
            <a:ext cx="2514600" cy="523220"/>
          </a:xfrm>
          <a:prstGeom prst="rect">
            <a:avLst/>
          </a:prstGeom>
          <a:noFill/>
          <a:ln w="9525">
            <a:noFill/>
            <a:miter lim="800000"/>
            <a:headEnd/>
            <a:tailEnd/>
          </a:ln>
        </p:spPr>
        <p:txBody>
          <a:bodyPr wrap="square">
            <a:spAutoFit/>
          </a:bodyPr>
          <a:lstStyle/>
          <a:p>
            <a:pPr>
              <a:spcBef>
                <a:spcPct val="50000"/>
              </a:spcBef>
            </a:pPr>
            <a:r>
              <a:rPr lang="en-US" sz="2800" dirty="0" smtClean="0">
                <a:solidFill>
                  <a:schemeClr val="bg1"/>
                </a:solidFill>
              </a:rPr>
              <a:t>CHALLENGE</a:t>
            </a:r>
            <a:endParaRPr lang="en-US" sz="2800" dirty="0">
              <a:solidFill>
                <a:schemeClr val="bg1"/>
              </a:solidFill>
            </a:endParaRPr>
          </a:p>
        </p:txBody>
      </p:sp>
      <p:grpSp>
        <p:nvGrpSpPr>
          <p:cNvPr id="3" name="Group 2"/>
          <p:cNvGrpSpPr/>
          <p:nvPr/>
        </p:nvGrpSpPr>
        <p:grpSpPr>
          <a:xfrm>
            <a:off x="152400" y="960596"/>
            <a:ext cx="8996855" cy="5227370"/>
            <a:chOff x="152400" y="960596"/>
            <a:chExt cx="8996855" cy="5227370"/>
          </a:xfrm>
        </p:grpSpPr>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60596"/>
              <a:ext cx="8996855" cy="5227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33400" y="5257800"/>
              <a:ext cx="86106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152400" y="944830"/>
            <a:ext cx="8996855" cy="5227370"/>
            <a:chOff x="152400" y="944830"/>
            <a:chExt cx="8996855" cy="5227370"/>
          </a:xfrm>
        </p:grpSpPr>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44830"/>
              <a:ext cx="8996855" cy="5227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 y="5257800"/>
              <a:ext cx="8692055"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42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96" y="941696"/>
            <a:ext cx="8996855" cy="5227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1"/>
          <p:cNvSpPr txBox="1">
            <a:spLocks/>
          </p:cNvSpPr>
          <p:nvPr/>
        </p:nvSpPr>
        <p:spPr>
          <a:xfrm>
            <a:off x="1783306" y="62781"/>
            <a:ext cx="7239001" cy="457200"/>
          </a:xfrm>
          <a:prstGeom prst="rect">
            <a:avLst/>
          </a:prstGeom>
        </p:spPr>
        <p:txBody>
          <a:bodyPr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r">
              <a:defRPr/>
            </a:pPr>
            <a:r>
              <a:rPr lang="en-US" sz="3200" b="1" kern="0" dirty="0" smtClean="0">
                <a:solidFill>
                  <a:schemeClr val="tx1"/>
                </a:solidFill>
                <a:latin typeface="Arial Rounded MT Bold" panose="020F0704030504030204" pitchFamily="34" charset="0"/>
                <a:ea typeface="Cambria Math" pitchFamily="18" charset="0"/>
                <a:cs typeface="Times New Roman" pitchFamily="18" charset="0"/>
              </a:rPr>
              <a:t>p. 1008</a:t>
            </a:r>
            <a:endParaRPr lang="en-US" sz="3200" b="1" kern="0" dirty="0">
              <a:solidFill>
                <a:schemeClr val="tx1"/>
              </a:solidFill>
              <a:latin typeface="Arial Rounded MT Bold" panose="020F0704030504030204" pitchFamily="34" charset="0"/>
              <a:ea typeface="Cambria Math" pitchFamily="18" charset="0"/>
              <a:cs typeface="Times New Roman" pitchFamily="18" charset="0"/>
            </a:endParaRPr>
          </a:p>
        </p:txBody>
      </p:sp>
    </p:spTree>
    <p:extLst>
      <p:ext uri="{BB962C8B-B14F-4D97-AF65-F5344CB8AC3E}">
        <p14:creationId xmlns:p14="http://schemas.microsoft.com/office/powerpoint/2010/main" val="57279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3108" t="15435"/>
          <a:stretch/>
        </p:blipFill>
        <p:spPr bwMode="auto">
          <a:xfrm>
            <a:off x="228600" y="228600"/>
            <a:ext cx="5820102" cy="3281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52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931" y="3962401"/>
            <a:ext cx="8037608" cy="2858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Object 1"/>
          <p:cNvGraphicFramePr>
            <a:graphicFrameLocks noChangeAspect="1"/>
          </p:cNvGraphicFramePr>
          <p:nvPr>
            <p:extLst>
              <p:ext uri="{D42A27DB-BD31-4B8C-83A1-F6EECF244321}">
                <p14:modId xmlns:p14="http://schemas.microsoft.com/office/powerpoint/2010/main" val="1204893630"/>
              </p:ext>
            </p:extLst>
          </p:nvPr>
        </p:nvGraphicFramePr>
        <p:xfrm>
          <a:off x="5715000" y="1803182"/>
          <a:ext cx="514350" cy="361950"/>
        </p:xfrm>
        <a:graphic>
          <a:graphicData uri="http://schemas.openxmlformats.org/presentationml/2006/ole">
            <mc:AlternateContent xmlns:mc="http://schemas.openxmlformats.org/markup-compatibility/2006">
              <mc:Choice xmlns:v="urn:schemas-microsoft-com:vml" Requires="v">
                <p:oleObj spid="_x0000_s95322" name="Equation" r:id="rId6" imgW="253800" imgH="177480" progId="Equation.DSMT4">
                  <p:embed/>
                </p:oleObj>
              </mc:Choice>
              <mc:Fallback>
                <p:oleObj name="Equation" r:id="rId6" imgW="253800" imgH="177480" progId="Equation.DSMT4">
                  <p:embed/>
                  <p:pic>
                    <p:nvPicPr>
                      <p:cNvPr id="0" name="Object 2"/>
                      <p:cNvPicPr>
                        <a:picLocks noChangeAspect="1" noChangeArrowheads="1"/>
                      </p:cNvPicPr>
                      <p:nvPr/>
                    </p:nvPicPr>
                    <p:blipFill>
                      <a:blip r:embed="rId7"/>
                      <a:srcRect/>
                      <a:stretch>
                        <a:fillRect/>
                      </a:stretch>
                    </p:blipFill>
                    <p:spPr bwMode="auto">
                      <a:xfrm>
                        <a:off x="5715000" y="1803182"/>
                        <a:ext cx="514350" cy="361950"/>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016518900"/>
              </p:ext>
            </p:extLst>
          </p:nvPr>
        </p:nvGraphicFramePr>
        <p:xfrm>
          <a:off x="4054526" y="1874361"/>
          <a:ext cx="514350" cy="361950"/>
        </p:xfrm>
        <a:graphic>
          <a:graphicData uri="http://schemas.openxmlformats.org/presentationml/2006/ole">
            <mc:AlternateContent xmlns:mc="http://schemas.openxmlformats.org/markup-compatibility/2006">
              <mc:Choice xmlns:v="urn:schemas-microsoft-com:vml" Requires="v">
                <p:oleObj spid="_x0000_s95323" name="Equation" r:id="rId8" imgW="253800" imgH="177480" progId="Equation.DSMT4">
                  <p:embed/>
                </p:oleObj>
              </mc:Choice>
              <mc:Fallback>
                <p:oleObj name="Equation" r:id="rId8" imgW="253800" imgH="177480" progId="Equation.DSMT4">
                  <p:embed/>
                  <p:pic>
                    <p:nvPicPr>
                      <p:cNvPr id="0" name="Object 1"/>
                      <p:cNvPicPr>
                        <a:picLocks noChangeAspect="1" noChangeArrowheads="1"/>
                      </p:cNvPicPr>
                      <p:nvPr/>
                    </p:nvPicPr>
                    <p:blipFill>
                      <a:blip r:embed="rId9"/>
                      <a:srcRect/>
                      <a:stretch>
                        <a:fillRect/>
                      </a:stretch>
                    </p:blipFill>
                    <p:spPr bwMode="auto">
                      <a:xfrm>
                        <a:off x="4054526" y="1874361"/>
                        <a:ext cx="5143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810512033"/>
              </p:ext>
            </p:extLst>
          </p:nvPr>
        </p:nvGraphicFramePr>
        <p:xfrm>
          <a:off x="6718300" y="5975132"/>
          <a:ext cx="642938" cy="361950"/>
        </p:xfrm>
        <a:graphic>
          <a:graphicData uri="http://schemas.openxmlformats.org/presentationml/2006/ole">
            <mc:AlternateContent xmlns:mc="http://schemas.openxmlformats.org/markup-compatibility/2006">
              <mc:Choice xmlns:v="urn:schemas-microsoft-com:vml" Requires="v">
                <p:oleObj spid="_x0000_s95324" name="Equation" r:id="rId10" imgW="317160" imgH="177480" progId="Equation.DSMT4">
                  <p:embed/>
                </p:oleObj>
              </mc:Choice>
              <mc:Fallback>
                <p:oleObj name="Equation" r:id="rId10" imgW="317160" imgH="177480" progId="Equation.DSMT4">
                  <p:embed/>
                  <p:pic>
                    <p:nvPicPr>
                      <p:cNvPr id="0" name="Object 1"/>
                      <p:cNvPicPr>
                        <a:picLocks noChangeAspect="1" noChangeArrowheads="1"/>
                      </p:cNvPicPr>
                      <p:nvPr/>
                    </p:nvPicPr>
                    <p:blipFill>
                      <a:blip r:embed="rId11"/>
                      <a:srcRect/>
                      <a:stretch>
                        <a:fillRect/>
                      </a:stretch>
                    </p:blipFill>
                    <p:spPr bwMode="auto">
                      <a:xfrm>
                        <a:off x="6718300" y="5975132"/>
                        <a:ext cx="64293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13486119"/>
              </p:ext>
            </p:extLst>
          </p:nvPr>
        </p:nvGraphicFramePr>
        <p:xfrm>
          <a:off x="6477000" y="4800600"/>
          <a:ext cx="514350" cy="361950"/>
        </p:xfrm>
        <a:graphic>
          <a:graphicData uri="http://schemas.openxmlformats.org/presentationml/2006/ole">
            <mc:AlternateContent xmlns:mc="http://schemas.openxmlformats.org/markup-compatibility/2006">
              <mc:Choice xmlns:v="urn:schemas-microsoft-com:vml" Requires="v">
                <p:oleObj spid="_x0000_s95325" name="Equation" r:id="rId12" imgW="253800" imgH="177480" progId="Equation.DSMT4">
                  <p:embed/>
                </p:oleObj>
              </mc:Choice>
              <mc:Fallback>
                <p:oleObj name="Equation" r:id="rId12" imgW="253800" imgH="177480" progId="Equation.DSMT4">
                  <p:embed/>
                  <p:pic>
                    <p:nvPicPr>
                      <p:cNvPr id="0" name="Object 2"/>
                      <p:cNvPicPr>
                        <a:picLocks noChangeAspect="1" noChangeArrowheads="1"/>
                      </p:cNvPicPr>
                      <p:nvPr/>
                    </p:nvPicPr>
                    <p:blipFill>
                      <a:blip r:embed="rId13"/>
                      <a:srcRect/>
                      <a:stretch>
                        <a:fillRect/>
                      </a:stretch>
                    </p:blipFill>
                    <p:spPr bwMode="auto">
                      <a:xfrm>
                        <a:off x="6477000" y="4800600"/>
                        <a:ext cx="5143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itle 11"/>
          <p:cNvSpPr txBox="1">
            <a:spLocks/>
          </p:cNvSpPr>
          <p:nvPr/>
        </p:nvSpPr>
        <p:spPr>
          <a:xfrm>
            <a:off x="1783306" y="62781"/>
            <a:ext cx="7239001" cy="457200"/>
          </a:xfrm>
          <a:prstGeom prst="rect">
            <a:avLst/>
          </a:prstGeom>
        </p:spPr>
        <p:txBody>
          <a:bodyPr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r">
              <a:defRPr/>
            </a:pPr>
            <a:r>
              <a:rPr lang="en-US" sz="3200" b="1" kern="0" dirty="0" smtClean="0">
                <a:solidFill>
                  <a:schemeClr val="tx1"/>
                </a:solidFill>
                <a:latin typeface="Arial Rounded MT Bold" panose="020F0704030504030204" pitchFamily="34" charset="0"/>
                <a:ea typeface="Cambria Math" pitchFamily="18" charset="0"/>
                <a:cs typeface="Times New Roman" pitchFamily="18" charset="0"/>
              </a:rPr>
              <a:t>p. 1008</a:t>
            </a:r>
            <a:endParaRPr lang="en-US" sz="3200" b="1" kern="0" dirty="0">
              <a:solidFill>
                <a:schemeClr val="tx1"/>
              </a:solidFill>
              <a:latin typeface="Arial Rounded MT Bold" panose="020F0704030504030204" pitchFamily="34" charset="0"/>
              <a:ea typeface="Cambria Math" pitchFamily="18" charset="0"/>
              <a:cs typeface="Times New Roman" pitchFamily="18" charset="0"/>
            </a:endParaRPr>
          </a:p>
        </p:txBody>
      </p:sp>
      <p:sp>
        <p:nvSpPr>
          <p:cNvPr id="9" name="Title 11"/>
          <p:cNvSpPr txBox="1">
            <a:spLocks/>
          </p:cNvSpPr>
          <p:nvPr/>
        </p:nvSpPr>
        <p:spPr>
          <a:xfrm>
            <a:off x="1828800" y="3352800"/>
            <a:ext cx="7239001" cy="457200"/>
          </a:xfrm>
          <a:prstGeom prst="rect">
            <a:avLst/>
          </a:prstGeom>
        </p:spPr>
        <p:txBody>
          <a:bodyPr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r">
              <a:defRPr/>
            </a:pPr>
            <a:r>
              <a:rPr lang="en-US" sz="3200" b="1" kern="0" dirty="0" smtClean="0">
                <a:solidFill>
                  <a:schemeClr val="tx1"/>
                </a:solidFill>
                <a:latin typeface="Arial Rounded MT Bold" panose="020F0704030504030204" pitchFamily="34" charset="0"/>
                <a:ea typeface="Cambria Math" pitchFamily="18" charset="0"/>
                <a:cs typeface="Times New Roman" pitchFamily="18" charset="0"/>
              </a:rPr>
              <a:t>p. 1011</a:t>
            </a:r>
            <a:endParaRPr lang="en-US" sz="3200" b="1" kern="0" dirty="0">
              <a:solidFill>
                <a:schemeClr val="tx1"/>
              </a:solidFill>
              <a:latin typeface="Arial Rounded MT Bold" panose="020F0704030504030204" pitchFamily="34" charset="0"/>
              <a:ea typeface="Cambria Math" pitchFamily="18" charset="0"/>
              <a:cs typeface="Times New Roman" pitchFamily="18" charset="0"/>
            </a:endParaRPr>
          </a:p>
        </p:txBody>
      </p:sp>
    </p:spTree>
    <p:extLst>
      <p:ext uri="{BB962C8B-B14F-4D97-AF65-F5344CB8AC3E}">
        <p14:creationId xmlns:p14="http://schemas.microsoft.com/office/powerpoint/2010/main" val="165462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5234"/>
                                        </p:tgtEl>
                                        <p:attrNameLst>
                                          <p:attrName>style.visibility</p:attrName>
                                        </p:attrNameLst>
                                      </p:cBhvr>
                                      <p:to>
                                        <p:strVal val="visible"/>
                                      </p:to>
                                    </p:set>
                                    <p:animEffect transition="in" filter="fade">
                                      <p:cBhvr>
                                        <p:cTn id="17" dur="500"/>
                                        <p:tgtEl>
                                          <p:spTgt spid="952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p:cNvSpPr>
            <a:spLocks noChangeArrowheads="1"/>
          </p:cNvSpPr>
          <p:nvPr/>
        </p:nvSpPr>
        <p:spPr bwMode="auto">
          <a:xfrm>
            <a:off x="76200" y="76200"/>
            <a:ext cx="1981200" cy="533400"/>
          </a:xfrm>
          <a:prstGeom prst="roundRect">
            <a:avLst>
              <a:gd name="adj" fmla="val 16667"/>
            </a:avLst>
          </a:prstGeom>
          <a:solidFill>
            <a:schemeClr val="bg2">
              <a:lumMod val="60000"/>
              <a:lumOff val="40000"/>
            </a:schemeClr>
          </a:solidFill>
          <a:ln w="19050">
            <a:solidFill>
              <a:srgbClr val="000080"/>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0" name="Text Box 3"/>
          <p:cNvSpPr txBox="1">
            <a:spLocks noChangeArrowheads="1"/>
          </p:cNvSpPr>
          <p:nvPr/>
        </p:nvSpPr>
        <p:spPr bwMode="auto">
          <a:xfrm>
            <a:off x="76200" y="76200"/>
            <a:ext cx="213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smtClean="0">
                <a:solidFill>
                  <a:srgbClr val="FFFFFF"/>
                </a:solidFill>
              </a:rPr>
              <a:t>PRACTICE</a:t>
            </a:r>
            <a:endParaRPr lang="en-US" altLang="en-US" sz="2800" dirty="0">
              <a:solidFill>
                <a:srgbClr val="FFFFFF"/>
              </a:solidFill>
            </a:endParaRPr>
          </a:p>
        </p:txBody>
      </p:sp>
      <p:sp>
        <p:nvSpPr>
          <p:cNvPr id="11" name="Text Box 44"/>
          <p:cNvSpPr txBox="1">
            <a:spLocks noChangeArrowheads="1"/>
          </p:cNvSpPr>
          <p:nvPr/>
        </p:nvSpPr>
        <p:spPr bwMode="auto">
          <a:xfrm>
            <a:off x="2209800" y="98947"/>
            <a:ext cx="6781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n-US" altLang="en-US" b="1" dirty="0" smtClean="0">
                <a:solidFill>
                  <a:schemeClr val="accent6">
                    <a:lumMod val="75000"/>
                  </a:schemeClr>
                </a:solidFill>
                <a:cs typeface="Arial" charset="0"/>
              </a:rPr>
              <a:t>Do WS 19.1-19.2, #19-30</a:t>
            </a:r>
            <a:endParaRPr lang="en-US" altLang="en-US" sz="4400" b="1" dirty="0">
              <a:solidFill>
                <a:schemeClr val="accent6">
                  <a:lumMod val="75000"/>
                </a:schemeClr>
              </a:solidFill>
            </a:endParaRPr>
          </a:p>
        </p:txBody>
      </p:sp>
      <p:pic>
        <p:nvPicPr>
          <p:cNvPr id="1075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7577"/>
          <a:stretch/>
        </p:blipFill>
        <p:spPr bwMode="auto">
          <a:xfrm>
            <a:off x="609600" y="5827594"/>
            <a:ext cx="7458075" cy="1030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5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674" y="1524000"/>
            <a:ext cx="701992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663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522"/>
                                        </p:tgtEl>
                                        <p:attrNameLst>
                                          <p:attrName>style.visibility</p:attrName>
                                        </p:attrNameLst>
                                      </p:cBhvr>
                                      <p:to>
                                        <p:strVal val="visible"/>
                                      </p:to>
                                    </p:set>
                                    <p:animEffect transition="in" filter="fade">
                                      <p:cBhvr>
                                        <p:cTn id="7" dur="500"/>
                                        <p:tgtEl>
                                          <p:spTgt spid="107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2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5992</TotalTime>
  <Words>660</Words>
  <Application>Microsoft Office PowerPoint</Application>
  <PresentationFormat>On-screen Show (4:3)</PresentationFormat>
  <Paragraphs>153</Paragraphs>
  <Slides>22</Slides>
  <Notes>22</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22</vt:i4>
      </vt:variant>
    </vt:vector>
  </HeadingPairs>
  <TitlesOfParts>
    <vt:vector size="27" baseType="lpstr">
      <vt:lpstr>Default Design</vt:lpstr>
      <vt:lpstr>1_Equity</vt:lpstr>
      <vt:lpstr>Equity</vt:lpstr>
      <vt:lpstr>2_Equity</vt:lpstr>
      <vt:lpstr>Equation</vt:lpstr>
      <vt:lpstr>Lesson 19.1-19.2  Warm-Ups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Inscribed Quadrilateral Theorem</vt:lpstr>
      <vt:lpstr>PowerPoint Presentation</vt:lpstr>
      <vt:lpstr>PowerPoint Presentation</vt:lpstr>
      <vt:lpstr>PowerPoint Presentation</vt:lpstr>
      <vt:lpstr>Inscribed Right Triangle Theorem</vt:lpstr>
      <vt:lpstr>PowerPoint Presentation</vt:lpstr>
      <vt:lpstr>PowerPoint Presentation</vt:lpstr>
      <vt:lpstr>PowerPoint Presentation</vt:lpstr>
      <vt:lpstr>PowerPoint Presentation</vt:lpstr>
    </vt:vector>
  </TitlesOfParts>
  <Company>Elk Grove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EGUSD</dc:creator>
  <cp:lastModifiedBy>EGUSD</cp:lastModifiedBy>
  <cp:revision>327</cp:revision>
  <dcterms:created xsi:type="dcterms:W3CDTF">2007-01-19T17:21:11Z</dcterms:created>
  <dcterms:modified xsi:type="dcterms:W3CDTF">2016-11-10T21:04:43Z</dcterms:modified>
</cp:coreProperties>
</file>