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68" r:id="rId2"/>
    <p:sldMasterId id="2147483780" r:id="rId3"/>
  </p:sldMasterIdLst>
  <p:notesMasterIdLst>
    <p:notesMasterId r:id="rId25"/>
  </p:notesMasterIdLst>
  <p:sldIdLst>
    <p:sldId id="500" r:id="rId4"/>
    <p:sldId id="333" r:id="rId5"/>
    <p:sldId id="499" r:id="rId6"/>
    <p:sldId id="511" r:id="rId7"/>
    <p:sldId id="501" r:id="rId8"/>
    <p:sldId id="503" r:id="rId9"/>
    <p:sldId id="507" r:id="rId10"/>
    <p:sldId id="509" r:id="rId11"/>
    <p:sldId id="526" r:id="rId12"/>
    <p:sldId id="502" r:id="rId13"/>
    <p:sldId id="528" r:id="rId14"/>
    <p:sldId id="530" r:id="rId15"/>
    <p:sldId id="531" r:id="rId16"/>
    <p:sldId id="504" r:id="rId17"/>
    <p:sldId id="506" r:id="rId18"/>
    <p:sldId id="523" r:id="rId19"/>
    <p:sldId id="512" r:id="rId20"/>
    <p:sldId id="477" r:id="rId21"/>
    <p:sldId id="532" r:id="rId22"/>
    <p:sldId id="524" r:id="rId23"/>
    <p:sldId id="52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3B7"/>
    <a:srgbClr val="0000FF"/>
    <a:srgbClr val="CC3399"/>
    <a:srgbClr val="008000"/>
    <a:srgbClr val="FF6699"/>
    <a:srgbClr val="BEFEC0"/>
    <a:srgbClr val="CCFFCC"/>
    <a:srgbClr val="FBD079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12" autoAdjust="0"/>
    <p:restoredTop sz="94660"/>
  </p:normalViewPr>
  <p:slideViewPr>
    <p:cSldViewPr>
      <p:cViewPr>
        <p:scale>
          <a:sx n="69" d="100"/>
          <a:sy n="69" d="100"/>
        </p:scale>
        <p:origin x="-1002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52.wmf"/><Relationship Id="rId7" Type="http://schemas.openxmlformats.org/officeDocument/2006/relationships/image" Target="../media/image41.wmf"/><Relationship Id="rId2" Type="http://schemas.openxmlformats.org/officeDocument/2006/relationships/image" Target="../media/image51.wmf"/><Relationship Id="rId1" Type="http://schemas.openxmlformats.org/officeDocument/2006/relationships/image" Target="../media/image12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9.wmf"/><Relationship Id="rId1" Type="http://schemas.openxmlformats.org/officeDocument/2006/relationships/image" Target="../media/image26.wmf"/><Relationship Id="rId4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9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12.wmf"/><Relationship Id="rId1" Type="http://schemas.openxmlformats.org/officeDocument/2006/relationships/image" Target="../media/image26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9/16/2016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F027F02-1298-487A-B5F2-AADC4FE6394A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8CD284-780A-4BC3-8592-C2BBFC557D6F}" type="slidenum">
              <a:rPr lang="en-US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F915EA-DB06-4F09-9B3F-7D9D9C43A8F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553C01-9FD3-4464-B22E-172B0275DF2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553C01-9FD3-4464-B22E-172B0275DF2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759696-BAAB-4B15-9FF4-4EF2FBBC277A}" type="slidenum">
              <a:rPr lang="en-US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852D3A-0072-4BEA-B198-7669D202BF7F}" type="slidenum">
              <a:rPr lang="en-US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72E6C4-AD3C-46B3-A362-5F6A22F4697A}" type="slidenum">
              <a:rPr lang="en-US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92C673-1DA2-442C-AAFC-6EEC5C9559E9}" type="slidenum">
              <a:rPr lang="en-US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74622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14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C67AEA-CA93-4D34-8222-3203F13EB827}" type="slidenum">
              <a:rPr lang="en-US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57462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7E8A2E7-BE13-48F1-9A0D-C30EB803F594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F027F02-1298-487A-B5F2-AADC4FE6394A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19CAB2-9A3D-4E77-A19E-417C24B19C24}" type="slidenum">
              <a:rPr lang="en-US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EAC5C6-1B1D-47E1-B428-F23B7BEC57FA}" type="slidenum">
              <a:rPr lang="en-US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C482F8-EFC2-488E-B75A-D5FEC02C7B44}" type="slidenum">
              <a:rPr lang="en-US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6B6272-E786-4367-8E5C-643A3915CFB3}" type="slidenum">
              <a:rPr lang="en-US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1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60EB4-C0A2-410C-84D7-84F020CA4818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613BC66-B36F-47A2-AA42-2D700C763D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274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9E4B8-7344-497A-9133-A6842D3E8146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4D7CF-4897-49A5-BEA3-7A8BEA913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2100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54E96-5A76-44C7-AE76-471C47BA08A0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D6774-576D-441D-AB34-204F899D7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71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389B1-8DA0-4D41-B7EE-30A8447328A5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FFB14-15F6-42E7-9641-CFBF5AB8A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12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4B80C-47A9-4B28-8D3B-FAC1304D7204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13674-F874-45D5-9A86-5B7337D32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90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1C531-4081-4E60-AC28-D45EB08C96D4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6F50B-11FC-465F-AFC9-F14D75F64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07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A74F1-412F-426A-970E-46D633FC6BBF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BF8D4-D37D-4E6B-A2D8-7BB0D6D03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02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81D5E-4BB4-4E46-A21B-FD7DE7CE84FF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67E71-89CD-4E9A-8A75-E6369980E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7CBA3-C342-46F5-8CB0-C0E7DA032910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5328-F326-4554-876D-3F64102CC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60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18F3A-5F13-46B5-9BC1-B11747C5E786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2A93C-841C-4D75-9955-E81E6C621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95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E6C85-21FB-4F8F-9CE9-D5A19080C5A3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68387-C814-49A5-889F-4EB290543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123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84C4B-11EC-4130-90CE-3C5C4D7F5D95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C15FAF-1EA7-4DF9-8E53-5A7E69FDD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9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0FDF2-3CEC-44C2-832A-C1F3FF2ED78F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4D4A1-BA64-4717-8486-0A4AC2EA7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956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9F91E-937E-44F6-BE13-BB7E507A32D3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3A979-3F23-4B57-BCC4-312432C75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92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C3908-2FA5-4088-8AD9-F1ACDA02BFEF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BA03F-F651-420E-BB9B-ACBFCB68A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745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A9B85-B108-4FEB-815F-B09A8D3D3D3A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538A8-0A94-4369-A105-8203177DA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719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3A4F4-7A38-43BC-AA30-68F986294C6F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905B5-FD23-46DA-8353-F4BDCF62F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61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896F3-FF82-4390-A598-65C3B1F3156B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7A626-8113-4BE9-B686-A9473BE96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60435-4D04-4A16-8124-8D9C7E4CB121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A58CD-BBD8-4C95-BD94-7E584CC93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01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68AD9-72B9-4B2D-AB9A-D3B619CABA64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48CA8-146C-43F8-BF84-AB166738E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637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910EF-B6C1-425F-BD64-0666660CCC53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6324D-941B-488B-8E16-A7B63AEC5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823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66B6E-33AF-4B34-B041-BAB56F2E67AC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D62AA-C635-421C-AF18-79F0137DC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2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DEFA1E-A18F-42A0-9AC7-13E1911FE7A0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8CB0EDC-D210-4023-8271-D6D7A4906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3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F4C471-DDCE-4995-AEB0-5487BA5EDF68}" type="datetimeFigureOut">
              <a:rPr lang="en-US">
                <a:solidFill>
                  <a:srgbClr val="696464"/>
                </a:solidFill>
              </a:rPr>
              <a:pPr>
                <a:defRPr/>
              </a:pPr>
              <a:t>9/16/2016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696464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EC4050F2-7D27-41A9-8FD5-1690ED5C7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4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2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2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1.wmf"/><Relationship Id="rId5" Type="http://schemas.openxmlformats.org/officeDocument/2006/relationships/image" Target="../media/image26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9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52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24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3.wmf"/><Relationship Id="rId5" Type="http://schemas.openxmlformats.org/officeDocument/2006/relationships/image" Target="../media/image12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42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4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1"/>
          <p:cNvSpPr txBox="1">
            <a:spLocks/>
          </p:cNvSpPr>
          <p:nvPr/>
        </p:nvSpPr>
        <p:spPr bwMode="auto">
          <a:xfrm>
            <a:off x="228600" y="152400"/>
            <a:ext cx="868680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defRPr/>
            </a:pPr>
            <a:r>
              <a:rPr lang="en-US" b="1" kern="0" dirty="0" smtClean="0">
                <a:solidFill>
                  <a:srgbClr val="00B050"/>
                </a:solidFill>
                <a:latin typeface="Arial Rounded MT Bold" panose="020F0704030504030204" pitchFamily="34" charset="0"/>
                <a:ea typeface="Cambria Math" pitchFamily="18" charset="0"/>
                <a:cs typeface="Times New Roman" pitchFamily="18" charset="0"/>
              </a:rPr>
              <a:t>Lesson </a:t>
            </a:r>
            <a:r>
              <a:rPr lang="en-US" b="1" dirty="0" smtClean="0">
                <a:solidFill>
                  <a:srgbClr val="00B050"/>
                </a:solidFill>
                <a:latin typeface="Arial Rounded MT Bold" panose="020F0704030504030204" pitchFamily="34" charset="0"/>
                <a:ea typeface="Cambria Math" pitchFamily="18" charset="0"/>
                <a:cs typeface="Times New Roman" pitchFamily="18" charset="0"/>
              </a:rPr>
              <a:t>19.5 </a:t>
            </a:r>
            <a:r>
              <a:rPr lang="en-US" b="1" kern="0" dirty="0" smtClean="0">
                <a:solidFill>
                  <a:srgbClr val="00B050"/>
                </a:solidFill>
                <a:latin typeface="Arial Rounded MT Bold" panose="020F0704030504030204" pitchFamily="34" charset="0"/>
                <a:ea typeface="Cambria Math" pitchFamily="18" charset="0"/>
                <a:cs typeface="Times New Roman" pitchFamily="18" charset="0"/>
              </a:rPr>
              <a:t> Warm-Ups</a:t>
            </a:r>
            <a:endParaRPr lang="en-US" b="1" dirty="0">
              <a:solidFill>
                <a:srgbClr val="00B050"/>
              </a:solidFill>
              <a:latin typeface="Arial Rounded MT Bold" panose="020F0704030504030204" pitchFamily="34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27" name="Title 11"/>
          <p:cNvSpPr txBox="1">
            <a:spLocks/>
          </p:cNvSpPr>
          <p:nvPr/>
        </p:nvSpPr>
        <p:spPr bwMode="auto">
          <a:xfrm>
            <a:off x="228599" y="838200"/>
            <a:ext cx="8617149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Cambria Math" pitchFamily="18" charset="0"/>
                <a:cs typeface="Times New Roman" pitchFamily="18" charset="0"/>
              </a:rPr>
              <a:t>Jamal uses a slingshot and BBs to hit a target 100 feet away. When he pulls the sling back 15 inches, it forms an angle of 20°. When he releases the BB, it falls about 20 feet short of the target.</a:t>
            </a:r>
          </a:p>
          <a:p>
            <a:pPr algn="l">
              <a:defRPr/>
            </a:pPr>
            <a:endParaRPr lang="en-US" sz="2000" kern="0" dirty="0">
              <a:solidFill>
                <a:schemeClr val="tx1"/>
              </a:solidFill>
              <a:latin typeface="Arial Rounded MT Bold" panose="020F0704030504030204" pitchFamily="34" charset="0"/>
              <a:ea typeface="Cambria Math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000" kern="0" dirty="0" smtClean="0">
                <a:solidFill>
                  <a:schemeClr val="tx1"/>
                </a:solidFill>
                <a:latin typeface="Arial Rounded MT Bold" panose="020F0704030504030204" pitchFamily="34" charset="0"/>
                <a:ea typeface="Cambria Math" pitchFamily="18" charset="0"/>
                <a:cs typeface="Times New Roman" pitchFamily="18" charset="0"/>
              </a:rPr>
              <a:t>How far should Jamal pull the BB for his next shot? Why? What will happen to the angle?</a:t>
            </a:r>
            <a:endParaRPr lang="en-US" sz="2000" kern="0" dirty="0">
              <a:solidFill>
                <a:schemeClr val="tx1"/>
              </a:solidFill>
              <a:latin typeface="Arial Rounded MT Bold" panose="020F0704030504030204" pitchFamily="34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28" name="Picture 2" descr="http://www.chinadailyasia.com/attachement/jpg/site441/20130716/1373935429465_33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490" y="3581400"/>
            <a:ext cx="4667259" cy="31037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70941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4582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Inscribed Angles: “On the Circle”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382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Angle: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28600" y="3200400"/>
            <a:ext cx="2209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Diagrams: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28600" y="1676400"/>
            <a:ext cx="4343400" cy="1447800"/>
          </a:xfrm>
        </p:spPr>
        <p:txBody>
          <a:bodyPr/>
          <a:lstStyle/>
          <a:p>
            <a:pPr eaLnBrk="1" hangingPunct="1"/>
            <a:r>
              <a:rPr lang="en-US" altLang="en-US" sz="2400" b="1" dirty="0" smtClean="0">
                <a:latin typeface="Calibri" pitchFamily="34" charset="0"/>
              </a:rPr>
              <a:t>Inscribed</a:t>
            </a:r>
            <a:r>
              <a:rPr lang="en-US" altLang="en-US" sz="2400" dirty="0" smtClean="0">
                <a:latin typeface="Calibri" pitchFamily="34" charset="0"/>
              </a:rPr>
              <a:t> angles: vertex is </a:t>
            </a:r>
            <a:r>
              <a:rPr lang="en-US" altLang="en-US" sz="2400" b="1" u="sng" dirty="0" smtClean="0">
                <a:latin typeface="Calibri" pitchFamily="34" charset="0"/>
              </a:rPr>
              <a:t>on</a:t>
            </a:r>
            <a:r>
              <a:rPr lang="en-US" altLang="en-US" sz="2400" dirty="0" smtClean="0">
                <a:latin typeface="Calibri" pitchFamily="34" charset="0"/>
              </a:rPr>
              <a:t> the circle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5715000" y="1752600"/>
            <a:ext cx="2667000" cy="1371600"/>
            <a:chOff x="5715000" y="1752600"/>
            <a:chExt cx="2667000" cy="1371600"/>
          </a:xfrm>
        </p:grpSpPr>
        <p:sp>
          <p:nvSpPr>
            <p:cNvPr id="53" name="Rectangle 52"/>
            <p:cNvSpPr/>
            <p:nvPr/>
          </p:nvSpPr>
          <p:spPr>
            <a:xfrm>
              <a:off x="5715000" y="1752600"/>
              <a:ext cx="2667000" cy="1371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aphicFrame>
          <p:nvGraphicFramePr>
            <p:cNvPr id="10280" name="Object 2"/>
            <p:cNvGraphicFramePr>
              <a:graphicFrameLocks noChangeAspect="1"/>
            </p:cNvGraphicFramePr>
            <p:nvPr/>
          </p:nvGraphicFramePr>
          <p:xfrm>
            <a:off x="5867400" y="1752600"/>
            <a:ext cx="2449513" cy="1244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866" name="Equation" r:id="rId4" imgW="774364" imgH="393529" progId="Equation.DSMT4">
                    <p:embed/>
                  </p:oleObj>
                </mc:Choice>
                <mc:Fallback>
                  <p:oleObj name="Equation" r:id="rId4" imgW="774364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1752600"/>
                          <a:ext cx="2449513" cy="1244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609600" y="3962400"/>
            <a:ext cx="1905000" cy="1676400"/>
            <a:chOff x="4572000" y="2362200"/>
            <a:chExt cx="2133600" cy="2133600"/>
          </a:xfrm>
        </p:grpSpPr>
        <p:sp>
          <p:nvSpPr>
            <p:cNvPr id="22" name="Oval 21"/>
            <p:cNvSpPr/>
            <p:nvPr/>
          </p:nvSpPr>
          <p:spPr>
            <a:xfrm>
              <a:off x="4957827" y="2453121"/>
              <a:ext cx="1610868" cy="1828511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5724144" y="3362326"/>
              <a:ext cx="81788" cy="9092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24" name="Straight Connector 23"/>
            <p:cNvCxnSpPr>
              <a:endCxn id="22" idx="7"/>
            </p:cNvCxnSpPr>
            <p:nvPr/>
          </p:nvCxnSpPr>
          <p:spPr>
            <a:xfrm rot="10800000" flipH="1">
              <a:off x="4924044" y="2721841"/>
              <a:ext cx="1408176" cy="616239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 flipH="1" flipV="1">
              <a:off x="4924044" y="3338080"/>
              <a:ext cx="1388619" cy="703118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76" name="TextBox 22"/>
            <p:cNvSpPr txBox="1">
              <a:spLocks noChangeArrowheads="1"/>
            </p:cNvSpPr>
            <p:nvPr/>
          </p:nvSpPr>
          <p:spPr bwMode="auto">
            <a:xfrm>
              <a:off x="6328690" y="2362200"/>
              <a:ext cx="376910" cy="560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10277" name="TextBox 23"/>
            <p:cNvSpPr txBox="1">
              <a:spLocks noChangeArrowheads="1"/>
            </p:cNvSpPr>
            <p:nvPr/>
          </p:nvSpPr>
          <p:spPr bwMode="auto">
            <a:xfrm>
              <a:off x="6278880" y="3935646"/>
              <a:ext cx="376910" cy="560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10278" name="TextBox 24"/>
            <p:cNvSpPr txBox="1">
              <a:spLocks noChangeArrowheads="1"/>
            </p:cNvSpPr>
            <p:nvPr/>
          </p:nvSpPr>
          <p:spPr bwMode="auto">
            <a:xfrm>
              <a:off x="4572000" y="3124200"/>
              <a:ext cx="376910" cy="560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cs typeface="Arial" charset="0"/>
                </a:rPr>
                <a:t>P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533400" y="5638800"/>
            <a:ext cx="2120900" cy="990600"/>
            <a:chOff x="4890290" y="3314049"/>
            <a:chExt cx="2414672" cy="924673"/>
          </a:xfrm>
        </p:grpSpPr>
        <p:graphicFrame>
          <p:nvGraphicFramePr>
            <p:cNvPr id="10270" name="Object 3"/>
            <p:cNvGraphicFramePr>
              <a:graphicFrameLocks noChangeAspect="1"/>
            </p:cNvGraphicFramePr>
            <p:nvPr/>
          </p:nvGraphicFramePr>
          <p:xfrm>
            <a:off x="4890290" y="3352577"/>
            <a:ext cx="2343851" cy="8861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867" name="Equation" r:id="rId6" imgW="1040948" imgH="393529" progId="Equation.DSMT4">
                    <p:embed/>
                  </p:oleObj>
                </mc:Choice>
                <mc:Fallback>
                  <p:oleObj name="Equation" r:id="rId6" imgW="1040948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0290" y="3352577"/>
                          <a:ext cx="2343851" cy="8861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" name="Arc 45"/>
            <p:cNvSpPr/>
            <p:nvPr/>
          </p:nvSpPr>
          <p:spPr>
            <a:xfrm rot="18950721">
              <a:off x="6777204" y="3314049"/>
              <a:ext cx="527758" cy="443073"/>
            </a:xfrm>
            <a:prstGeom prst="arc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1" name="Text Placeholder 3"/>
          <p:cNvSpPr txBox="1">
            <a:spLocks/>
          </p:cNvSpPr>
          <p:nvPr/>
        </p:nvSpPr>
        <p:spPr>
          <a:xfrm>
            <a:off x="5791200" y="838200"/>
            <a:ext cx="2209800" cy="7620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anchor="b"/>
          <a:lstStyle/>
          <a:p>
            <a:pPr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defRPr/>
            </a:pPr>
            <a:r>
              <a:rPr lang="en-US" sz="2400" b="1" dirty="0">
                <a:solidFill>
                  <a:srgbClr val="D34817"/>
                </a:solidFill>
                <a:latin typeface="Franklin Gothic Book"/>
                <a:cs typeface="Arial" charset="0"/>
              </a:rPr>
              <a:t>Formula:</a:t>
            </a:r>
          </a:p>
        </p:txBody>
      </p: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5334000" y="3733800"/>
            <a:ext cx="1920875" cy="1798638"/>
            <a:chOff x="5029200" y="4495800"/>
            <a:chExt cx="2148840" cy="2103120"/>
          </a:xfrm>
        </p:grpSpPr>
        <p:grpSp>
          <p:nvGrpSpPr>
            <p:cNvPr id="10257" name="Group 41"/>
            <p:cNvGrpSpPr>
              <a:grpSpLocks/>
            </p:cNvGrpSpPr>
            <p:nvPr/>
          </p:nvGrpSpPr>
          <p:grpSpPr bwMode="auto">
            <a:xfrm>
              <a:off x="5029200" y="4495800"/>
              <a:ext cx="2148840" cy="2103120"/>
              <a:chOff x="4214628" y="1523999"/>
              <a:chExt cx="4776980" cy="4495799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5106857" y="1754146"/>
                <a:ext cx="3580762" cy="3654573"/>
              </a:xfrm>
              <a:prstGeom prst="ellipse">
                <a:avLst/>
              </a:prstGeom>
              <a:no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6812358" y="3567545"/>
                <a:ext cx="177658" cy="18253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5" name="Straight Connector 34"/>
              <p:cNvCxnSpPr/>
              <p:nvPr/>
            </p:nvCxnSpPr>
            <p:spPr>
              <a:xfrm rot="5400000">
                <a:off x="2819479" y="3582398"/>
                <a:ext cx="4495799" cy="379000"/>
              </a:xfrm>
              <a:prstGeom prst="line">
                <a:avLst/>
              </a:prstGeom>
              <a:ln w="34925">
                <a:headEnd type="triangle" w="lg" len="lg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62" name="TextBox 7"/>
              <p:cNvSpPr txBox="1">
                <a:spLocks noChangeArrowheads="1"/>
              </p:cNvSpPr>
              <p:nvPr/>
            </p:nvSpPr>
            <p:spPr bwMode="auto">
              <a:xfrm>
                <a:off x="8153408" y="1523999"/>
                <a:ext cx="838200" cy="9367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prstClr val="black"/>
                    </a:solidFill>
                    <a:latin typeface="Calibri" pitchFamily="34" charset="0"/>
                    <a:cs typeface="Arial" charset="0"/>
                  </a:rPr>
                  <a:t>A</a:t>
                </a:r>
                <a:endPara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10263" name="TextBox 8"/>
              <p:cNvSpPr txBox="1">
                <a:spLocks noChangeArrowheads="1"/>
              </p:cNvSpPr>
              <p:nvPr/>
            </p:nvSpPr>
            <p:spPr bwMode="auto">
              <a:xfrm>
                <a:off x="8118484" y="4846637"/>
                <a:ext cx="838200" cy="9367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prstClr val="black"/>
                    </a:solidFill>
                    <a:latin typeface="Calibri" pitchFamily="34" charset="0"/>
                    <a:cs typeface="Arial" charset="0"/>
                  </a:rPr>
                  <a:t>Y</a:t>
                </a:r>
                <a:endPara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10264" name="TextBox 9"/>
              <p:cNvSpPr txBox="1">
                <a:spLocks noChangeArrowheads="1"/>
              </p:cNvSpPr>
              <p:nvPr/>
            </p:nvSpPr>
            <p:spPr bwMode="auto">
              <a:xfrm>
                <a:off x="4214628" y="3233737"/>
                <a:ext cx="1346390" cy="9367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prstClr val="black"/>
                    </a:solidFill>
                    <a:latin typeface="Calibri" pitchFamily="34" charset="0"/>
                    <a:cs typeface="Arial" charset="0"/>
                  </a:rPr>
                  <a:t>P</a:t>
                </a:r>
                <a:endPara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5027899" y="3428662"/>
                <a:ext cx="181604" cy="18253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8075691" y="2210472"/>
                <a:ext cx="181604" cy="18253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8028316" y="4841287"/>
                <a:ext cx="177658" cy="18253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268" name="TextBox 29"/>
              <p:cNvSpPr txBox="1">
                <a:spLocks noChangeArrowheads="1"/>
              </p:cNvSpPr>
              <p:nvPr/>
            </p:nvSpPr>
            <p:spPr bwMode="auto">
              <a:xfrm>
                <a:off x="5181604" y="2356554"/>
                <a:ext cx="838200" cy="9367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srgbClr val="FF0000"/>
                    </a:solidFill>
                    <a:latin typeface="Calibri" pitchFamily="34" charset="0"/>
                    <a:cs typeface="Arial" charset="0"/>
                  </a:rPr>
                  <a:t>1</a:t>
                </a:r>
                <a:endParaRPr lang="en-US" altLang="en-US" sz="2800" b="1" smtClean="0">
                  <a:solidFill>
                    <a:srgbClr val="FF0000"/>
                  </a:solidFill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10269" name="TextBox 30"/>
              <p:cNvSpPr txBox="1">
                <a:spLocks noChangeArrowheads="1"/>
              </p:cNvSpPr>
              <p:nvPr/>
            </p:nvSpPr>
            <p:spPr bwMode="auto">
              <a:xfrm>
                <a:off x="5105403" y="3315805"/>
                <a:ext cx="838200" cy="9367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srgbClr val="00B0F0"/>
                    </a:solidFill>
                    <a:latin typeface="Calibri" pitchFamily="34" charset="0"/>
                    <a:cs typeface="Arial" charset="0"/>
                  </a:rPr>
                  <a:t>2</a:t>
                </a:r>
                <a:endParaRPr lang="en-US" altLang="en-US" sz="2800" b="1" smtClean="0">
                  <a:solidFill>
                    <a:srgbClr val="00B0F0"/>
                  </a:solidFill>
                  <a:latin typeface="Calibri" pitchFamily="34" charset="0"/>
                  <a:cs typeface="Arial" charset="0"/>
                </a:endParaRPr>
              </a:p>
            </p:txBody>
          </p:sp>
        </p:grpSp>
        <p:cxnSp>
          <p:nvCxnSpPr>
            <p:cNvPr id="32" name="Straight Connector 31"/>
            <p:cNvCxnSpPr>
              <a:stCxn id="39" idx="2"/>
              <a:endCxn id="40" idx="3"/>
            </p:cNvCxnSpPr>
            <p:nvPr/>
          </p:nvCxnSpPr>
          <p:spPr>
            <a:xfrm rot="10800000" flipH="1">
              <a:off x="5395036" y="4889323"/>
              <a:ext cx="1383427" cy="540166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51"/>
          <p:cNvGrpSpPr>
            <a:grpSpLocks/>
          </p:cNvGrpSpPr>
          <p:nvPr/>
        </p:nvGrpSpPr>
        <p:grpSpPr bwMode="auto">
          <a:xfrm>
            <a:off x="4114800" y="5791200"/>
            <a:ext cx="1828800" cy="838200"/>
            <a:chOff x="2286000" y="4990096"/>
            <a:chExt cx="1851919" cy="885825"/>
          </a:xfrm>
        </p:grpSpPr>
        <p:graphicFrame>
          <p:nvGraphicFramePr>
            <p:cNvPr id="10255" name="Object 4"/>
            <p:cNvGraphicFramePr>
              <a:graphicFrameLocks noChangeAspect="1"/>
            </p:cNvGraphicFramePr>
            <p:nvPr/>
          </p:nvGraphicFramePr>
          <p:xfrm>
            <a:off x="2286000" y="4990096"/>
            <a:ext cx="1800225" cy="885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868" name="Equation" r:id="rId8" imgW="799753" imgH="393529" progId="Equation.DSMT4">
                    <p:embed/>
                  </p:oleObj>
                </mc:Choice>
                <mc:Fallback>
                  <p:oleObj name="Equation" r:id="rId8" imgW="799753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4990096"/>
                          <a:ext cx="1800225" cy="885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" name="Arc 48"/>
            <p:cNvSpPr/>
            <p:nvPr/>
          </p:nvSpPr>
          <p:spPr>
            <a:xfrm rot="18719872">
              <a:off x="3652088" y="4945501"/>
              <a:ext cx="439557" cy="532105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6400800" y="5715000"/>
            <a:ext cx="2270125" cy="914400"/>
            <a:chOff x="2061925" y="5028115"/>
            <a:chExt cx="2113085" cy="943930"/>
          </a:xfrm>
        </p:grpSpPr>
        <p:graphicFrame>
          <p:nvGraphicFramePr>
            <p:cNvPr id="10253" name="Object 5"/>
            <p:cNvGraphicFramePr>
              <a:graphicFrameLocks noChangeAspect="1"/>
            </p:cNvGraphicFramePr>
            <p:nvPr/>
          </p:nvGraphicFramePr>
          <p:xfrm>
            <a:off x="2061925" y="5086340"/>
            <a:ext cx="2027707" cy="8857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869" name="Equation" r:id="rId10" imgW="901309" imgH="393529" progId="Equation.DSMT4">
                    <p:embed/>
                  </p:oleObj>
                </mc:Choice>
                <mc:Fallback>
                  <p:oleObj name="Equation" r:id="rId10" imgW="901309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1925" y="5086340"/>
                          <a:ext cx="2027707" cy="8857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Arc 51"/>
            <p:cNvSpPr/>
            <p:nvPr/>
          </p:nvSpPr>
          <p:spPr>
            <a:xfrm rot="18791287">
              <a:off x="3550064" y="4957073"/>
              <a:ext cx="553903" cy="695988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793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772400" cy="1143000"/>
          </a:xfrm>
        </p:spPr>
        <p:txBody>
          <a:bodyPr anchor="t"/>
          <a:lstStyle/>
          <a:p>
            <a:pPr eaLnBrk="1" hangingPunct="1"/>
            <a:r>
              <a:rPr lang="en-US" altLang="en-US" dirty="0" smtClean="0"/>
              <a:t>Example 2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581400" cy="2590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“on the circle”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 sz="2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Find </a:t>
            </a:r>
            <a:r>
              <a:rPr lang="en-US" sz="2800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</a:t>
            </a:r>
            <a:r>
              <a:rPr lang="en-US" sz="2800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sym typeface="Symbol"/>
              </a:rPr>
              <a:t>P</a:t>
            </a:r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sym typeface="Symbol"/>
              </a:rPr>
              <a:t>.</a:t>
            </a:r>
            <a:endParaRPr lang="en-US" sz="2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3316" name="Group 2"/>
          <p:cNvGrpSpPr>
            <a:grpSpLocks/>
          </p:cNvGrpSpPr>
          <p:nvPr/>
        </p:nvGrpSpPr>
        <p:grpSpPr bwMode="auto">
          <a:xfrm>
            <a:off x="4953000" y="1371600"/>
            <a:ext cx="3954463" cy="2743200"/>
            <a:chOff x="7869" y="807"/>
            <a:chExt cx="2818" cy="1650"/>
          </a:xfrm>
        </p:grpSpPr>
        <p:sp>
          <p:nvSpPr>
            <p:cNvPr id="13327" name="Oval 3"/>
            <p:cNvSpPr>
              <a:spLocks noChangeArrowheads="1"/>
            </p:cNvSpPr>
            <p:nvPr/>
          </p:nvSpPr>
          <p:spPr bwMode="auto">
            <a:xfrm>
              <a:off x="8051" y="880"/>
              <a:ext cx="1818" cy="157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28" name="Line 4"/>
            <p:cNvSpPr>
              <a:spLocks noChangeShapeType="1"/>
            </p:cNvSpPr>
            <p:nvPr/>
          </p:nvSpPr>
          <p:spPr bwMode="auto">
            <a:xfrm flipV="1">
              <a:off x="8126" y="807"/>
              <a:ext cx="2379" cy="5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5"/>
            <p:cNvSpPr>
              <a:spLocks noChangeShapeType="1"/>
            </p:cNvSpPr>
            <p:nvPr/>
          </p:nvSpPr>
          <p:spPr bwMode="auto">
            <a:xfrm>
              <a:off x="8096" y="1333"/>
              <a:ext cx="2591" cy="8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Text Box 6"/>
            <p:cNvSpPr txBox="1">
              <a:spLocks noChangeArrowheads="1"/>
            </p:cNvSpPr>
            <p:nvPr/>
          </p:nvSpPr>
          <p:spPr bwMode="auto">
            <a:xfrm>
              <a:off x="8416" y="1224"/>
              <a:ext cx="1076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>
                  <a:latin typeface="Calibri" pitchFamily="34" charset="0"/>
                </a:rPr>
                <a:t>(5x-1)</a:t>
              </a:r>
              <a:r>
                <a:rPr lang="en-US" altLang="en-US" sz="2400">
                  <a:latin typeface="Times New Roman" pitchFamily="18" charset="0"/>
                  <a:sym typeface="Symbol" pitchFamily="18" charset="2"/>
                </a:rPr>
                <a:t></a:t>
              </a:r>
              <a:endParaRPr lang="en-US" altLang="en-US" sz="4000">
                <a:latin typeface="Arial" charset="0"/>
              </a:endParaRPr>
            </a:p>
          </p:txBody>
        </p:sp>
        <p:sp>
          <p:nvSpPr>
            <p:cNvPr id="13331" name="Text Box 7"/>
            <p:cNvSpPr txBox="1">
              <a:spLocks noChangeArrowheads="1"/>
            </p:cNvSpPr>
            <p:nvPr/>
          </p:nvSpPr>
          <p:spPr bwMode="auto">
            <a:xfrm>
              <a:off x="9818" y="1304"/>
              <a:ext cx="864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>
                  <a:latin typeface="Calibri" pitchFamily="34" charset="0"/>
                </a:rPr>
                <a:t>98</a:t>
              </a:r>
              <a:r>
                <a:rPr lang="en-US" altLang="en-US" sz="2400">
                  <a:latin typeface="Times New Roman" pitchFamily="18" charset="0"/>
                  <a:sym typeface="Symbol" pitchFamily="18" charset="2"/>
                </a:rPr>
                <a:t></a:t>
              </a:r>
              <a:endParaRPr lang="en-US" altLang="en-US" sz="4000">
                <a:latin typeface="Arial" charset="0"/>
              </a:endParaRPr>
            </a:p>
          </p:txBody>
        </p:sp>
        <p:sp>
          <p:nvSpPr>
            <p:cNvPr id="13332" name="Oval 8"/>
            <p:cNvSpPr>
              <a:spLocks noChangeArrowheads="1"/>
            </p:cNvSpPr>
            <p:nvPr/>
          </p:nvSpPr>
          <p:spPr bwMode="auto">
            <a:xfrm>
              <a:off x="8100" y="1294"/>
              <a:ext cx="81" cy="8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3333" name="Text Box 9"/>
            <p:cNvSpPr txBox="1">
              <a:spLocks noChangeArrowheads="1"/>
            </p:cNvSpPr>
            <p:nvPr/>
          </p:nvSpPr>
          <p:spPr bwMode="auto">
            <a:xfrm>
              <a:off x="7869" y="1174"/>
              <a:ext cx="864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>
                  <a:latin typeface="Calibri" pitchFamily="34" charset="0"/>
                </a:rPr>
                <a:t>P</a:t>
              </a:r>
              <a:endParaRPr lang="en-US" altLang="en-US" sz="4000">
                <a:latin typeface="Arial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295400" y="1981200"/>
            <a:ext cx="2286000" cy="1066800"/>
            <a:chOff x="5715000" y="1752600"/>
            <a:chExt cx="2667000" cy="1371600"/>
          </a:xfrm>
        </p:grpSpPr>
        <p:sp>
          <p:nvSpPr>
            <p:cNvPr id="14" name="Rectangle 13"/>
            <p:cNvSpPr/>
            <p:nvPr/>
          </p:nvSpPr>
          <p:spPr>
            <a:xfrm>
              <a:off x="5715000" y="1752600"/>
              <a:ext cx="2667000" cy="1371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aphicFrame>
          <p:nvGraphicFramePr>
            <p:cNvPr id="13326" name="Object 10"/>
            <p:cNvGraphicFramePr>
              <a:graphicFrameLocks noChangeAspect="1"/>
            </p:cNvGraphicFramePr>
            <p:nvPr/>
          </p:nvGraphicFramePr>
          <p:xfrm>
            <a:off x="5867400" y="1752600"/>
            <a:ext cx="2449513" cy="1244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295" name="Equation" r:id="rId4" imgW="774364" imgH="393529" progId="Equation.DSMT4">
                    <p:embed/>
                  </p:oleObj>
                </mc:Choice>
                <mc:Fallback>
                  <p:oleObj name="Equation" r:id="rId4" imgW="774364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1752600"/>
                          <a:ext cx="2449513" cy="1244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18" name="Object 11"/>
          <p:cNvGraphicFramePr>
            <a:graphicFrameLocks noChangeAspect="1"/>
          </p:cNvGraphicFramePr>
          <p:nvPr/>
        </p:nvGraphicFramePr>
        <p:xfrm>
          <a:off x="4514850" y="3340100"/>
          <a:ext cx="11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96"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1311275" y="3962400"/>
          <a:ext cx="1468438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97" name="Equation" r:id="rId8" imgW="558558" imgH="393529" progId="Equation.DSMT4">
                  <p:embed/>
                </p:oleObj>
              </mc:Choice>
              <mc:Fallback>
                <p:oleObj name="Equation" r:id="rId8" imgW="558558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3962400"/>
                        <a:ext cx="1468438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1246188" y="5105400"/>
          <a:ext cx="16017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98" name="Equation" r:id="rId10" imgW="609336" imgH="203112" progId="Equation.DSMT4">
                  <p:embed/>
                </p:oleObj>
              </mc:Choice>
              <mc:Fallback>
                <p:oleObj name="Equation" r:id="rId10" imgW="609336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188" y="5105400"/>
                        <a:ext cx="16017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11"/>
          <p:cNvSpPr txBox="1">
            <a:spLocks/>
          </p:cNvSpPr>
          <p:nvPr/>
        </p:nvSpPr>
        <p:spPr>
          <a:xfrm>
            <a:off x="4495800" y="4114800"/>
            <a:ext cx="3581400" cy="457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Find </a:t>
            </a:r>
            <a:r>
              <a:rPr lang="en-US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x</a:t>
            </a:r>
            <a:r>
              <a:rPr lang="en-US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  <a:cs typeface="+mn-cs"/>
                <a:sym typeface="Symbol"/>
              </a:rPr>
              <a:t>.</a:t>
            </a:r>
            <a:endParaRPr lang="en-US" sz="2800" b="1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4608513" y="4495800"/>
          <a:ext cx="18018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99" name="Equation" r:id="rId12" imgW="685502" imgH="177723" progId="Equation.DSMT4">
                  <p:embed/>
                </p:oleObj>
              </mc:Choice>
              <mc:Fallback>
                <p:oleObj name="Equation" r:id="rId12" imgW="685502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513" y="4495800"/>
                        <a:ext cx="180181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4624388" y="5019675"/>
          <a:ext cx="13017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00" name="Equation" r:id="rId14" imgW="494870" imgH="177646" progId="Equation.DSMT4">
                  <p:embed/>
                </p:oleObj>
              </mc:Choice>
              <mc:Fallback>
                <p:oleObj name="Equation" r:id="rId14" imgW="494870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4388" y="5019675"/>
                        <a:ext cx="13017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4725988" y="5553075"/>
          <a:ext cx="11001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01" name="Equation" r:id="rId16" imgW="418918" imgH="177723" progId="Equation.DSMT4">
                  <p:embed/>
                </p:oleObj>
              </mc:Choice>
              <mc:Fallback>
                <p:oleObj name="Equation" r:id="rId16" imgW="418918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5553075"/>
                        <a:ext cx="11001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937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772400" cy="1143000"/>
          </a:xfrm>
        </p:spPr>
        <p:txBody>
          <a:bodyPr anchor="t"/>
          <a:lstStyle/>
          <a:p>
            <a:pPr eaLnBrk="1" hangingPunct="1"/>
            <a:r>
              <a:rPr lang="en-US" altLang="en-US" dirty="0" smtClean="0"/>
              <a:t>Example 3: </a:t>
            </a:r>
            <a:r>
              <a:rPr lang="en-US" altLang="en-US" sz="2800" dirty="0" smtClean="0"/>
              <a:t>Find the measure.</a:t>
            </a:r>
          </a:p>
        </p:txBody>
      </p:sp>
      <p:pic>
        <p:nvPicPr>
          <p:cNvPr id="31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73" r="29464"/>
          <a:stretch/>
        </p:blipFill>
        <p:spPr bwMode="auto">
          <a:xfrm>
            <a:off x="228600" y="3048000"/>
            <a:ext cx="3050271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3" r="71239"/>
          <a:stretch/>
        </p:blipFill>
        <p:spPr bwMode="auto">
          <a:xfrm>
            <a:off x="402952" y="1143000"/>
            <a:ext cx="2977557" cy="214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57"/>
          <a:stretch/>
        </p:blipFill>
        <p:spPr bwMode="auto">
          <a:xfrm>
            <a:off x="6126094" y="471055"/>
            <a:ext cx="2789306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73" r="29464" b="61916"/>
          <a:stretch/>
        </p:blipFill>
        <p:spPr bwMode="auto">
          <a:xfrm>
            <a:off x="304800" y="3124200"/>
            <a:ext cx="3050271" cy="1073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3" r="71239" b="62162"/>
          <a:stretch/>
        </p:blipFill>
        <p:spPr bwMode="auto">
          <a:xfrm>
            <a:off x="381000" y="1143000"/>
            <a:ext cx="2977557" cy="39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89344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4572000" cy="5638800"/>
          </a:xfrm>
        </p:spPr>
        <p:txBody>
          <a:bodyPr/>
          <a:lstStyle/>
          <a:p>
            <a:pPr eaLnBrk="1" hangingPunct="1"/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Find </a:t>
            </a:r>
            <a:r>
              <a:rPr lang="en-US" alt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Find </a:t>
            </a:r>
            <a:r>
              <a:rPr lang="en-US" altLang="en-US" sz="3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1.</a:t>
            </a:r>
          </a:p>
          <a:p>
            <a:pPr eaLnBrk="1" hangingPunct="1"/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Find </a:t>
            </a:r>
            <a:r>
              <a:rPr lang="en-US" altLang="en-US" sz="32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2.</a:t>
            </a:r>
          </a:p>
          <a:p>
            <a:pPr eaLnBrk="1" hangingPunct="1"/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en-US" sz="32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1" hangingPunct="1"/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Notice anything?</a:t>
            </a:r>
          </a:p>
          <a:p>
            <a:pPr eaLnBrk="1" hangingPunct="1"/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105400" y="1752600"/>
            <a:ext cx="3581400" cy="36576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811963" y="3568700"/>
            <a:ext cx="177800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>
            <a:stCxn id="11" idx="2"/>
            <a:endCxn id="4" idx="7"/>
          </p:cNvCxnSpPr>
          <p:nvPr/>
        </p:nvCxnSpPr>
        <p:spPr>
          <a:xfrm rot="10800000" flipH="1">
            <a:off x="5029200" y="2287588"/>
            <a:ext cx="3133725" cy="1233487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059363" y="1447800"/>
            <a:ext cx="76200" cy="4419600"/>
          </a:xfrm>
          <a:prstGeom prst="line">
            <a:avLst/>
          </a:prstGeom>
          <a:ln w="34925"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8153400" y="18288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Calibri" pitchFamily="34" charset="0"/>
              </a:rPr>
              <a:t>A</a:t>
            </a:r>
          </a:p>
        </p:txBody>
      </p:sp>
      <p:sp>
        <p:nvSpPr>
          <p:cNvPr id="18441" name="TextBox 8"/>
          <p:cNvSpPr txBox="1">
            <a:spLocks noChangeArrowheads="1"/>
          </p:cNvSpPr>
          <p:nvPr/>
        </p:nvSpPr>
        <p:spPr bwMode="auto">
          <a:xfrm>
            <a:off x="8118475" y="4846638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Calibri" pitchFamily="34" charset="0"/>
              </a:rPr>
              <a:t>Y</a:t>
            </a:r>
          </a:p>
        </p:txBody>
      </p:sp>
      <p:sp>
        <p:nvSpPr>
          <p:cNvPr id="18442" name="TextBox 9"/>
          <p:cNvSpPr txBox="1">
            <a:spLocks noChangeArrowheads="1"/>
          </p:cNvSpPr>
          <p:nvPr/>
        </p:nvSpPr>
        <p:spPr bwMode="auto">
          <a:xfrm>
            <a:off x="4722813" y="3233738"/>
            <a:ext cx="838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latin typeface="Calibri" pitchFamily="34" charset="0"/>
              </a:rPr>
              <a:t>P</a:t>
            </a:r>
          </a:p>
        </p:txBody>
      </p:sp>
      <p:sp>
        <p:nvSpPr>
          <p:cNvPr id="11" name="Oval 10"/>
          <p:cNvSpPr/>
          <p:nvPr/>
        </p:nvSpPr>
        <p:spPr>
          <a:xfrm>
            <a:off x="5029200" y="3429000"/>
            <a:ext cx="179388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077200" y="2209800"/>
            <a:ext cx="179388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027988" y="4841875"/>
            <a:ext cx="179387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446" name="TextBox 29"/>
          <p:cNvSpPr txBox="1">
            <a:spLocks noChangeArrowheads="1"/>
          </p:cNvSpPr>
          <p:nvPr/>
        </p:nvSpPr>
        <p:spPr bwMode="auto">
          <a:xfrm>
            <a:off x="5181600" y="28194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8447" name="TextBox 30"/>
          <p:cNvSpPr txBox="1">
            <a:spLocks noChangeArrowheads="1"/>
          </p:cNvSpPr>
          <p:nvPr/>
        </p:nvSpPr>
        <p:spPr bwMode="auto">
          <a:xfrm>
            <a:off x="5105400" y="35814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00B0F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448" name="TextBox 23"/>
          <p:cNvSpPr txBox="1">
            <a:spLocks noChangeArrowheads="1"/>
          </p:cNvSpPr>
          <p:nvPr/>
        </p:nvSpPr>
        <p:spPr bwMode="auto">
          <a:xfrm>
            <a:off x="6172200" y="13716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800" baseline="30000">
                <a:latin typeface="Calibri" pitchFamily="34" charset="0"/>
              </a:rPr>
              <a:t>o</a:t>
            </a:r>
          </a:p>
        </p:txBody>
      </p:sp>
      <p:sp>
        <p:nvSpPr>
          <p:cNvPr id="18449" name="TextBox 24"/>
          <p:cNvSpPr txBox="1">
            <a:spLocks noChangeArrowheads="1"/>
          </p:cNvSpPr>
          <p:nvPr/>
        </p:nvSpPr>
        <p:spPr bwMode="auto">
          <a:xfrm>
            <a:off x="6477000" y="5334000"/>
            <a:ext cx="1246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200</a:t>
            </a:r>
            <a:r>
              <a:rPr lang="en-US" altLang="en-US" sz="2800" baseline="300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85800" y="1828800"/>
          <a:ext cx="30368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09" name="Equation" r:id="rId4" imgW="1180588" imgH="177723" progId="Equation.3">
                  <p:embed/>
                </p:oleObj>
              </mc:Choice>
              <mc:Fallback>
                <p:oleObj name="Equation" r:id="rId4" imgW="1180588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828800"/>
                        <a:ext cx="303688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943600" y="1066800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160°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426963"/>
              </p:ext>
            </p:extLst>
          </p:nvPr>
        </p:nvGraphicFramePr>
        <p:xfrm>
          <a:off x="228600" y="2895600"/>
          <a:ext cx="27432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10" name="Equation" r:id="rId6" imgW="1066680" imgH="393480" progId="Equation.DSMT4">
                  <p:embed/>
                </p:oleObj>
              </mc:Choice>
              <mc:Fallback>
                <p:oleObj name="Equation" r:id="rId6" imgW="1066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895600"/>
                        <a:ext cx="27432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727448"/>
              </p:ext>
            </p:extLst>
          </p:nvPr>
        </p:nvGraphicFramePr>
        <p:xfrm>
          <a:off x="239712" y="4572000"/>
          <a:ext cx="303688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11" name="Equation" r:id="rId8" imgW="1180800" imgH="393480" progId="Equation.DSMT4">
                  <p:embed/>
                </p:oleObj>
              </mc:Choice>
              <mc:Fallback>
                <p:oleObj name="Equation" r:id="rId8" imgW="1180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2" y="4572000"/>
                        <a:ext cx="3036888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772400" cy="1143000"/>
          </a:xfrm>
        </p:spPr>
        <p:txBody>
          <a:bodyPr anchor="t"/>
          <a:lstStyle/>
          <a:p>
            <a:pPr eaLnBrk="1" hangingPunct="1"/>
            <a:r>
              <a:rPr lang="en-US" altLang="en-US" dirty="0" smtClean="0"/>
              <a:t>Try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756485"/>
              </p:ext>
            </p:extLst>
          </p:nvPr>
        </p:nvGraphicFramePr>
        <p:xfrm>
          <a:off x="4343400" y="6172200"/>
          <a:ext cx="28733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12" name="Equation" r:id="rId10" imgW="1117440" imgH="177480" progId="Equation.DSMT4">
                  <p:embed/>
                </p:oleObj>
              </mc:Choice>
              <mc:Fallback>
                <p:oleObj name="Equation" r:id="rId10" imgW="111744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6172200"/>
                        <a:ext cx="28733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283020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4582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Angles “Outside the Circle”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8382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Angles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81000" y="29718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Diagrams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04800" y="1638300"/>
            <a:ext cx="4267200" cy="6477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 smtClean="0">
                <a:latin typeface="Calibri" pitchFamily="34" charset="0"/>
              </a:rPr>
              <a:t>Vertex is </a:t>
            </a:r>
            <a:r>
              <a:rPr lang="en-US" sz="2800" b="1" u="sng" dirty="0" smtClean="0">
                <a:latin typeface="Calibri" pitchFamily="34" charset="0"/>
              </a:rPr>
              <a:t>outside</a:t>
            </a:r>
            <a:r>
              <a:rPr lang="en-US" sz="2800" dirty="0" smtClean="0">
                <a:latin typeface="Calibri" pitchFamily="34" charset="0"/>
              </a:rPr>
              <a:t> the circle</a:t>
            </a:r>
            <a:r>
              <a:rPr lang="en-US" dirty="0" smtClean="0">
                <a:latin typeface="Calibri" pitchFamily="34" charset="0"/>
              </a:rPr>
              <a:t>   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236538" y="5462588"/>
            <a:ext cx="2514600" cy="827087"/>
            <a:chOff x="-4445519" y="5401293"/>
            <a:chExt cx="2855775" cy="715968"/>
          </a:xfrm>
        </p:grpSpPr>
        <p:graphicFrame>
          <p:nvGraphicFramePr>
            <p:cNvPr id="12347" name="Object 4"/>
            <p:cNvGraphicFramePr>
              <a:graphicFrameLocks noChangeAspect="1"/>
            </p:cNvGraphicFramePr>
            <p:nvPr/>
          </p:nvGraphicFramePr>
          <p:xfrm>
            <a:off x="-4445519" y="5458463"/>
            <a:ext cx="2855775" cy="6587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928" name="Equation" r:id="rId4" imgW="1295400" imgH="393700" progId="Equation.DSMT4">
                    <p:embed/>
                  </p:oleObj>
                </mc:Choice>
                <mc:Fallback>
                  <p:oleObj name="Equation" r:id="rId4" imgW="1295400" imgH="393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4445519" y="5458463"/>
                          <a:ext cx="2855775" cy="6587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" name="Arc 72"/>
            <p:cNvSpPr/>
            <p:nvPr/>
          </p:nvSpPr>
          <p:spPr>
            <a:xfrm rot="18713027">
              <a:off x="-3166293" y="5393721"/>
              <a:ext cx="439750" cy="531851"/>
            </a:xfrm>
            <a:prstGeom prst="arc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4" name="Arc 73"/>
            <p:cNvSpPr/>
            <p:nvPr/>
          </p:nvSpPr>
          <p:spPr>
            <a:xfrm rot="18687520">
              <a:off x="-2152306" y="5332845"/>
              <a:ext cx="485099" cy="621996"/>
            </a:xfrm>
            <a:prstGeom prst="arc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81000" y="3641725"/>
            <a:ext cx="2286000" cy="1920875"/>
            <a:chOff x="4038600" y="1643709"/>
            <a:chExt cx="4953000" cy="4457072"/>
          </a:xfrm>
        </p:grpSpPr>
        <p:sp>
          <p:nvSpPr>
            <p:cNvPr id="33" name="Oval 32"/>
            <p:cNvSpPr/>
            <p:nvPr/>
          </p:nvSpPr>
          <p:spPr>
            <a:xfrm>
              <a:off x="5104871" y="1754215"/>
              <a:ext cx="3580607" cy="3657747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6810904" y="3570197"/>
              <a:ext cx="178858" cy="18049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35" name="Straight Connector 34"/>
            <p:cNvCxnSpPr>
              <a:endCxn id="33" idx="7"/>
            </p:cNvCxnSpPr>
            <p:nvPr/>
          </p:nvCxnSpPr>
          <p:spPr>
            <a:xfrm flipV="1">
              <a:off x="4038600" y="2288328"/>
              <a:ext cx="4124061" cy="685137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37" name="TextBox 7"/>
            <p:cNvSpPr txBox="1">
              <a:spLocks noChangeArrowheads="1"/>
            </p:cNvSpPr>
            <p:nvPr/>
          </p:nvSpPr>
          <p:spPr bwMode="auto">
            <a:xfrm>
              <a:off x="8153401" y="1643709"/>
              <a:ext cx="838199" cy="858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2338" name="TextBox 9"/>
            <p:cNvSpPr txBox="1">
              <a:spLocks noChangeArrowheads="1"/>
            </p:cNvSpPr>
            <p:nvPr/>
          </p:nvSpPr>
          <p:spPr bwMode="auto">
            <a:xfrm>
              <a:off x="4567768" y="3606800"/>
              <a:ext cx="1005943" cy="858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P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8076671" y="2210973"/>
              <a:ext cx="178858" cy="180494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340" name="TextBox 29"/>
            <p:cNvSpPr txBox="1">
              <a:spLocks noChangeArrowheads="1"/>
            </p:cNvSpPr>
            <p:nvPr/>
          </p:nvSpPr>
          <p:spPr bwMode="auto">
            <a:xfrm>
              <a:off x="4423364" y="2747592"/>
              <a:ext cx="838199" cy="858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srgbClr val="FF0000"/>
                  </a:solidFill>
                  <a:latin typeface="Calibri" pitchFamily="34" charset="0"/>
                  <a:cs typeface="Arial" charset="0"/>
                </a:rPr>
                <a:t>1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10800000">
              <a:off x="4038600" y="2973465"/>
              <a:ext cx="3429266" cy="2361142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029200" y="3658601"/>
              <a:ext cx="178858" cy="18049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7392195" y="5257254"/>
              <a:ext cx="178858" cy="184177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344" name="TextBox 39"/>
            <p:cNvSpPr txBox="1">
              <a:spLocks noChangeArrowheads="1"/>
            </p:cNvSpPr>
            <p:nvPr/>
          </p:nvSpPr>
          <p:spPr bwMode="auto">
            <a:xfrm>
              <a:off x="7425267" y="5241975"/>
              <a:ext cx="1032932" cy="858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Y</a:t>
              </a:r>
            </a:p>
          </p:txBody>
        </p:sp>
        <p:sp>
          <p:nvSpPr>
            <p:cNvPr id="12345" name="TextBox 20"/>
            <p:cNvSpPr txBox="1">
              <a:spLocks noChangeArrowheads="1"/>
            </p:cNvSpPr>
            <p:nvPr/>
          </p:nvSpPr>
          <p:spPr bwMode="auto">
            <a:xfrm>
              <a:off x="4650081" y="1970822"/>
              <a:ext cx="838199" cy="858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M</a:t>
              </a:r>
            </a:p>
          </p:txBody>
        </p:sp>
        <p:sp>
          <p:nvSpPr>
            <p:cNvPr id="55" name="Oval 54"/>
            <p:cNvSpPr/>
            <p:nvPr/>
          </p:nvSpPr>
          <p:spPr>
            <a:xfrm>
              <a:off x="5194300" y="2693516"/>
              <a:ext cx="182299" cy="180492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" name="Group 84"/>
          <p:cNvGrpSpPr>
            <a:grpSpLocks/>
          </p:cNvGrpSpPr>
          <p:nvPr/>
        </p:nvGrpSpPr>
        <p:grpSpPr bwMode="auto">
          <a:xfrm>
            <a:off x="4648200" y="1527175"/>
            <a:ext cx="4170363" cy="1600200"/>
            <a:chOff x="4648200" y="1676400"/>
            <a:chExt cx="4170363" cy="1600200"/>
          </a:xfrm>
        </p:grpSpPr>
        <p:sp>
          <p:nvSpPr>
            <p:cNvPr id="30" name="Rectangle 29"/>
            <p:cNvSpPr/>
            <p:nvPr/>
          </p:nvSpPr>
          <p:spPr>
            <a:xfrm>
              <a:off x="4648200" y="1676400"/>
              <a:ext cx="4119563" cy="1600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12331" name="Group 28"/>
            <p:cNvGrpSpPr>
              <a:grpSpLocks/>
            </p:cNvGrpSpPr>
            <p:nvPr/>
          </p:nvGrpSpPr>
          <p:grpSpPr bwMode="auto">
            <a:xfrm>
              <a:off x="4665655" y="1730574"/>
              <a:ext cx="4152908" cy="1426567"/>
              <a:chOff x="4237037" y="1662113"/>
              <a:chExt cx="4532313" cy="1630362"/>
            </a:xfrm>
          </p:grpSpPr>
          <p:graphicFrame>
            <p:nvGraphicFramePr>
              <p:cNvPr id="12332" name="Object 2"/>
              <p:cNvGraphicFramePr>
                <a:graphicFrameLocks noChangeAspect="1"/>
              </p:cNvGraphicFramePr>
              <p:nvPr/>
            </p:nvGraphicFramePr>
            <p:xfrm>
              <a:off x="4237037" y="1662113"/>
              <a:ext cx="4532313" cy="1630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1929" name="Equation" r:id="rId6" imgW="1651000" imgH="647700" progId="Equation.DSMT4">
                      <p:embed/>
                    </p:oleObj>
                  </mc:Choice>
                  <mc:Fallback>
                    <p:oleObj name="Equation" r:id="rId6" imgW="1651000" imgH="6477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37037" y="1662113"/>
                            <a:ext cx="4532313" cy="1630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33" name="Object 5"/>
              <p:cNvGraphicFramePr>
                <a:graphicFrameLocks noChangeAspect="1"/>
              </p:cNvGraphicFramePr>
              <p:nvPr/>
            </p:nvGraphicFramePr>
            <p:xfrm>
              <a:off x="5880100" y="1905000"/>
              <a:ext cx="2681287" cy="511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1930" name="Equation" r:id="rId8" imgW="977476" imgH="203112" progId="Equation.DSMT4">
                      <p:embed/>
                    </p:oleObj>
                  </mc:Choice>
                  <mc:Fallback>
                    <p:oleObj name="Equation" r:id="rId8" imgW="977476" imgH="20311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880100" y="1905000"/>
                            <a:ext cx="2681287" cy="5111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2" name="Text Placeholder 2"/>
          <p:cNvSpPr txBox="1">
            <a:spLocks/>
          </p:cNvSpPr>
          <p:nvPr/>
        </p:nvSpPr>
        <p:spPr>
          <a:xfrm>
            <a:off x="4572000" y="838200"/>
            <a:ext cx="3733800" cy="7620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anchor="b"/>
          <a:lstStyle/>
          <a:p>
            <a:pPr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defRPr/>
            </a:pPr>
            <a:r>
              <a:rPr lang="en-US" sz="2400" b="1" dirty="0">
                <a:solidFill>
                  <a:srgbClr val="D34817"/>
                </a:solidFill>
                <a:latin typeface="Franklin Gothic Book"/>
                <a:cs typeface="Arial" charset="0"/>
              </a:rPr>
              <a:t>Formula</a:t>
            </a:r>
          </a:p>
        </p:txBody>
      </p: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3581400" y="3427413"/>
            <a:ext cx="2087563" cy="2287587"/>
            <a:chOff x="4191000" y="1427288"/>
            <a:chExt cx="4648200" cy="5189339"/>
          </a:xfrm>
        </p:grpSpPr>
        <p:sp>
          <p:nvSpPr>
            <p:cNvPr id="44" name="Oval 43"/>
            <p:cNvSpPr/>
            <p:nvPr/>
          </p:nvSpPr>
          <p:spPr>
            <a:xfrm>
              <a:off x="5258495" y="2226756"/>
              <a:ext cx="3580705" cy="3655225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6965781" y="4041765"/>
              <a:ext cx="176738" cy="1836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 flipV="1">
              <a:off x="4191000" y="1600146"/>
              <a:ext cx="3658469" cy="1843818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22" name="TextBox 7"/>
            <p:cNvSpPr txBox="1">
              <a:spLocks noChangeArrowheads="1"/>
            </p:cNvSpPr>
            <p:nvPr/>
          </p:nvSpPr>
          <p:spPr bwMode="auto">
            <a:xfrm>
              <a:off x="5866027" y="1427288"/>
              <a:ext cx="839574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2323" name="TextBox 9"/>
            <p:cNvSpPr txBox="1">
              <a:spLocks noChangeArrowheads="1"/>
            </p:cNvSpPr>
            <p:nvPr/>
          </p:nvSpPr>
          <p:spPr bwMode="auto">
            <a:xfrm>
              <a:off x="4714447" y="4079874"/>
              <a:ext cx="1011667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P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6170461" y="2338392"/>
              <a:ext cx="180273" cy="1800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325" name="TextBox 29"/>
            <p:cNvSpPr txBox="1">
              <a:spLocks noChangeArrowheads="1"/>
            </p:cNvSpPr>
            <p:nvPr/>
          </p:nvSpPr>
          <p:spPr bwMode="auto">
            <a:xfrm>
              <a:off x="4540296" y="2983495"/>
              <a:ext cx="838200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srgbClr val="FF0000"/>
                  </a:solidFill>
                  <a:latin typeface="Calibri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 rot="10800000">
              <a:off x="4191000" y="3443964"/>
              <a:ext cx="3428709" cy="2362392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5180731" y="4131794"/>
              <a:ext cx="180273" cy="1800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7545481" y="5730730"/>
              <a:ext cx="176738" cy="1836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329" name="TextBox 39"/>
            <p:cNvSpPr txBox="1">
              <a:spLocks noChangeArrowheads="1"/>
            </p:cNvSpPr>
            <p:nvPr/>
          </p:nvSpPr>
          <p:spPr bwMode="auto">
            <a:xfrm>
              <a:off x="7645744" y="5708704"/>
              <a:ext cx="964857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Y</a:t>
              </a:r>
            </a:p>
          </p:txBody>
        </p:sp>
      </p:grpSp>
      <p:grpSp>
        <p:nvGrpSpPr>
          <p:cNvPr id="10" name="Group 70"/>
          <p:cNvGrpSpPr>
            <a:grpSpLocks/>
          </p:cNvGrpSpPr>
          <p:nvPr/>
        </p:nvGrpSpPr>
        <p:grpSpPr bwMode="auto">
          <a:xfrm>
            <a:off x="3409950" y="5595938"/>
            <a:ext cx="2597150" cy="815975"/>
            <a:chOff x="599244" y="4794283"/>
            <a:chExt cx="2783393" cy="704146"/>
          </a:xfrm>
        </p:grpSpPr>
        <p:graphicFrame>
          <p:nvGraphicFramePr>
            <p:cNvPr id="12316" name="Object 6"/>
            <p:cNvGraphicFramePr>
              <a:graphicFrameLocks noChangeAspect="1"/>
            </p:cNvGraphicFramePr>
            <p:nvPr/>
          </p:nvGraphicFramePr>
          <p:xfrm>
            <a:off x="599244" y="4809422"/>
            <a:ext cx="2776165" cy="6890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931" name="Equation" r:id="rId10" imgW="1269449" imgH="393529" progId="Equation.DSMT4">
                    <p:embed/>
                  </p:oleObj>
                </mc:Choice>
                <mc:Fallback>
                  <p:oleObj name="Equation" r:id="rId10" imgW="1269449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9244" y="4809422"/>
                          <a:ext cx="2776165" cy="6890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" name="Arc 59"/>
            <p:cNvSpPr/>
            <p:nvPr/>
          </p:nvSpPr>
          <p:spPr>
            <a:xfrm rot="18713027">
              <a:off x="1909726" y="4756117"/>
              <a:ext cx="439748" cy="532519"/>
            </a:xfrm>
            <a:prstGeom prst="arc">
              <a:avLst/>
            </a:prstGeom>
            <a:ln w="28575">
              <a:solidFill>
                <a:srgbClr val="99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1" name="Arc 60"/>
            <p:cNvSpPr/>
            <p:nvPr/>
          </p:nvSpPr>
          <p:spPr>
            <a:xfrm rot="18687520">
              <a:off x="2900514" y="4721769"/>
              <a:ext cx="409610" cy="554637"/>
            </a:xfrm>
            <a:prstGeom prst="arc">
              <a:avLst/>
            </a:prstGeom>
            <a:ln w="28575">
              <a:solidFill>
                <a:srgbClr val="99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1" name="Group 63"/>
          <p:cNvGrpSpPr>
            <a:grpSpLocks/>
          </p:cNvGrpSpPr>
          <p:nvPr/>
        </p:nvGrpSpPr>
        <p:grpSpPr bwMode="auto">
          <a:xfrm>
            <a:off x="6553200" y="3124200"/>
            <a:ext cx="2087563" cy="2287588"/>
            <a:chOff x="4191000" y="1427288"/>
            <a:chExt cx="4648200" cy="5189339"/>
          </a:xfrm>
        </p:grpSpPr>
        <p:sp>
          <p:nvSpPr>
            <p:cNvPr id="65" name="Oval 64"/>
            <p:cNvSpPr/>
            <p:nvPr/>
          </p:nvSpPr>
          <p:spPr>
            <a:xfrm>
              <a:off x="5258495" y="2226756"/>
              <a:ext cx="3580705" cy="3655225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6965781" y="4041764"/>
              <a:ext cx="176738" cy="1836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 flipV="1">
              <a:off x="4191000" y="1600146"/>
              <a:ext cx="3658469" cy="1843817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08" name="TextBox 7"/>
            <p:cNvSpPr txBox="1">
              <a:spLocks noChangeArrowheads="1"/>
            </p:cNvSpPr>
            <p:nvPr/>
          </p:nvSpPr>
          <p:spPr bwMode="auto">
            <a:xfrm>
              <a:off x="5866027" y="1427288"/>
              <a:ext cx="839574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2309" name="TextBox 9"/>
            <p:cNvSpPr txBox="1">
              <a:spLocks noChangeArrowheads="1"/>
            </p:cNvSpPr>
            <p:nvPr/>
          </p:nvSpPr>
          <p:spPr bwMode="auto">
            <a:xfrm>
              <a:off x="5107069" y="5058437"/>
              <a:ext cx="1011667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P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6170461" y="2338394"/>
              <a:ext cx="180273" cy="1800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311" name="TextBox 29"/>
            <p:cNvSpPr txBox="1">
              <a:spLocks noChangeArrowheads="1"/>
            </p:cNvSpPr>
            <p:nvPr/>
          </p:nvSpPr>
          <p:spPr bwMode="auto">
            <a:xfrm>
              <a:off x="4258857" y="3113042"/>
              <a:ext cx="838200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srgbClr val="FF0000"/>
                  </a:solidFill>
                  <a:latin typeface="Calibri" pitchFamily="34" charset="0"/>
                  <a:cs typeface="Arial" charset="0"/>
                </a:rPr>
                <a:t>3</a:t>
              </a:r>
            </a:p>
          </p:txBody>
        </p:sp>
        <p:cxnSp>
          <p:nvCxnSpPr>
            <p:cNvPr id="75" name="Straight Connector 74"/>
            <p:cNvCxnSpPr/>
            <p:nvPr/>
          </p:nvCxnSpPr>
          <p:spPr>
            <a:xfrm rot="16200000" flipV="1">
              <a:off x="3912562" y="3722401"/>
              <a:ext cx="3169061" cy="2612183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5445838" y="5057304"/>
              <a:ext cx="180271" cy="1836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7545481" y="5730730"/>
              <a:ext cx="176738" cy="18366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2315" name="TextBox 39"/>
            <p:cNvSpPr txBox="1">
              <a:spLocks noChangeArrowheads="1"/>
            </p:cNvSpPr>
            <p:nvPr/>
          </p:nvSpPr>
          <p:spPr bwMode="auto">
            <a:xfrm>
              <a:off x="7645744" y="5708704"/>
              <a:ext cx="964857" cy="907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Y</a:t>
              </a:r>
            </a:p>
          </p:txBody>
        </p:sp>
      </p:grpSp>
      <p:grpSp>
        <p:nvGrpSpPr>
          <p:cNvPr id="12" name="Group 70"/>
          <p:cNvGrpSpPr>
            <a:grpSpLocks/>
          </p:cNvGrpSpPr>
          <p:nvPr/>
        </p:nvGrpSpPr>
        <p:grpSpPr bwMode="auto">
          <a:xfrm>
            <a:off x="6334125" y="5519738"/>
            <a:ext cx="2605088" cy="804862"/>
            <a:chOff x="466559" y="4728500"/>
            <a:chExt cx="2791167" cy="694219"/>
          </a:xfrm>
        </p:grpSpPr>
        <p:graphicFrame>
          <p:nvGraphicFramePr>
            <p:cNvPr id="12302" name="Object 7"/>
            <p:cNvGraphicFramePr>
              <a:graphicFrameLocks noChangeAspect="1"/>
            </p:cNvGraphicFramePr>
            <p:nvPr/>
          </p:nvGraphicFramePr>
          <p:xfrm>
            <a:off x="466559" y="4799758"/>
            <a:ext cx="2765959" cy="6229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932" name="Equation" r:id="rId12" imgW="1333500" imgH="393700" progId="Equation.DSMT4">
                    <p:embed/>
                  </p:oleObj>
                </mc:Choice>
                <mc:Fallback>
                  <p:oleObj name="Equation" r:id="rId12" imgW="1333500" imgH="393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6559" y="4799758"/>
                          <a:ext cx="2765959" cy="6229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" name="Arc 82"/>
            <p:cNvSpPr/>
            <p:nvPr/>
          </p:nvSpPr>
          <p:spPr>
            <a:xfrm rot="18713027">
              <a:off x="1750959" y="4695958"/>
              <a:ext cx="472397" cy="537482"/>
            </a:xfrm>
            <a:prstGeom prst="arc">
              <a:avLst>
                <a:gd name="adj1" fmla="val 16200000"/>
                <a:gd name="adj2" fmla="val 1169932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4" name="Arc 83"/>
            <p:cNvSpPr/>
            <p:nvPr/>
          </p:nvSpPr>
          <p:spPr>
            <a:xfrm rot="18687520">
              <a:off x="2775775" y="4721684"/>
              <a:ext cx="409411" cy="554491"/>
            </a:xfrm>
            <a:prstGeom prst="arc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420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772400" cy="792163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Example 4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5257800" cy="5181600"/>
          </a:xfrm>
        </p:spPr>
        <p:txBody>
          <a:bodyPr/>
          <a:lstStyle/>
          <a:p>
            <a:pPr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What is the measure of arc MP?</a:t>
            </a:r>
          </a:p>
          <a:p>
            <a:pPr eaLnBrk="1" hangingPunct="1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What is the measure of arc AY?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What is the measure of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1?</a:t>
            </a:r>
          </a:p>
        </p:txBody>
      </p:sp>
      <p:cxnSp>
        <p:nvCxnSpPr>
          <p:cNvPr id="6" name="Straight Connector 5"/>
          <p:cNvCxnSpPr>
            <a:endCxn id="4" idx="7"/>
          </p:cNvCxnSpPr>
          <p:nvPr/>
        </p:nvCxnSpPr>
        <p:spPr>
          <a:xfrm flipV="1">
            <a:off x="4343400" y="1009650"/>
            <a:ext cx="4124325" cy="682625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341" name="Group 27"/>
          <p:cNvGrpSpPr>
            <a:grpSpLocks/>
          </p:cNvGrpSpPr>
          <p:nvPr/>
        </p:nvGrpSpPr>
        <p:grpSpPr bwMode="auto">
          <a:xfrm>
            <a:off x="4343400" y="0"/>
            <a:ext cx="4953000" cy="4654550"/>
            <a:chOff x="4191000" y="304800"/>
            <a:chExt cx="4953000" cy="4654550"/>
          </a:xfrm>
        </p:grpSpPr>
        <p:sp>
          <p:nvSpPr>
            <p:cNvPr id="4" name="Oval 3"/>
            <p:cNvSpPr/>
            <p:nvPr/>
          </p:nvSpPr>
          <p:spPr>
            <a:xfrm>
              <a:off x="5257800" y="777875"/>
              <a:ext cx="3581400" cy="3657600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6964363" y="2593975"/>
              <a:ext cx="177800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357" name="TextBox 7"/>
            <p:cNvSpPr txBox="1">
              <a:spLocks noChangeArrowheads="1"/>
            </p:cNvSpPr>
            <p:nvPr/>
          </p:nvSpPr>
          <p:spPr bwMode="auto">
            <a:xfrm>
              <a:off x="8305800" y="838200"/>
              <a:ext cx="838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A</a:t>
              </a:r>
            </a:p>
          </p:txBody>
        </p:sp>
        <p:sp>
          <p:nvSpPr>
            <p:cNvPr id="14358" name="TextBox 9"/>
            <p:cNvSpPr txBox="1">
              <a:spLocks noChangeArrowheads="1"/>
            </p:cNvSpPr>
            <p:nvPr/>
          </p:nvSpPr>
          <p:spPr bwMode="auto">
            <a:xfrm>
              <a:off x="4887913" y="2632075"/>
              <a:ext cx="838200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P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8229600" y="1235075"/>
              <a:ext cx="179388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360" name="TextBox 29"/>
            <p:cNvSpPr txBox="1">
              <a:spLocks noChangeArrowheads="1"/>
            </p:cNvSpPr>
            <p:nvPr/>
          </p:nvSpPr>
          <p:spPr bwMode="auto">
            <a:xfrm>
              <a:off x="4572000" y="1844675"/>
              <a:ext cx="838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srgbClr val="FF0000"/>
                  </a:solidFill>
                  <a:latin typeface="Calibri" pitchFamily="34" charset="0"/>
                  <a:cs typeface="Arial" charset="0"/>
                </a:rPr>
                <a:t>1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10800000">
              <a:off x="4191000" y="1997075"/>
              <a:ext cx="3429000" cy="236220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5181600" y="2682875"/>
              <a:ext cx="179388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543800" y="4283075"/>
              <a:ext cx="179388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364" name="TextBox 39"/>
            <p:cNvSpPr txBox="1">
              <a:spLocks noChangeArrowheads="1"/>
            </p:cNvSpPr>
            <p:nvPr/>
          </p:nvSpPr>
          <p:spPr bwMode="auto">
            <a:xfrm>
              <a:off x="7772400" y="4435475"/>
              <a:ext cx="838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Y</a:t>
              </a:r>
            </a:p>
          </p:txBody>
        </p:sp>
        <p:sp>
          <p:nvSpPr>
            <p:cNvPr id="14365" name="TextBox 20"/>
            <p:cNvSpPr txBox="1">
              <a:spLocks noChangeArrowheads="1"/>
            </p:cNvSpPr>
            <p:nvPr/>
          </p:nvSpPr>
          <p:spPr bwMode="auto">
            <a:xfrm>
              <a:off x="5029200" y="1311275"/>
              <a:ext cx="838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M</a:t>
              </a:r>
            </a:p>
          </p:txBody>
        </p:sp>
        <p:sp>
          <p:nvSpPr>
            <p:cNvPr id="22" name="Oval 21"/>
            <p:cNvSpPr/>
            <p:nvPr/>
          </p:nvSpPr>
          <p:spPr>
            <a:xfrm>
              <a:off x="5348288" y="1717675"/>
              <a:ext cx="179387" cy="18415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367" name="TextBox 32"/>
            <p:cNvSpPr txBox="1">
              <a:spLocks noChangeArrowheads="1"/>
            </p:cNvSpPr>
            <p:nvPr/>
          </p:nvSpPr>
          <p:spPr bwMode="auto">
            <a:xfrm>
              <a:off x="6400800" y="304800"/>
              <a:ext cx="9906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80</a:t>
              </a:r>
              <a:r>
                <a:rPr lang="en-US" altLang="en-US" sz="2800" baseline="300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14368" name="TextBox 37"/>
            <p:cNvSpPr txBox="1">
              <a:spLocks noChangeArrowheads="1"/>
            </p:cNvSpPr>
            <p:nvPr/>
          </p:nvSpPr>
          <p:spPr bwMode="auto">
            <a:xfrm>
              <a:off x="5257800" y="4038600"/>
              <a:ext cx="9906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100</a:t>
              </a:r>
              <a:r>
                <a:rPr lang="en-US" altLang="en-US" sz="2800" baseline="300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14369" name="TextBox 40"/>
            <p:cNvSpPr txBox="1">
              <a:spLocks noChangeArrowheads="1"/>
            </p:cNvSpPr>
            <p:nvPr/>
          </p:nvSpPr>
          <p:spPr bwMode="auto">
            <a:xfrm>
              <a:off x="5260975" y="1943100"/>
              <a:ext cx="990600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x</a:t>
              </a:r>
              <a:r>
                <a:rPr lang="en-US" altLang="en-US" sz="2800" baseline="300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14370" name="TextBox 41"/>
            <p:cNvSpPr txBox="1">
              <a:spLocks noChangeArrowheads="1"/>
            </p:cNvSpPr>
            <p:nvPr/>
          </p:nvSpPr>
          <p:spPr bwMode="auto">
            <a:xfrm>
              <a:off x="7707313" y="2286000"/>
              <a:ext cx="13843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2x+30</a:t>
              </a:r>
              <a:r>
                <a:rPr lang="en-US" altLang="en-US" sz="2800" baseline="300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o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504950" y="2701925"/>
            <a:ext cx="1930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50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124200" y="3581400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130</a:t>
            </a:r>
          </a:p>
        </p:txBody>
      </p:sp>
      <p:graphicFrame>
        <p:nvGraphicFramePr>
          <p:cNvPr id="33" name="Object 3"/>
          <p:cNvGraphicFramePr>
            <a:graphicFrameLocks noChangeAspect="1"/>
          </p:cNvGraphicFramePr>
          <p:nvPr/>
        </p:nvGraphicFramePr>
        <p:xfrm>
          <a:off x="171450" y="1447800"/>
          <a:ext cx="42291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0" name="Equation" r:id="rId4" imgW="1816100" imgH="203200" progId="Equation.DSMT4">
                  <p:embed/>
                </p:oleObj>
              </mc:Choice>
              <mc:Fallback>
                <p:oleObj name="Equation" r:id="rId4" imgW="18161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1447800"/>
                        <a:ext cx="42291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81000" y="4876800"/>
            <a:ext cx="4038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Is the angle </a:t>
            </a:r>
            <a:r>
              <a:rPr lang="en-US" alt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alt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inside</a:t>
            </a:r>
            <a:r>
              <a:rPr lang="en-US" alt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or </a:t>
            </a:r>
            <a:r>
              <a:rPr lang="en-US" alt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en-US" alt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the circle?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1000" y="5715000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OUTSIDE the circle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629400" y="5969000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i="1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m</a:t>
            </a:r>
            <a:r>
              <a:rPr lang="en-US" altLang="en-US" sz="3200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1 = </a:t>
            </a:r>
            <a:r>
              <a:rPr lang="en-US" altLang="en-US" sz="3200" smtClean="0">
                <a:solidFill>
                  <a:srgbClr val="FF0000"/>
                </a:solidFill>
                <a:cs typeface="Arial" charset="0"/>
              </a:rPr>
              <a:t>40°</a:t>
            </a:r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894138" y="4791075"/>
            <a:ext cx="4183062" cy="1152525"/>
            <a:chOff x="4185322" y="4648200"/>
            <a:chExt cx="5309271" cy="1296231"/>
          </a:xfrm>
        </p:grpSpPr>
        <p:graphicFrame>
          <p:nvGraphicFramePr>
            <p:cNvPr id="14353" name="Object 6"/>
            <p:cNvGraphicFramePr>
              <a:graphicFrameLocks noChangeAspect="1"/>
            </p:cNvGraphicFramePr>
            <p:nvPr/>
          </p:nvGraphicFramePr>
          <p:xfrm>
            <a:off x="4185322" y="4648200"/>
            <a:ext cx="5309271" cy="1296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991" name="Equation" r:id="rId6" imgW="2324100" imgH="647700" progId="Equation.DSMT4">
                    <p:embed/>
                  </p:oleObj>
                </mc:Choice>
                <mc:Fallback>
                  <p:oleObj name="Equation" r:id="rId6" imgW="2324100" imgH="647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5322" y="4648200"/>
                          <a:ext cx="5309271" cy="1296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54" name="Object 7"/>
            <p:cNvGraphicFramePr>
              <a:graphicFrameLocks noChangeAspect="1"/>
            </p:cNvGraphicFramePr>
            <p:nvPr/>
          </p:nvGraphicFramePr>
          <p:xfrm>
            <a:off x="5533292" y="4874017"/>
            <a:ext cx="2231996" cy="406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992" name="Equation" r:id="rId8" imgW="977476" imgH="203112" progId="Equation.DSMT4">
                    <p:embed/>
                  </p:oleObj>
                </mc:Choice>
                <mc:Fallback>
                  <p:oleObj name="Equation" r:id="rId8" imgW="977476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33292" y="4874017"/>
                          <a:ext cx="2231996" cy="4066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54038" y="1897063"/>
          <a:ext cx="21891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3" name="Equation" r:id="rId10" imgW="939392" imgH="177723" progId="Equation.DSMT4">
                  <p:embed/>
                </p:oleObj>
              </mc:Choice>
              <mc:Fallback>
                <p:oleObj name="Equation" r:id="rId10" imgW="939392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1897063"/>
                        <a:ext cx="2189162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371600" y="2328863"/>
          <a:ext cx="130175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4" name="Equation" r:id="rId12" imgW="558558" imgH="177723" progId="Equation.DSMT4">
                  <p:embed/>
                </p:oleObj>
              </mc:Choice>
              <mc:Fallback>
                <p:oleObj name="Equation" r:id="rId12" imgW="558558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28863"/>
                        <a:ext cx="130175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295400" y="3590925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2(</a:t>
            </a:r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altLang="en-US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+ 30 = </a:t>
            </a:r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7678738" y="5373688"/>
          <a:ext cx="2667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5" name="Equation" r:id="rId14" imgW="114102" imgH="177492" progId="Equation.DSMT4">
                  <p:embed/>
                </p:oleObj>
              </mc:Choice>
              <mc:Fallback>
                <p:oleObj name="Equation" r:id="rId14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8738" y="5373688"/>
                        <a:ext cx="2667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47240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4" grpId="0"/>
      <p:bldP spid="35" grpId="0"/>
      <p:bldP spid="43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667000" y="-304800"/>
            <a:ext cx="5562600" cy="1143000"/>
          </a:xfrm>
        </p:spPr>
        <p:txBody>
          <a:bodyPr/>
          <a:lstStyle/>
          <a:p>
            <a:pPr eaLnBrk="1" hangingPunct="1"/>
            <a:r>
              <a:rPr lang="en-US" altLang="en-US" sz="3200" b="1" i="1" smtClean="0">
                <a:solidFill>
                  <a:schemeClr val="tx1"/>
                </a:solidFill>
              </a:rPr>
              <a:t>Ice Cream Cone Problem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914400" y="3429000"/>
            <a:ext cx="3581400" cy="5032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“outside the circle”</a:t>
            </a:r>
          </a:p>
        </p:txBody>
      </p:sp>
      <p:graphicFrame>
        <p:nvGraphicFramePr>
          <p:cNvPr id="18436" name="Object 3"/>
          <p:cNvGraphicFramePr>
            <a:graphicFrameLocks noChangeAspect="1"/>
          </p:cNvGraphicFramePr>
          <p:nvPr/>
        </p:nvGraphicFramePr>
        <p:xfrm>
          <a:off x="4514850" y="3340100"/>
          <a:ext cx="11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8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562600" y="1524000"/>
          <a:ext cx="337185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9" name="Equation" r:id="rId6" imgW="1282700" imgH="393700" progId="Equation.DSMT4">
                  <p:embed/>
                </p:oleObj>
              </mc:Choice>
              <mc:Fallback>
                <p:oleObj name="Equation" r:id="rId6" imgW="12827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524000"/>
                        <a:ext cx="3371850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5"/>
          <p:cNvGraphicFramePr>
            <a:graphicFrameLocks noChangeAspect="1"/>
          </p:cNvGraphicFramePr>
          <p:nvPr/>
        </p:nvGraphicFramePr>
        <p:xfrm>
          <a:off x="5588000" y="2590800"/>
          <a:ext cx="23368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0" name="Equation" r:id="rId8" imgW="888614" imgH="393529" progId="Equation.DSMT4">
                  <p:embed/>
                </p:oleObj>
              </mc:Choice>
              <mc:Fallback>
                <p:oleObj name="Equation" r:id="rId8" imgW="88861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2590800"/>
                        <a:ext cx="2336800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11"/>
          <p:cNvSpPr txBox="1">
            <a:spLocks/>
          </p:cNvSpPr>
          <p:nvPr/>
        </p:nvSpPr>
        <p:spPr>
          <a:xfrm>
            <a:off x="5562600" y="990600"/>
            <a:ext cx="3581400" cy="457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defRPr/>
            </a:pPr>
            <a:r>
              <a:rPr lang="en-US" sz="2800" b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</a:rPr>
              <a:t>Find </a:t>
            </a:r>
            <a:r>
              <a:rPr lang="en-US" sz="2800" b="1" i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</a:rPr>
              <a:t>x</a:t>
            </a:r>
            <a:r>
              <a:rPr lang="en-US" sz="2800" b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  <a:sym typeface="Symbol"/>
              </a:rPr>
              <a:t>.</a:t>
            </a:r>
            <a:endParaRPr lang="en-US" sz="2800" b="1" dirty="0">
              <a:solidFill>
                <a:srgbClr val="9B2D1F">
                  <a:lumMod val="60000"/>
                  <a:lumOff val="40000"/>
                </a:srgbClr>
              </a:solidFill>
              <a:latin typeface="Perpetua"/>
              <a:cs typeface="Arial" charset="0"/>
            </a:endParaRPr>
          </a:p>
        </p:txBody>
      </p:sp>
      <p:graphicFrame>
        <p:nvGraphicFramePr>
          <p:cNvPr id="24590" name="Object 6"/>
          <p:cNvGraphicFramePr>
            <a:graphicFrameLocks noChangeAspect="1"/>
          </p:cNvGraphicFramePr>
          <p:nvPr/>
        </p:nvGraphicFramePr>
        <p:xfrm>
          <a:off x="5410200" y="3733800"/>
          <a:ext cx="24352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1" name="Equation" r:id="rId10" imgW="926698" imgH="177723" progId="Equation.DSMT4">
                  <p:embed/>
                </p:oleObj>
              </mc:Choice>
              <mc:Fallback>
                <p:oleObj name="Equation" r:id="rId10" imgW="926698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24352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7"/>
          <p:cNvGraphicFramePr>
            <a:graphicFrameLocks noChangeAspect="1"/>
          </p:cNvGraphicFramePr>
          <p:nvPr/>
        </p:nvGraphicFramePr>
        <p:xfrm>
          <a:off x="5181600" y="4343400"/>
          <a:ext cx="19685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2" name="Equation" r:id="rId12" imgW="748975" imgH="177723" progId="Equation.DSMT4">
                  <p:embed/>
                </p:oleObj>
              </mc:Choice>
              <mc:Fallback>
                <p:oleObj name="Equation" r:id="rId12" imgW="748975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343400"/>
                        <a:ext cx="19685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8"/>
          <p:cNvGraphicFramePr>
            <a:graphicFrameLocks noChangeAspect="1"/>
          </p:cNvGraphicFramePr>
          <p:nvPr/>
        </p:nvGraphicFramePr>
        <p:xfrm>
          <a:off x="5562600" y="4953000"/>
          <a:ext cx="11334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63" name="Equation" r:id="rId14" imgW="431425" imgH="177646" progId="Equation.DSMT4">
                  <p:embed/>
                </p:oleObj>
              </mc:Choice>
              <mc:Fallback>
                <p:oleObj name="Equation" r:id="rId14" imgW="431425" imgH="17764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953000"/>
                        <a:ext cx="11334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43" name="Group 9"/>
          <p:cNvGrpSpPr>
            <a:grpSpLocks/>
          </p:cNvGrpSpPr>
          <p:nvPr/>
        </p:nvGrpSpPr>
        <p:grpSpPr bwMode="auto">
          <a:xfrm>
            <a:off x="381000" y="838200"/>
            <a:ext cx="4572000" cy="2286000"/>
            <a:chOff x="6083" y="8415"/>
            <a:chExt cx="4388" cy="2310"/>
          </a:xfrm>
        </p:grpSpPr>
        <p:sp>
          <p:nvSpPr>
            <p:cNvPr id="18453" name="Oval 10"/>
            <p:cNvSpPr>
              <a:spLocks noChangeArrowheads="1"/>
            </p:cNvSpPr>
            <p:nvPr/>
          </p:nvSpPr>
          <p:spPr bwMode="auto">
            <a:xfrm>
              <a:off x="8404" y="8835"/>
              <a:ext cx="1477" cy="162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8454" name="Line 11"/>
            <p:cNvSpPr>
              <a:spLocks noChangeShapeType="1"/>
            </p:cNvSpPr>
            <p:nvPr/>
          </p:nvSpPr>
          <p:spPr bwMode="auto">
            <a:xfrm flipV="1">
              <a:off x="6388" y="8415"/>
              <a:ext cx="3635" cy="15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8455" name="Line 12"/>
            <p:cNvSpPr>
              <a:spLocks noChangeShapeType="1"/>
            </p:cNvSpPr>
            <p:nvPr/>
          </p:nvSpPr>
          <p:spPr bwMode="auto">
            <a:xfrm>
              <a:off x="6385" y="9915"/>
              <a:ext cx="4086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8456" name="Text Box 13"/>
            <p:cNvSpPr txBox="1">
              <a:spLocks noChangeArrowheads="1"/>
            </p:cNvSpPr>
            <p:nvPr/>
          </p:nvSpPr>
          <p:spPr bwMode="auto">
            <a:xfrm>
              <a:off x="6823" y="9645"/>
              <a:ext cx="874" cy="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60</a:t>
              </a:r>
              <a:r>
                <a:rPr lang="en-US" altLang="en-US" sz="2400" smtClean="0">
                  <a:solidFill>
                    <a:prstClr val="black"/>
                  </a:solidFill>
                  <a:latin typeface="Times New Roman" pitchFamily="18" charset="0"/>
                  <a:cs typeface="Arial" charset="0"/>
                  <a:sym typeface="Symbol" pitchFamily="18" charset="2"/>
                </a:rPr>
                <a:t></a:t>
              </a:r>
              <a:endParaRPr lang="en-US" altLang="en-US" sz="4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57" name="Text Box 14"/>
            <p:cNvSpPr txBox="1">
              <a:spLocks noChangeArrowheads="1"/>
            </p:cNvSpPr>
            <p:nvPr/>
          </p:nvSpPr>
          <p:spPr bwMode="auto">
            <a:xfrm>
              <a:off x="7911" y="9517"/>
              <a:ext cx="702" cy="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2x</a:t>
              </a:r>
              <a:r>
                <a:rPr lang="en-US" altLang="en-US" sz="2400" smtClean="0">
                  <a:solidFill>
                    <a:prstClr val="black"/>
                  </a:solidFill>
                  <a:latin typeface="Times New Roman" pitchFamily="18" charset="0"/>
                  <a:cs typeface="Arial" charset="0"/>
                  <a:sym typeface="Symbol" pitchFamily="18" charset="2"/>
                </a:rPr>
                <a:t></a:t>
              </a:r>
              <a:endParaRPr lang="en-US" altLang="en-US" sz="54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458" name="Oval 15"/>
            <p:cNvSpPr>
              <a:spLocks noChangeArrowheads="1"/>
            </p:cNvSpPr>
            <p:nvPr/>
          </p:nvSpPr>
          <p:spPr bwMode="auto">
            <a:xfrm>
              <a:off x="6393" y="9871"/>
              <a:ext cx="66" cy="8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8459" name="Text Box 16"/>
            <p:cNvSpPr txBox="1">
              <a:spLocks noChangeArrowheads="1"/>
            </p:cNvSpPr>
            <p:nvPr/>
          </p:nvSpPr>
          <p:spPr bwMode="auto">
            <a:xfrm>
              <a:off x="6083" y="9667"/>
              <a:ext cx="702" cy="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J</a:t>
              </a: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457200" y="3886200"/>
            <a:ext cx="4170363" cy="1600200"/>
            <a:chOff x="4648200" y="1676400"/>
            <a:chExt cx="4170363" cy="1600200"/>
          </a:xfrm>
        </p:grpSpPr>
        <p:sp>
          <p:nvSpPr>
            <p:cNvPr id="31" name="Rectangle 30"/>
            <p:cNvSpPr/>
            <p:nvPr/>
          </p:nvSpPr>
          <p:spPr>
            <a:xfrm>
              <a:off x="4648200" y="1676400"/>
              <a:ext cx="4119563" cy="1600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18450" name="Group 28"/>
            <p:cNvGrpSpPr>
              <a:grpSpLocks/>
            </p:cNvGrpSpPr>
            <p:nvPr/>
          </p:nvGrpSpPr>
          <p:grpSpPr bwMode="auto">
            <a:xfrm>
              <a:off x="4665655" y="1730574"/>
              <a:ext cx="4152908" cy="1426567"/>
              <a:chOff x="4237037" y="1662113"/>
              <a:chExt cx="4532313" cy="1630362"/>
            </a:xfrm>
          </p:grpSpPr>
          <p:graphicFrame>
            <p:nvGraphicFramePr>
              <p:cNvPr id="18451" name="Object 17"/>
              <p:cNvGraphicFramePr>
                <a:graphicFrameLocks noChangeAspect="1"/>
              </p:cNvGraphicFramePr>
              <p:nvPr/>
            </p:nvGraphicFramePr>
            <p:xfrm>
              <a:off x="4237037" y="1662113"/>
              <a:ext cx="4532313" cy="1630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264" name="Equation" r:id="rId16" imgW="1651000" imgH="647700" progId="Equation.DSMT4">
                      <p:embed/>
                    </p:oleObj>
                  </mc:Choice>
                  <mc:Fallback>
                    <p:oleObj name="Equation" r:id="rId16" imgW="1651000" imgH="6477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37037" y="1662113"/>
                            <a:ext cx="4532313" cy="1630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452" name="Object 18"/>
              <p:cNvGraphicFramePr>
                <a:graphicFrameLocks noChangeAspect="1"/>
              </p:cNvGraphicFramePr>
              <p:nvPr/>
            </p:nvGraphicFramePr>
            <p:xfrm>
              <a:off x="5880100" y="1905000"/>
              <a:ext cx="2681287" cy="511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265" name="Equation" r:id="rId18" imgW="977476" imgH="203112" progId="Equation.DSMT4">
                      <p:embed/>
                    </p:oleObj>
                  </mc:Choice>
                  <mc:Fallback>
                    <p:oleObj name="Equation" r:id="rId18" imgW="977476" imgH="20311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880100" y="1905000"/>
                            <a:ext cx="2681287" cy="5111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5" name="TextBox 34"/>
          <p:cNvSpPr txBox="1">
            <a:spLocks noChangeArrowheads="1"/>
          </p:cNvSpPr>
          <p:nvPr/>
        </p:nvSpPr>
        <p:spPr bwMode="auto">
          <a:xfrm rot="3357969">
            <a:off x="3793332" y="1602581"/>
            <a:ext cx="1754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smtClean="0">
                <a:solidFill>
                  <a:srgbClr val="FF0000"/>
                </a:solidFill>
                <a:cs typeface="Arial" charset="0"/>
              </a:rPr>
              <a:t>(360-2x)</a:t>
            </a:r>
            <a:r>
              <a:rPr lang="en-US" altLang="en-US" sz="2800" b="1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</a:t>
            </a:r>
            <a:endParaRPr lang="en-US" altLang="en-US" sz="2800" b="1" smtClean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8448" name="Line 5"/>
          <p:cNvSpPr>
            <a:spLocks noChangeShapeType="1"/>
          </p:cNvSpPr>
          <p:nvPr/>
        </p:nvSpPr>
        <p:spPr bwMode="auto">
          <a:xfrm>
            <a:off x="2743200" y="762000"/>
            <a:ext cx="6172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228600" y="76200"/>
            <a:ext cx="77724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Example 5</a:t>
            </a:r>
          </a:p>
        </p:txBody>
      </p:sp>
    </p:spTree>
    <p:extLst>
      <p:ext uri="{BB962C8B-B14F-4D97-AF65-F5344CB8AC3E}">
        <p14:creationId xmlns:p14="http://schemas.microsoft.com/office/powerpoint/2010/main" val="263367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9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72"/>
          <p:cNvSpPr txBox="1">
            <a:spLocks noChangeArrowheads="1"/>
          </p:cNvSpPr>
          <p:nvPr/>
        </p:nvSpPr>
        <p:spPr bwMode="auto">
          <a:xfrm>
            <a:off x="228600" y="228600"/>
            <a:ext cx="670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</a:p>
        </p:txBody>
      </p:sp>
      <p:sp>
        <p:nvSpPr>
          <p:cNvPr id="7171" name="Text Box 523"/>
          <p:cNvSpPr txBox="1">
            <a:spLocks noChangeArrowheads="1"/>
          </p:cNvSpPr>
          <p:nvPr/>
        </p:nvSpPr>
        <p:spPr bwMode="auto">
          <a:xfrm>
            <a:off x="457200" y="2133600"/>
            <a:ext cx="838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smtClean="0">
                <a:solidFill>
                  <a:prstClr val="white"/>
                </a:solidFill>
                <a:latin typeface="Arial" charset="0"/>
                <a:cs typeface="Arial" charset="0"/>
              </a:rPr>
              <a:t>Theorem</a:t>
            </a:r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8382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smtClean="0">
                <a:solidFill>
                  <a:prstClr val="black"/>
                </a:solidFill>
                <a:latin typeface="Arial" charset="0"/>
                <a:cs typeface="Arial" charset="0"/>
              </a:rPr>
              <a:t>If two lines intersect a circle, there are three places where the lines can intersect.  There are three formulas you will need to solve for angles.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867400" y="3124200"/>
            <a:ext cx="2133600" cy="1981200"/>
            <a:chOff x="3696" y="1056"/>
            <a:chExt cx="1344" cy="1248"/>
          </a:xfrm>
        </p:grpSpPr>
        <p:sp>
          <p:nvSpPr>
            <p:cNvPr id="7197" name="Oval 5"/>
            <p:cNvSpPr>
              <a:spLocks noChangeArrowheads="1"/>
            </p:cNvSpPr>
            <p:nvPr/>
          </p:nvSpPr>
          <p:spPr bwMode="auto">
            <a:xfrm>
              <a:off x="4176" y="1104"/>
              <a:ext cx="768" cy="7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98" name="Line 6"/>
            <p:cNvSpPr>
              <a:spLocks noChangeShapeType="1"/>
            </p:cNvSpPr>
            <p:nvPr/>
          </p:nvSpPr>
          <p:spPr bwMode="auto">
            <a:xfrm flipV="1">
              <a:off x="3696" y="1056"/>
              <a:ext cx="134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199" name="Line 7"/>
            <p:cNvSpPr>
              <a:spLocks noChangeShapeType="1"/>
            </p:cNvSpPr>
            <p:nvPr/>
          </p:nvSpPr>
          <p:spPr bwMode="auto">
            <a:xfrm>
              <a:off x="3696" y="129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200" name="Oval 8"/>
            <p:cNvSpPr>
              <a:spLocks noChangeArrowheads="1"/>
            </p:cNvSpPr>
            <p:nvPr/>
          </p:nvSpPr>
          <p:spPr bwMode="auto">
            <a:xfrm>
              <a:off x="3984" y="139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01" name="Text Box 9"/>
            <p:cNvSpPr txBox="1">
              <a:spLocks noChangeArrowheads="1"/>
            </p:cNvSpPr>
            <p:nvPr/>
          </p:nvSpPr>
          <p:spPr bwMode="auto">
            <a:xfrm>
              <a:off x="4176" y="2016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outside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200400" y="3200400"/>
            <a:ext cx="2057400" cy="1828800"/>
            <a:chOff x="2016" y="1152"/>
            <a:chExt cx="1296" cy="1152"/>
          </a:xfrm>
        </p:grpSpPr>
        <p:sp>
          <p:nvSpPr>
            <p:cNvPr id="7192" name="Oval 4"/>
            <p:cNvSpPr>
              <a:spLocks noChangeArrowheads="1"/>
            </p:cNvSpPr>
            <p:nvPr/>
          </p:nvSpPr>
          <p:spPr bwMode="auto">
            <a:xfrm>
              <a:off x="2304" y="1152"/>
              <a:ext cx="768" cy="7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93" name="Line 10"/>
            <p:cNvSpPr>
              <a:spLocks noChangeShapeType="1"/>
            </p:cNvSpPr>
            <p:nvPr/>
          </p:nvSpPr>
          <p:spPr bwMode="auto">
            <a:xfrm>
              <a:off x="2016" y="1296"/>
              <a:ext cx="129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194" name="Line 11"/>
            <p:cNvSpPr>
              <a:spLocks noChangeShapeType="1"/>
            </p:cNvSpPr>
            <p:nvPr/>
          </p:nvSpPr>
          <p:spPr bwMode="auto">
            <a:xfrm flipV="1">
              <a:off x="2112" y="1200"/>
              <a:ext cx="115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195" name="Oval 12"/>
            <p:cNvSpPr>
              <a:spLocks noChangeArrowheads="1"/>
            </p:cNvSpPr>
            <p:nvPr/>
          </p:nvSpPr>
          <p:spPr bwMode="auto">
            <a:xfrm>
              <a:off x="2592" y="148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96" name="Text Box 16"/>
            <p:cNvSpPr txBox="1">
              <a:spLocks noChangeArrowheads="1"/>
            </p:cNvSpPr>
            <p:nvPr/>
          </p:nvSpPr>
          <p:spPr bwMode="auto">
            <a:xfrm>
              <a:off x="2400" y="2016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inside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85800" y="3200400"/>
            <a:ext cx="1752600" cy="1981200"/>
            <a:chOff x="432" y="1056"/>
            <a:chExt cx="1104" cy="1248"/>
          </a:xfrm>
        </p:grpSpPr>
        <p:sp>
          <p:nvSpPr>
            <p:cNvPr id="7187" name="Oval 3"/>
            <p:cNvSpPr>
              <a:spLocks noChangeArrowheads="1"/>
            </p:cNvSpPr>
            <p:nvPr/>
          </p:nvSpPr>
          <p:spPr bwMode="auto">
            <a:xfrm>
              <a:off x="624" y="1104"/>
              <a:ext cx="768" cy="76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88" name="Line 13"/>
            <p:cNvSpPr>
              <a:spLocks noChangeShapeType="1"/>
            </p:cNvSpPr>
            <p:nvPr/>
          </p:nvSpPr>
          <p:spPr bwMode="auto">
            <a:xfrm flipV="1">
              <a:off x="480" y="1056"/>
              <a:ext cx="100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189" name="Line 14"/>
            <p:cNvSpPr>
              <a:spLocks noChangeShapeType="1"/>
            </p:cNvSpPr>
            <p:nvPr/>
          </p:nvSpPr>
          <p:spPr bwMode="auto">
            <a:xfrm>
              <a:off x="432" y="1488"/>
              <a:ext cx="110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190" name="Oval 15"/>
            <p:cNvSpPr>
              <a:spLocks noChangeArrowheads="1"/>
            </p:cNvSpPr>
            <p:nvPr/>
          </p:nvSpPr>
          <p:spPr bwMode="auto">
            <a:xfrm>
              <a:off x="576" y="148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91" name="Text Box 17"/>
            <p:cNvSpPr txBox="1">
              <a:spLocks noChangeArrowheads="1"/>
            </p:cNvSpPr>
            <p:nvPr/>
          </p:nvSpPr>
          <p:spPr bwMode="auto">
            <a:xfrm>
              <a:off x="816" y="201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on</a:t>
              </a:r>
            </a:p>
          </p:txBody>
        </p:sp>
      </p:grpSp>
      <p:grpSp>
        <p:nvGrpSpPr>
          <p:cNvPr id="5" name="Group 53"/>
          <p:cNvGrpSpPr>
            <a:grpSpLocks/>
          </p:cNvGrpSpPr>
          <p:nvPr/>
        </p:nvGrpSpPr>
        <p:grpSpPr bwMode="auto">
          <a:xfrm>
            <a:off x="609600" y="5334000"/>
            <a:ext cx="1828800" cy="990600"/>
            <a:chOff x="5715000" y="1752600"/>
            <a:chExt cx="2667000" cy="1371600"/>
          </a:xfrm>
        </p:grpSpPr>
        <p:sp>
          <p:nvSpPr>
            <p:cNvPr id="24" name="Rectangle 23"/>
            <p:cNvSpPr/>
            <p:nvPr/>
          </p:nvSpPr>
          <p:spPr>
            <a:xfrm>
              <a:off x="5715000" y="1752600"/>
              <a:ext cx="2667000" cy="13716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aphicFrame>
          <p:nvGraphicFramePr>
            <p:cNvPr id="7186" name="Object 2"/>
            <p:cNvGraphicFramePr>
              <a:graphicFrameLocks noChangeAspect="1"/>
            </p:cNvGraphicFramePr>
            <p:nvPr/>
          </p:nvGraphicFramePr>
          <p:xfrm>
            <a:off x="5867400" y="1752600"/>
            <a:ext cx="2449513" cy="1244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82" name="Equation" r:id="rId4" imgW="774364" imgH="393529" progId="Equation.DSMT4">
                    <p:embed/>
                  </p:oleObj>
                </mc:Choice>
                <mc:Fallback>
                  <p:oleObj name="Equation" r:id="rId4" imgW="774364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67400" y="1752600"/>
                          <a:ext cx="2449513" cy="1244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2895600" y="5334000"/>
            <a:ext cx="2743200" cy="1066800"/>
            <a:chOff x="5181600" y="1752600"/>
            <a:chExt cx="3200400" cy="1219200"/>
          </a:xfrm>
        </p:grpSpPr>
        <p:sp>
          <p:nvSpPr>
            <p:cNvPr id="27" name="Rectangle 26"/>
            <p:cNvSpPr/>
            <p:nvPr/>
          </p:nvSpPr>
          <p:spPr>
            <a:xfrm>
              <a:off x="5181600" y="1752600"/>
              <a:ext cx="3200400" cy="1219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aphicFrame>
          <p:nvGraphicFramePr>
            <p:cNvPr id="7184" name="Object 2"/>
            <p:cNvGraphicFramePr>
              <a:graphicFrameLocks noChangeAspect="1"/>
            </p:cNvGraphicFramePr>
            <p:nvPr/>
          </p:nvGraphicFramePr>
          <p:xfrm>
            <a:off x="5238751" y="1828800"/>
            <a:ext cx="3067050" cy="1080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83" name="Equation" r:id="rId6" imgW="1117115" imgH="393529" progId="Equation.DSMT4">
                    <p:embed/>
                  </p:oleObj>
                </mc:Choice>
                <mc:Fallback>
                  <p:oleObj name="Equation" r:id="rId6" imgW="111711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8751" y="1828800"/>
                          <a:ext cx="3067050" cy="1080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84"/>
          <p:cNvGrpSpPr>
            <a:grpSpLocks/>
          </p:cNvGrpSpPr>
          <p:nvPr/>
        </p:nvGrpSpPr>
        <p:grpSpPr bwMode="auto">
          <a:xfrm>
            <a:off x="6019800" y="5334000"/>
            <a:ext cx="2722563" cy="1066800"/>
            <a:chOff x="4648200" y="1676400"/>
            <a:chExt cx="4170363" cy="1600200"/>
          </a:xfrm>
        </p:grpSpPr>
        <p:sp>
          <p:nvSpPr>
            <p:cNvPr id="30" name="Rectangle 29"/>
            <p:cNvSpPr/>
            <p:nvPr/>
          </p:nvSpPr>
          <p:spPr>
            <a:xfrm>
              <a:off x="4648200" y="1676400"/>
              <a:ext cx="4119297" cy="1600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180" name="Group 28"/>
            <p:cNvGrpSpPr>
              <a:grpSpLocks/>
            </p:cNvGrpSpPr>
            <p:nvPr/>
          </p:nvGrpSpPr>
          <p:grpSpPr bwMode="auto">
            <a:xfrm>
              <a:off x="4665655" y="1730574"/>
              <a:ext cx="4152908" cy="1426567"/>
              <a:chOff x="4237037" y="1662113"/>
              <a:chExt cx="4532313" cy="1630362"/>
            </a:xfrm>
          </p:grpSpPr>
          <p:graphicFrame>
            <p:nvGraphicFramePr>
              <p:cNvPr id="7181" name="Object 2"/>
              <p:cNvGraphicFramePr>
                <a:graphicFrameLocks noChangeAspect="1"/>
              </p:cNvGraphicFramePr>
              <p:nvPr/>
            </p:nvGraphicFramePr>
            <p:xfrm>
              <a:off x="4237037" y="1662113"/>
              <a:ext cx="4532313" cy="1630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084" name="Equation" r:id="rId8" imgW="1651000" imgH="647700" progId="Equation.DSMT4">
                      <p:embed/>
                    </p:oleObj>
                  </mc:Choice>
                  <mc:Fallback>
                    <p:oleObj name="Equation" r:id="rId8" imgW="1651000" imgH="6477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37037" y="1662113"/>
                            <a:ext cx="4532313" cy="163036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182" name="Object 5"/>
              <p:cNvGraphicFramePr>
                <a:graphicFrameLocks noChangeAspect="1"/>
              </p:cNvGraphicFramePr>
              <p:nvPr/>
            </p:nvGraphicFramePr>
            <p:xfrm>
              <a:off x="5880100" y="1905000"/>
              <a:ext cx="2681287" cy="511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9085" name="Equation" r:id="rId10" imgW="977476" imgH="203112" progId="Equation.DSMT4">
                      <p:embed/>
                    </p:oleObj>
                  </mc:Choice>
                  <mc:Fallback>
                    <p:oleObj name="Equation" r:id="rId10" imgW="977476" imgH="203112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880100" y="1905000"/>
                            <a:ext cx="2681287" cy="5111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75153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 rot="3000000">
            <a:off x="5544740" y="4601537"/>
            <a:ext cx="254871" cy="24156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67"/>
          <p:cNvSpPr txBox="1">
            <a:spLocks noChangeArrowheads="1"/>
          </p:cNvSpPr>
          <p:nvPr/>
        </p:nvSpPr>
        <p:spPr bwMode="auto">
          <a:xfrm>
            <a:off x="228600" y="633350"/>
            <a:ext cx="75438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latin typeface="Calibri" panose="020F0502020204030204" pitchFamily="34" charset="0"/>
              </a:rPr>
              <a:t>Find the value of </a:t>
            </a:r>
            <a:r>
              <a:rPr lang="en-US" altLang="en-US" sz="2800" i="1" dirty="0" smtClean="0">
                <a:latin typeface="Calibri" panose="020F0502020204030204" pitchFamily="34" charset="0"/>
              </a:rPr>
              <a:t>w, x</a:t>
            </a:r>
            <a:r>
              <a:rPr lang="en-US" altLang="en-US" sz="2800" dirty="0" smtClean="0">
                <a:latin typeface="Calibri" panose="020F0502020204030204" pitchFamily="34" charset="0"/>
              </a:rPr>
              <a:t>, </a:t>
            </a:r>
            <a:r>
              <a:rPr lang="en-US" altLang="en-US" sz="2800" i="1" dirty="0" smtClean="0">
                <a:latin typeface="Calibri" panose="020F0502020204030204" pitchFamily="34" charset="0"/>
              </a:rPr>
              <a:t>y </a:t>
            </a:r>
            <a:r>
              <a:rPr lang="en-US" altLang="en-US" sz="2800" dirty="0" smtClean="0">
                <a:latin typeface="Calibri" panose="020F0502020204030204" pitchFamily="34" charset="0"/>
              </a:rPr>
              <a:t>and</a:t>
            </a:r>
            <a:r>
              <a:rPr lang="en-US" altLang="en-US" sz="2800" i="1" dirty="0" smtClean="0">
                <a:latin typeface="Calibri" panose="020F0502020204030204" pitchFamily="34" charset="0"/>
              </a:rPr>
              <a:t> z</a:t>
            </a:r>
            <a:r>
              <a:rPr lang="en-US" altLang="en-US" sz="2800" dirty="0" smtClean="0">
                <a:latin typeface="Calibri" panose="020F0502020204030204" pitchFamily="34" charset="0"/>
              </a:rPr>
              <a:t>. 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2800" dirty="0">
              <a:latin typeface="Calibri" panose="020F0502020204030204" pitchFamily="34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2800" dirty="0" smtClean="0">
              <a:latin typeface="Calibri" panose="020F0502020204030204" pitchFamily="34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4292008" cy="5334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92957" y="90055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/>
              <a:t>INTEGRATED EXAMPLE</a:t>
            </a:r>
            <a:endParaRPr lang="en-US" alt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3789218" y="2059515"/>
            <a:ext cx="346735" cy="313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68588" y="1752600"/>
            <a:ext cx="3581400" cy="36576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375150" y="3568700"/>
            <a:ext cx="179388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0" name="Straight Connector 9"/>
          <p:cNvCxnSpPr>
            <a:stCxn id="15" idx="2"/>
            <a:endCxn id="8" idx="7"/>
          </p:cNvCxnSpPr>
          <p:nvPr/>
        </p:nvCxnSpPr>
        <p:spPr>
          <a:xfrm rot="10800000" flipH="1">
            <a:off x="2592388" y="2287587"/>
            <a:ext cx="3133725" cy="1233488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5" idx="2"/>
          </p:cNvCxnSpPr>
          <p:nvPr/>
        </p:nvCxnSpPr>
        <p:spPr>
          <a:xfrm rot="10800000" flipH="1" flipV="1">
            <a:off x="2592388" y="3521075"/>
            <a:ext cx="3090862" cy="1404937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592388" y="3429000"/>
            <a:ext cx="179387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640388" y="2209800"/>
            <a:ext cx="179387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5592763" y="4841875"/>
            <a:ext cx="177800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0" name="Straight Connector 19"/>
          <p:cNvCxnSpPr>
            <a:stCxn id="9" idx="7"/>
            <a:endCxn id="17" idx="3"/>
          </p:cNvCxnSpPr>
          <p:nvPr/>
        </p:nvCxnSpPr>
        <p:spPr>
          <a:xfrm flipV="1">
            <a:off x="4528267" y="2365626"/>
            <a:ext cx="1138392" cy="122981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9" idx="5"/>
            <a:endCxn id="19" idx="1"/>
          </p:cNvCxnSpPr>
          <p:nvPr/>
        </p:nvCxnSpPr>
        <p:spPr>
          <a:xfrm>
            <a:off x="4528267" y="3724526"/>
            <a:ext cx="1090534" cy="1144085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2"/>
          <p:cNvSpPr txBox="1">
            <a:spLocks noChangeArrowheads="1"/>
          </p:cNvSpPr>
          <p:nvPr/>
        </p:nvSpPr>
        <p:spPr bwMode="auto">
          <a:xfrm>
            <a:off x="6400800" y="3337867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2"/>
          <p:cNvSpPr txBox="1">
            <a:spLocks noChangeArrowheads="1"/>
          </p:cNvSpPr>
          <p:nvPr/>
        </p:nvSpPr>
        <p:spPr bwMode="auto">
          <a:xfrm>
            <a:off x="4554538" y="3380729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2"/>
          <p:cNvSpPr txBox="1">
            <a:spLocks noChangeArrowheads="1"/>
          </p:cNvSpPr>
          <p:nvPr/>
        </p:nvSpPr>
        <p:spPr bwMode="auto">
          <a:xfrm>
            <a:off x="5666659" y="3310598"/>
            <a:ext cx="83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96°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2"/>
          <p:cNvSpPr txBox="1">
            <a:spLocks noChangeArrowheads="1"/>
          </p:cNvSpPr>
          <p:nvPr/>
        </p:nvSpPr>
        <p:spPr bwMode="auto">
          <a:xfrm>
            <a:off x="1220787" y="3429000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2"/>
          <p:cNvSpPr txBox="1">
            <a:spLocks noChangeArrowheads="1"/>
          </p:cNvSpPr>
          <p:nvPr/>
        </p:nvSpPr>
        <p:spPr bwMode="auto">
          <a:xfrm>
            <a:off x="2951018" y="3296524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/>
          <p:cNvCxnSpPr>
            <a:endCxn id="17" idx="7"/>
          </p:cNvCxnSpPr>
          <p:nvPr/>
        </p:nvCxnSpPr>
        <p:spPr>
          <a:xfrm flipV="1">
            <a:off x="534987" y="2236536"/>
            <a:ext cx="5258517" cy="1436939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9" idx="2"/>
          </p:cNvCxnSpPr>
          <p:nvPr/>
        </p:nvCxnSpPr>
        <p:spPr>
          <a:xfrm>
            <a:off x="534987" y="3673475"/>
            <a:ext cx="5057776" cy="1259681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07277" y="3583851"/>
            <a:ext cx="179387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34" name="Straight Connector 33"/>
          <p:cNvCxnSpPr>
            <a:endCxn id="19" idx="7"/>
          </p:cNvCxnSpPr>
          <p:nvPr/>
        </p:nvCxnSpPr>
        <p:spPr>
          <a:xfrm flipH="1">
            <a:off x="5744525" y="3541430"/>
            <a:ext cx="1191668" cy="1327181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681663" y="2209800"/>
            <a:ext cx="1254530" cy="1321782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860354" y="3463415"/>
            <a:ext cx="179388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 rot="2400000">
            <a:off x="5598678" y="2361222"/>
            <a:ext cx="254871" cy="24156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22"/>
          <p:cNvSpPr txBox="1">
            <a:spLocks noChangeArrowheads="1"/>
          </p:cNvSpPr>
          <p:nvPr/>
        </p:nvSpPr>
        <p:spPr bwMode="auto">
          <a:xfrm>
            <a:off x="2133600" y="3409890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514755"/>
              </p:ext>
            </p:extLst>
          </p:nvPr>
        </p:nvGraphicFramePr>
        <p:xfrm>
          <a:off x="268006" y="1985962"/>
          <a:ext cx="196215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36" name="Equation" r:id="rId4" imgW="952200" imgH="393480" progId="Equation.DSMT4">
                  <p:embed/>
                </p:oleObj>
              </mc:Choice>
              <mc:Fallback>
                <p:oleObj name="Equation" r:id="rId4" imgW="9522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06" y="1985962"/>
                        <a:ext cx="196215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48030"/>
              </p:ext>
            </p:extLst>
          </p:nvPr>
        </p:nvGraphicFramePr>
        <p:xfrm>
          <a:off x="228600" y="1403350"/>
          <a:ext cx="8747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37" name="Equation" r:id="rId6" imgW="444240" imgH="177480" progId="Equation.DSMT4">
                  <p:embed/>
                </p:oleObj>
              </mc:Choice>
              <mc:Fallback>
                <p:oleObj name="Equation" r:id="rId6" imgW="444240" imgH="177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403350"/>
                        <a:ext cx="8747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956908"/>
              </p:ext>
            </p:extLst>
          </p:nvPr>
        </p:nvGraphicFramePr>
        <p:xfrm>
          <a:off x="1139247" y="5856287"/>
          <a:ext cx="2049463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38" name="Equation" r:id="rId8" imgW="1041120" imgH="393480" progId="Equation.DSMT4">
                  <p:embed/>
                </p:oleObj>
              </mc:Choice>
              <mc:Fallback>
                <p:oleObj name="Equation" r:id="rId8" imgW="10411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247" y="5856287"/>
                        <a:ext cx="2049463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105959"/>
              </p:ext>
            </p:extLst>
          </p:nvPr>
        </p:nvGraphicFramePr>
        <p:xfrm>
          <a:off x="4623671" y="5867400"/>
          <a:ext cx="29241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39" name="Equation" r:id="rId10" imgW="1485720" imgH="393480" progId="Equation.DSMT4">
                  <p:embed/>
                </p:oleObj>
              </mc:Choice>
              <mc:Fallback>
                <p:oleObj name="Equation" r:id="rId10" imgW="148572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3671" y="5867400"/>
                        <a:ext cx="292417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683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304800" y="221675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04800" y="221675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2362200" y="207820"/>
            <a:ext cx="67818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3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Do WS 19.5  (all the rest)</a:t>
            </a:r>
            <a:endParaRPr lang="en-US" altLang="en-US" sz="3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9" t="-1888" r="-1649" b="49292"/>
          <a:stretch/>
        </p:blipFill>
        <p:spPr bwMode="auto">
          <a:xfrm>
            <a:off x="730090" y="1295400"/>
            <a:ext cx="7564755" cy="3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105400"/>
            <a:ext cx="6891337" cy="1612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847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</a:t>
            </a:r>
            <a:r>
              <a:rPr lang="en-US" altLang="en-US" sz="8000" b="1" dirty="0" smtClean="0">
                <a:solidFill>
                  <a:srgbClr val="00B0F0"/>
                </a:solidFill>
                <a:latin typeface="Calibri" pitchFamily="34" charset="0"/>
              </a:rPr>
              <a:t>19.5: </a:t>
            </a:r>
            <a:r>
              <a:rPr lang="en-US" altLang="en-US" sz="6000" b="1" dirty="0">
                <a:solidFill>
                  <a:srgbClr val="00B0F0"/>
                </a:solidFill>
                <a:latin typeface="Calibri" pitchFamily="34" charset="0"/>
              </a:rPr>
              <a:t>Angle Relationships in Circles </a:t>
            </a:r>
            <a:endParaRPr lang="en-US" altLang="en-US" sz="88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84582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dirty="0">
                <a:latin typeface="Calibri" pitchFamily="34" charset="0"/>
              </a:rPr>
              <a:t>Essential </a:t>
            </a:r>
            <a:r>
              <a:rPr lang="en-US" altLang="en-US" sz="2800" b="1" dirty="0" smtClean="0">
                <a:latin typeface="Calibri" pitchFamily="34" charset="0"/>
              </a:rPr>
              <a:t>Question: </a:t>
            </a:r>
            <a:r>
              <a:rPr lang="en-US" sz="2800" dirty="0">
                <a:latin typeface="Calibri" panose="020F0502020204030204" pitchFamily="34" charset="0"/>
              </a:rPr>
              <a:t>What are the relationships between angles formed by lines that intersect a circle</a:t>
            </a:r>
            <a:r>
              <a:rPr lang="en-US" sz="2800" dirty="0" smtClean="0">
                <a:latin typeface="Calibri" panose="020F0502020204030204" pitchFamily="34" charset="0"/>
              </a:rPr>
              <a:t>?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G-C.2 </a:t>
            </a:r>
            <a:r>
              <a:rPr lang="en-US" sz="2400" dirty="0">
                <a:latin typeface="Calibri" panose="020F0502020204030204" pitchFamily="34" charset="0"/>
              </a:rPr>
              <a:t>Identify and describe relationships among inscribed angles, radii, and chords. </a:t>
            </a:r>
            <a:r>
              <a:rPr lang="en-US" sz="2400" b="1" dirty="0">
                <a:latin typeface="Calibri" panose="020F0502020204030204" pitchFamily="34" charset="0"/>
              </a:rPr>
              <a:t>MP.3 </a:t>
            </a:r>
            <a:r>
              <a:rPr lang="en-US" sz="2400" dirty="0" smtClean="0">
                <a:latin typeface="Calibri" panose="020F0502020204030204" pitchFamily="34" charset="0"/>
              </a:rPr>
              <a:t>Logic</a:t>
            </a:r>
            <a:endParaRPr lang="en-US" sz="24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5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Problem Set: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pp. 1062f #3-14</a:t>
            </a:r>
          </a:p>
          <a:p>
            <a:pPr eaLnBrk="1" hangingPunct="1"/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WS 19.5</a:t>
            </a:r>
          </a:p>
        </p:txBody>
      </p:sp>
    </p:spTree>
    <p:extLst>
      <p:ext uri="{BB962C8B-B14F-4D97-AF65-F5344CB8AC3E}">
        <p14:creationId xmlns:p14="http://schemas.microsoft.com/office/powerpoint/2010/main" val="302521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 rot="3000000">
            <a:off x="5544740" y="4601537"/>
            <a:ext cx="254871" cy="24156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67"/>
          <p:cNvSpPr txBox="1">
            <a:spLocks noChangeArrowheads="1"/>
          </p:cNvSpPr>
          <p:nvPr/>
        </p:nvSpPr>
        <p:spPr bwMode="auto">
          <a:xfrm>
            <a:off x="228600" y="633350"/>
            <a:ext cx="75438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smtClean="0">
                <a:latin typeface="Calibri" panose="020F0502020204030204" pitchFamily="34" charset="0"/>
              </a:rPr>
              <a:t>Find the value of </a:t>
            </a:r>
            <a:r>
              <a:rPr lang="en-US" altLang="en-US" sz="2800" i="1" dirty="0" smtClean="0">
                <a:latin typeface="Calibri" panose="020F0502020204030204" pitchFamily="34" charset="0"/>
              </a:rPr>
              <a:t>a, b, c </a:t>
            </a:r>
            <a:r>
              <a:rPr lang="en-US" altLang="en-US" sz="2800" dirty="0" smtClean="0">
                <a:latin typeface="Calibri" panose="020F0502020204030204" pitchFamily="34" charset="0"/>
              </a:rPr>
              <a:t>and</a:t>
            </a:r>
            <a:r>
              <a:rPr lang="en-US" altLang="en-US" sz="2800" i="1" dirty="0" smtClean="0">
                <a:latin typeface="Calibri" panose="020F0502020204030204" pitchFamily="34" charset="0"/>
              </a:rPr>
              <a:t> d</a:t>
            </a:r>
            <a:r>
              <a:rPr lang="en-US" altLang="en-US" sz="2800" dirty="0" smtClean="0">
                <a:latin typeface="Calibri" panose="020F0502020204030204" pitchFamily="34" charset="0"/>
              </a:rPr>
              <a:t>. 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2800" dirty="0" smtClean="0">
              <a:latin typeface="Calibri" panose="020F0502020204030204" pitchFamily="34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2800" dirty="0" smtClean="0">
              <a:latin typeface="Calibri" panose="020F0502020204030204" pitchFamily="34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4292008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/>
              <a:t>TICKET-OUT-THE-DOOR</a:t>
            </a:r>
            <a:endParaRPr lang="en-US" alt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3789218" y="2059515"/>
            <a:ext cx="346735" cy="3130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68588" y="1752600"/>
            <a:ext cx="3581400" cy="36576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375150" y="3568700"/>
            <a:ext cx="179388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0" name="Straight Connector 9"/>
          <p:cNvCxnSpPr>
            <a:stCxn id="15" idx="2"/>
            <a:endCxn id="8" idx="7"/>
          </p:cNvCxnSpPr>
          <p:nvPr/>
        </p:nvCxnSpPr>
        <p:spPr>
          <a:xfrm flipV="1">
            <a:off x="2861324" y="2288243"/>
            <a:ext cx="2864180" cy="368202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5" idx="2"/>
            <a:endCxn id="19" idx="5"/>
          </p:cNvCxnSpPr>
          <p:nvPr/>
        </p:nvCxnSpPr>
        <p:spPr>
          <a:xfrm>
            <a:off x="2861324" y="2656445"/>
            <a:ext cx="2883201" cy="2341256"/>
          </a:xfrm>
          <a:prstGeom prst="line">
            <a:avLst/>
          </a:prstGeom>
          <a:ln w="349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861324" y="2565164"/>
            <a:ext cx="179387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5640388" y="2209800"/>
            <a:ext cx="179387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5592763" y="4841875"/>
            <a:ext cx="177800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20" name="Straight Connector 19"/>
          <p:cNvCxnSpPr>
            <a:stCxn id="9" idx="7"/>
            <a:endCxn id="17" idx="3"/>
          </p:cNvCxnSpPr>
          <p:nvPr/>
        </p:nvCxnSpPr>
        <p:spPr>
          <a:xfrm flipV="1">
            <a:off x="4528267" y="2365626"/>
            <a:ext cx="1138392" cy="122981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9" idx="5"/>
            <a:endCxn id="19" idx="1"/>
          </p:cNvCxnSpPr>
          <p:nvPr/>
        </p:nvCxnSpPr>
        <p:spPr>
          <a:xfrm>
            <a:off x="4528267" y="3724526"/>
            <a:ext cx="1090534" cy="1144085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2"/>
          <p:cNvSpPr txBox="1">
            <a:spLocks noChangeArrowheads="1"/>
          </p:cNvSpPr>
          <p:nvPr/>
        </p:nvSpPr>
        <p:spPr bwMode="auto">
          <a:xfrm>
            <a:off x="6400800" y="3337867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2"/>
          <p:cNvSpPr txBox="1">
            <a:spLocks noChangeArrowheads="1"/>
          </p:cNvSpPr>
          <p:nvPr/>
        </p:nvSpPr>
        <p:spPr bwMode="auto">
          <a:xfrm>
            <a:off x="4554538" y="3380729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2"/>
          <p:cNvSpPr txBox="1">
            <a:spLocks noChangeArrowheads="1"/>
          </p:cNvSpPr>
          <p:nvPr/>
        </p:nvSpPr>
        <p:spPr bwMode="auto">
          <a:xfrm>
            <a:off x="5562600" y="3310598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2"/>
          <p:cNvSpPr txBox="1">
            <a:spLocks noChangeArrowheads="1"/>
          </p:cNvSpPr>
          <p:nvPr/>
        </p:nvSpPr>
        <p:spPr bwMode="auto">
          <a:xfrm>
            <a:off x="1600200" y="4142474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2"/>
          <p:cNvSpPr txBox="1">
            <a:spLocks noChangeArrowheads="1"/>
          </p:cNvSpPr>
          <p:nvPr/>
        </p:nvSpPr>
        <p:spPr bwMode="auto">
          <a:xfrm>
            <a:off x="3141518" y="2580421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/>
          <p:cNvCxnSpPr>
            <a:endCxn id="17" idx="3"/>
          </p:cNvCxnSpPr>
          <p:nvPr/>
        </p:nvCxnSpPr>
        <p:spPr>
          <a:xfrm flipV="1">
            <a:off x="1220787" y="2365626"/>
            <a:ext cx="4445872" cy="2084021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3" idx="6"/>
            <a:endCxn id="19" idx="2"/>
          </p:cNvCxnSpPr>
          <p:nvPr/>
        </p:nvCxnSpPr>
        <p:spPr>
          <a:xfrm>
            <a:off x="1372464" y="4451303"/>
            <a:ext cx="4220299" cy="481853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1193077" y="4360022"/>
            <a:ext cx="179387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34" name="Straight Connector 33"/>
          <p:cNvCxnSpPr>
            <a:endCxn id="19" idx="7"/>
          </p:cNvCxnSpPr>
          <p:nvPr/>
        </p:nvCxnSpPr>
        <p:spPr>
          <a:xfrm flipH="1">
            <a:off x="5744525" y="3541430"/>
            <a:ext cx="1191668" cy="1327181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681663" y="2209800"/>
            <a:ext cx="1254530" cy="1321782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860354" y="3463415"/>
            <a:ext cx="179388" cy="18256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 rot="2400000">
            <a:off x="5598678" y="2361222"/>
            <a:ext cx="254871" cy="241566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22"/>
          <p:cNvSpPr txBox="1">
            <a:spLocks noChangeArrowheads="1"/>
          </p:cNvSpPr>
          <p:nvPr/>
        </p:nvSpPr>
        <p:spPr bwMode="auto">
          <a:xfrm>
            <a:off x="2286000" y="4049537"/>
            <a:ext cx="838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20°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00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5"/>
          <p:cNvGrpSpPr>
            <a:grpSpLocks/>
          </p:cNvGrpSpPr>
          <p:nvPr/>
        </p:nvGrpSpPr>
        <p:grpSpPr bwMode="auto">
          <a:xfrm>
            <a:off x="457200" y="2438400"/>
            <a:ext cx="4268788" cy="3657600"/>
            <a:chOff x="1750328" y="2514600"/>
            <a:chExt cx="4269472" cy="3657600"/>
          </a:xfrm>
        </p:grpSpPr>
        <p:sp>
          <p:nvSpPr>
            <p:cNvPr id="6" name="Oval 5"/>
            <p:cNvSpPr/>
            <p:nvPr/>
          </p:nvSpPr>
          <p:spPr>
            <a:xfrm>
              <a:off x="2132977" y="2514600"/>
              <a:ext cx="3581974" cy="3657600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39813" y="4330700"/>
              <a:ext cx="179417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8" name="Straight Connector 17"/>
            <p:cNvCxnSpPr>
              <a:endCxn id="6" idx="7"/>
            </p:cNvCxnSpPr>
            <p:nvPr/>
          </p:nvCxnSpPr>
          <p:spPr>
            <a:xfrm rot="5400000" flipH="1" flipV="1">
              <a:off x="3853420" y="3082026"/>
              <a:ext cx="1370012" cy="1305134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3863733" y="4403625"/>
              <a:ext cx="1306513" cy="1262264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1" name="TextBox 29"/>
            <p:cNvSpPr txBox="1">
              <a:spLocks noChangeArrowheads="1"/>
            </p:cNvSpPr>
            <p:nvPr/>
          </p:nvSpPr>
          <p:spPr bwMode="auto">
            <a:xfrm>
              <a:off x="4038600" y="4140200"/>
              <a:ext cx="7620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smtClean="0">
                  <a:solidFill>
                    <a:prstClr val="black"/>
                  </a:solidFill>
                  <a:cs typeface="Arial" charset="0"/>
                </a:rPr>
                <a:t>60</a:t>
              </a:r>
              <a:r>
                <a:rPr lang="en-US" altLang="en-US" sz="2800" baseline="30000" smtClean="0">
                  <a:solidFill>
                    <a:prstClr val="black"/>
                  </a:solidFill>
                  <a:cs typeface="Arial" charset="0"/>
                </a:rPr>
                <a:t>o</a:t>
              </a:r>
              <a:endParaRPr lang="en-US" altLang="en-US" sz="2800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182" name="TextBox 35"/>
            <p:cNvSpPr txBox="1">
              <a:spLocks noChangeArrowheads="1"/>
            </p:cNvSpPr>
            <p:nvPr/>
          </p:nvSpPr>
          <p:spPr bwMode="auto">
            <a:xfrm>
              <a:off x="5181600" y="2590800"/>
              <a:ext cx="838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cs typeface="Arial" charset="0"/>
                </a:rPr>
                <a:t>A</a:t>
              </a:r>
            </a:p>
          </p:txBody>
        </p:sp>
        <p:sp>
          <p:nvSpPr>
            <p:cNvPr id="7183" name="TextBox 36"/>
            <p:cNvSpPr txBox="1">
              <a:spLocks noChangeArrowheads="1"/>
            </p:cNvSpPr>
            <p:nvPr/>
          </p:nvSpPr>
          <p:spPr bwMode="auto">
            <a:xfrm>
              <a:off x="5146344" y="5609232"/>
              <a:ext cx="838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cs typeface="Arial" charset="0"/>
                </a:rPr>
                <a:t>Y</a:t>
              </a:r>
            </a:p>
          </p:txBody>
        </p:sp>
        <p:sp>
          <p:nvSpPr>
            <p:cNvPr id="7184" name="TextBox 41"/>
            <p:cNvSpPr txBox="1">
              <a:spLocks noChangeArrowheads="1"/>
            </p:cNvSpPr>
            <p:nvPr/>
          </p:nvSpPr>
          <p:spPr bwMode="auto">
            <a:xfrm>
              <a:off x="1750328" y="3995384"/>
              <a:ext cx="8382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smtClean="0">
                  <a:solidFill>
                    <a:prstClr val="black"/>
                  </a:solidFill>
                  <a:cs typeface="Arial" charset="0"/>
                </a:rPr>
                <a:t>P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2056765" y="4191000"/>
              <a:ext cx="179416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5105253" y="2971800"/>
              <a:ext cx="179416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5056033" y="5603875"/>
              <a:ext cx="179417" cy="18256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772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  <a:latin typeface="+mn-lt"/>
              </a:rPr>
              <a:t>Review: Arcs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Recall there are </a:t>
            </a:r>
            <a:r>
              <a:rPr lang="en-US" altLang="en-US" b="1" smtClean="0"/>
              <a:t>major</a:t>
            </a:r>
            <a:r>
              <a:rPr lang="en-US" altLang="en-US" smtClean="0"/>
              <a:t> and </a:t>
            </a:r>
            <a:r>
              <a:rPr lang="en-US" altLang="en-US" b="1" smtClean="0"/>
              <a:t>minor</a:t>
            </a:r>
            <a:r>
              <a:rPr lang="en-US" altLang="en-US" smtClean="0"/>
              <a:t> arcs.</a:t>
            </a:r>
          </a:p>
        </p:txBody>
      </p:sp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088" y="100013"/>
            <a:ext cx="1371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435"/>
          <a:stretch>
            <a:fillRect/>
          </a:stretch>
        </p:blipFill>
        <p:spPr bwMode="auto">
          <a:xfrm>
            <a:off x="76200" y="76200"/>
            <a:ext cx="1238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063" y="2871788"/>
            <a:ext cx="7905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Content Placeholder 2"/>
          <p:cNvSpPr txBox="1">
            <a:spLocks/>
          </p:cNvSpPr>
          <p:nvPr/>
        </p:nvSpPr>
        <p:spPr bwMode="auto">
          <a:xfrm>
            <a:off x="4572000" y="2514600"/>
            <a:ext cx="4343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altLang="en-US" sz="3200" smtClean="0">
                <a:solidFill>
                  <a:srgbClr val="CC0000"/>
                </a:solidFill>
                <a:cs typeface="Arial" charset="0"/>
              </a:rPr>
              <a:t>We name minor arcs with two letters.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altLang="en-US" sz="3200" smtClean="0">
                <a:solidFill>
                  <a:prstClr val="black"/>
                </a:solidFill>
                <a:cs typeface="Arial" charset="0"/>
              </a:rPr>
              <a:t>We name major arcs with three letters.</a:t>
            </a:r>
          </a:p>
          <a:p>
            <a:pPr eaLnBrk="1" hangingPunct="1"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altLang="en-US" sz="3200" smtClean="0">
                <a:solidFill>
                  <a:srgbClr val="0070C0"/>
                </a:solidFill>
                <a:cs typeface="Arial" charset="0"/>
              </a:rPr>
              <a:t>We measure arcs by the measure of their central angle.</a:t>
            </a:r>
          </a:p>
        </p:txBody>
      </p:sp>
    </p:spTree>
    <p:extLst>
      <p:ext uri="{BB962C8B-B14F-4D97-AF65-F5344CB8AC3E}">
        <p14:creationId xmlns:p14="http://schemas.microsoft.com/office/powerpoint/2010/main" val="29287513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914400" y="-76200"/>
            <a:ext cx="7772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  <a:latin typeface="+mn-lt"/>
              </a:rPr>
              <a:t>Review: Central Angles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49363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Is the angle here a </a:t>
            </a:r>
            <a:r>
              <a:rPr lang="en-US" altLang="en-US" smtClean="0">
                <a:solidFill>
                  <a:srgbClr val="C00000"/>
                </a:solidFill>
              </a:rPr>
              <a:t>central angle</a:t>
            </a:r>
            <a:r>
              <a:rPr lang="en-US" altLang="en-US" smtClean="0"/>
              <a:t>?</a:t>
            </a:r>
          </a:p>
        </p:txBody>
      </p:sp>
      <p:grpSp>
        <p:nvGrpSpPr>
          <p:cNvPr id="8196" name="Group 9"/>
          <p:cNvGrpSpPr>
            <a:grpSpLocks/>
          </p:cNvGrpSpPr>
          <p:nvPr/>
        </p:nvGrpSpPr>
        <p:grpSpPr bwMode="auto">
          <a:xfrm>
            <a:off x="381000" y="2697163"/>
            <a:ext cx="1828800" cy="1828800"/>
            <a:chOff x="381000" y="3657600"/>
            <a:chExt cx="1828800" cy="1828800"/>
          </a:xfrm>
        </p:grpSpPr>
        <p:sp>
          <p:nvSpPr>
            <p:cNvPr id="6" name="Oval 5"/>
            <p:cNvSpPr/>
            <p:nvPr/>
          </p:nvSpPr>
          <p:spPr>
            <a:xfrm>
              <a:off x="381000" y="3657600"/>
              <a:ext cx="1828800" cy="1828800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252538" y="4565650"/>
              <a:ext cx="90487" cy="90487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1" name="Oval 10"/>
          <p:cNvSpPr/>
          <p:nvPr/>
        </p:nvSpPr>
        <p:spPr>
          <a:xfrm>
            <a:off x="2590800" y="2697163"/>
            <a:ext cx="1828800" cy="18288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462338" y="3529013"/>
            <a:ext cx="90487" cy="90487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76800" y="2697163"/>
            <a:ext cx="1828800" cy="18288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748338" y="3529013"/>
            <a:ext cx="90487" cy="90487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086600" y="2697163"/>
            <a:ext cx="1828800" cy="18288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958138" y="3529013"/>
            <a:ext cx="90487" cy="90487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8" name="Straight Connector 17"/>
          <p:cNvCxnSpPr>
            <a:stCxn id="9" idx="7"/>
            <a:endCxn id="6" idx="7"/>
          </p:cNvCxnSpPr>
          <p:nvPr/>
        </p:nvCxnSpPr>
        <p:spPr>
          <a:xfrm flipV="1">
            <a:off x="1329773" y="2964985"/>
            <a:ext cx="612205" cy="65348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5"/>
            <a:endCxn id="6" idx="5"/>
          </p:cNvCxnSpPr>
          <p:nvPr/>
        </p:nvCxnSpPr>
        <p:spPr>
          <a:xfrm>
            <a:off x="1329773" y="3682448"/>
            <a:ext cx="612205" cy="57569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895600" y="2925763"/>
            <a:ext cx="1254125" cy="6858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>
            <a:off x="2895600" y="3611563"/>
            <a:ext cx="914400" cy="8382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3" idx="3"/>
          </p:cNvCxnSpPr>
          <p:nvPr/>
        </p:nvCxnSpPr>
        <p:spPr>
          <a:xfrm rot="5400000" flipH="1" flipV="1">
            <a:off x="5124451" y="2946400"/>
            <a:ext cx="1331912" cy="1290637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086600" y="2773363"/>
            <a:ext cx="1295400" cy="8382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>
            <a:off x="7086600" y="3611563"/>
            <a:ext cx="1447800" cy="76200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33400" y="4678363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smtClean="0">
                <a:solidFill>
                  <a:prstClr val="black"/>
                </a:solidFill>
                <a:cs typeface="Arial" charset="0"/>
              </a:rPr>
              <a:t>YES!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105400" y="4754563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smtClean="0">
                <a:solidFill>
                  <a:prstClr val="black"/>
                </a:solidFill>
                <a:cs typeface="Arial" charset="0"/>
              </a:rPr>
              <a:t>YES!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895600" y="4754563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smtClean="0">
                <a:solidFill>
                  <a:prstClr val="black"/>
                </a:solidFill>
                <a:cs typeface="Arial" charset="0"/>
              </a:rPr>
              <a:t>NO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391400" y="4830763"/>
            <a:ext cx="1295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smtClean="0">
                <a:solidFill>
                  <a:prstClr val="black"/>
                </a:solidFill>
                <a:cs typeface="Arial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61270273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8458200" cy="1143000"/>
          </a:xfrm>
        </p:spPr>
        <p:txBody>
          <a:bodyPr anchor="t"/>
          <a:lstStyle/>
          <a:p>
            <a:pPr eaLnBrk="1" hangingPunct="1"/>
            <a:r>
              <a:rPr lang="en-US" altLang="en-US" dirty="0" smtClean="0"/>
              <a:t>Review: Central Angles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1430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Angles: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668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Formula: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04800" y="1943100"/>
            <a:ext cx="4191000" cy="952500"/>
          </a:xfrm>
        </p:spPr>
        <p:txBody>
          <a:bodyPr/>
          <a:lstStyle/>
          <a:p>
            <a:pPr eaLnBrk="1" hangingPunct="1"/>
            <a:r>
              <a:rPr lang="en-US" altLang="en-US" sz="2400" smtClean="0">
                <a:latin typeface="Calibri" pitchFamily="34" charset="0"/>
              </a:rPr>
              <a:t>Central angles: vertex is at the </a:t>
            </a:r>
            <a:r>
              <a:rPr lang="en-US" altLang="en-US" sz="2400" b="1" u="sng" smtClean="0">
                <a:latin typeface="Calibri" pitchFamily="34" charset="0"/>
              </a:rPr>
              <a:t>center</a:t>
            </a:r>
            <a:r>
              <a:rPr lang="en-US" altLang="en-US" sz="2400" smtClean="0">
                <a:latin typeface="Calibri" pitchFamily="34" charset="0"/>
              </a:rPr>
              <a:t> of the circle 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5410200" y="1981200"/>
            <a:ext cx="2795588" cy="762000"/>
            <a:chOff x="5410200" y="1981200"/>
            <a:chExt cx="2795587" cy="762000"/>
          </a:xfrm>
        </p:grpSpPr>
        <p:sp>
          <p:nvSpPr>
            <p:cNvPr id="28" name="Rectangle 27"/>
            <p:cNvSpPr/>
            <p:nvPr/>
          </p:nvSpPr>
          <p:spPr>
            <a:xfrm>
              <a:off x="5410200" y="1981200"/>
              <a:ext cx="2743199" cy="7620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aphicFrame>
          <p:nvGraphicFramePr>
            <p:cNvPr id="9241" name="Object 2"/>
            <p:cNvGraphicFramePr>
              <a:graphicFrameLocks noChangeAspect="1"/>
            </p:cNvGraphicFramePr>
            <p:nvPr/>
          </p:nvGraphicFramePr>
          <p:xfrm>
            <a:off x="5410200" y="1981200"/>
            <a:ext cx="2795587" cy="757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814" name="Equation" r:id="rId4" imgW="748975" imgH="203112" progId="Equation.DSMT4">
                    <p:embed/>
                  </p:oleObj>
                </mc:Choice>
                <mc:Fallback>
                  <p:oleObj name="Equation" r:id="rId4" imgW="748975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0200" y="1981200"/>
                          <a:ext cx="2795587" cy="7572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28600" y="5791200"/>
            <a:ext cx="3505200" cy="600075"/>
            <a:chOff x="2303463" y="5396740"/>
            <a:chExt cx="4052940" cy="677031"/>
          </a:xfrm>
        </p:grpSpPr>
        <p:graphicFrame>
          <p:nvGraphicFramePr>
            <p:cNvPr id="9238" name="Object 3"/>
            <p:cNvGraphicFramePr>
              <a:graphicFrameLocks noChangeAspect="1"/>
            </p:cNvGraphicFramePr>
            <p:nvPr/>
          </p:nvGraphicFramePr>
          <p:xfrm>
            <a:off x="2303463" y="5410196"/>
            <a:ext cx="3840162" cy="66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815" name="Equation" r:id="rId6" imgW="1028254" imgH="177723" progId="Equation.DSMT4">
                    <p:embed/>
                  </p:oleObj>
                </mc:Choice>
                <mc:Fallback>
                  <p:oleObj name="Equation" r:id="rId6" imgW="1028254" imgH="177723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3463" y="5410196"/>
                          <a:ext cx="3840162" cy="663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Arc 21"/>
            <p:cNvSpPr/>
            <p:nvPr/>
          </p:nvSpPr>
          <p:spPr>
            <a:xfrm rot="18092234">
              <a:off x="5532874" y="5216213"/>
              <a:ext cx="643001" cy="1004057"/>
            </a:xfrm>
            <a:prstGeom prst="arc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193675" y="3733800"/>
            <a:ext cx="2413000" cy="1920875"/>
            <a:chOff x="4671865" y="2438400"/>
            <a:chExt cx="3694895" cy="3024427"/>
          </a:xfrm>
        </p:grpSpPr>
        <p:grpSp>
          <p:nvGrpSpPr>
            <p:cNvPr id="9226" name="Group 23"/>
            <p:cNvGrpSpPr>
              <a:grpSpLocks/>
            </p:cNvGrpSpPr>
            <p:nvPr/>
          </p:nvGrpSpPr>
          <p:grpSpPr bwMode="auto">
            <a:xfrm>
              <a:off x="4671865" y="2438400"/>
              <a:ext cx="3694895" cy="3024427"/>
              <a:chOff x="4671865" y="2438400"/>
              <a:chExt cx="3694895" cy="3024427"/>
            </a:xfrm>
          </p:grpSpPr>
          <p:sp>
            <p:nvSpPr>
              <p:cNvPr id="8" name="Oval 7"/>
              <p:cNvSpPr/>
              <p:nvPr/>
            </p:nvSpPr>
            <p:spPr bwMode="auto">
              <a:xfrm>
                <a:off x="5119142" y="2438400"/>
                <a:ext cx="2992380" cy="2926946"/>
              </a:xfrm>
              <a:prstGeom prst="ellipse">
                <a:avLst/>
              </a:prstGeom>
              <a:noFill/>
              <a:ln w="349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Oval 8"/>
              <p:cNvSpPr/>
              <p:nvPr/>
            </p:nvSpPr>
            <p:spPr bwMode="auto">
              <a:xfrm>
                <a:off x="6546053" y="3890626"/>
                <a:ext cx="150713" cy="147471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0" name="Straight Connector 9"/>
              <p:cNvCxnSpPr>
                <a:endCxn id="8" idx="7"/>
              </p:cNvCxnSpPr>
              <p:nvPr/>
            </p:nvCxnSpPr>
            <p:spPr bwMode="auto">
              <a:xfrm rot="5400000" flipH="1" flipV="1">
                <a:off x="6580811" y="2869955"/>
                <a:ext cx="1097291" cy="1089022"/>
              </a:xfrm>
              <a:prstGeom prst="line">
                <a:avLst/>
              </a:prstGeom>
              <a:ln w="349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 bwMode="auto">
              <a:xfrm rot="16200000" flipH="1">
                <a:off x="6588824" y="3929239"/>
                <a:ext cx="1044802" cy="1052558"/>
              </a:xfrm>
              <a:prstGeom prst="line">
                <a:avLst/>
              </a:prstGeom>
              <a:ln w="349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32" name="TextBox 35"/>
              <p:cNvSpPr txBox="1">
                <a:spLocks noChangeArrowheads="1"/>
              </p:cNvSpPr>
              <p:nvPr/>
            </p:nvSpPr>
            <p:spPr bwMode="auto">
              <a:xfrm>
                <a:off x="7666637" y="2499360"/>
                <a:ext cx="700123" cy="548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prstClr val="black"/>
                    </a:solidFill>
                    <a:cs typeface="Arial" charset="0"/>
                  </a:rPr>
                  <a:t>A</a:t>
                </a:r>
              </a:p>
            </p:txBody>
          </p:sp>
          <p:sp>
            <p:nvSpPr>
              <p:cNvPr id="9233" name="TextBox 36"/>
              <p:cNvSpPr txBox="1">
                <a:spLocks noChangeArrowheads="1"/>
              </p:cNvSpPr>
              <p:nvPr/>
            </p:nvSpPr>
            <p:spPr bwMode="auto">
              <a:xfrm>
                <a:off x="7637189" y="4914105"/>
                <a:ext cx="700123" cy="548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prstClr val="black"/>
                    </a:solidFill>
                    <a:cs typeface="Arial" charset="0"/>
                  </a:rPr>
                  <a:t>Y</a:t>
                </a:r>
              </a:p>
            </p:txBody>
          </p:sp>
          <p:sp>
            <p:nvSpPr>
              <p:cNvPr id="9234" name="TextBox 41"/>
              <p:cNvSpPr txBox="1">
                <a:spLocks noChangeArrowheads="1"/>
              </p:cNvSpPr>
              <p:nvPr/>
            </p:nvSpPr>
            <p:spPr bwMode="auto">
              <a:xfrm>
                <a:off x="4671865" y="3569019"/>
                <a:ext cx="776323" cy="548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ts val="575"/>
                  </a:spcBef>
                  <a:buClr>
                    <a:schemeClr val="accent1"/>
                  </a:buClr>
                  <a:buSzPct val="85000"/>
                  <a:buFont typeface="Wingdings 2" pitchFamily="18" charset="2"/>
                  <a:buChar char=""/>
                  <a:defRPr sz="2600">
                    <a:solidFill>
                      <a:schemeClr val="tx1"/>
                    </a:solidFill>
                    <a:latin typeface="Perpetua" pitchFamily="18" charset="0"/>
                  </a:defRPr>
                </a:lvl1pPr>
                <a:lvl2pPr marL="742950" indent="-285750" eaLnBrk="0" hangingPunct="0">
                  <a:spcBef>
                    <a:spcPts val="375"/>
                  </a:spcBef>
                  <a:buClr>
                    <a:schemeClr val="accent2"/>
                  </a:buClr>
                  <a:buSzPct val="85000"/>
                  <a:buFont typeface="Wingdings 2" pitchFamily="18" charset="2"/>
                  <a:buChar char=""/>
                  <a:defRPr sz="2400">
                    <a:solidFill>
                      <a:schemeClr val="tx1"/>
                    </a:solidFill>
                    <a:latin typeface="Perpetua" pitchFamily="18" charset="0"/>
                  </a:defRPr>
                </a:lvl2pPr>
                <a:lvl3pPr marL="1143000" indent="-228600" eaLnBrk="0" hangingPunct="0">
                  <a:spcBef>
                    <a:spcPts val="375"/>
                  </a:spcBef>
                  <a:buClr>
                    <a:srgbClr val="E6B1AB"/>
                  </a:buClr>
                  <a:buSzPct val="85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3pPr>
                <a:lvl4pPr marL="1600200" indent="-228600" eaLnBrk="0" hangingPunct="0">
                  <a:spcBef>
                    <a:spcPts val="375"/>
                  </a:spcBef>
                  <a:buClr>
                    <a:srgbClr val="A28E6A"/>
                  </a:buClr>
                  <a:buSzPct val="80000"/>
                  <a:buFont typeface="Wingdings 2" pitchFamily="18" charset="2"/>
                  <a:buChar char="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4pPr>
                <a:lvl5pPr marL="2057400" indent="-228600" eaLnBrk="0" hangingPunct="0">
                  <a:spcBef>
                    <a:spcPts val="375"/>
                  </a:spcBef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5pPr>
                <a:lvl6pPr marL="25146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6pPr>
                <a:lvl7pPr marL="29718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7pPr>
                <a:lvl8pPr marL="34290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8pPr>
                <a:lvl9pPr marL="3886200" indent="-228600" eaLnBrk="0" fontAlgn="base" hangingPunct="0">
                  <a:spcBef>
                    <a:spcPts val="375"/>
                  </a:spcBef>
                  <a:spcAft>
                    <a:spcPct val="0"/>
                  </a:spcAft>
                  <a:buClr>
                    <a:srgbClr val="A28E6A"/>
                  </a:buClr>
                  <a:buChar char="o"/>
                  <a:defRPr sz="2000">
                    <a:solidFill>
                      <a:schemeClr val="tx1"/>
                    </a:solidFill>
                    <a:latin typeface="Perpetua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 b="1" smtClean="0">
                    <a:solidFill>
                      <a:prstClr val="black"/>
                    </a:solidFill>
                    <a:cs typeface="Arial" charset="0"/>
                  </a:rPr>
                  <a:t>P</a:t>
                </a:r>
              </a:p>
            </p:txBody>
          </p:sp>
          <p:sp>
            <p:nvSpPr>
              <p:cNvPr id="16" name="Oval 15"/>
              <p:cNvSpPr/>
              <p:nvPr/>
            </p:nvSpPr>
            <p:spPr bwMode="auto">
              <a:xfrm>
                <a:off x="5055940" y="3780646"/>
                <a:ext cx="150713" cy="144973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16"/>
              <p:cNvSpPr/>
              <p:nvPr/>
            </p:nvSpPr>
            <p:spPr bwMode="auto">
              <a:xfrm>
                <a:off x="7603472" y="2803331"/>
                <a:ext cx="148283" cy="147473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 17"/>
              <p:cNvSpPr/>
              <p:nvPr/>
            </p:nvSpPr>
            <p:spPr bwMode="auto">
              <a:xfrm>
                <a:off x="7562149" y="4910432"/>
                <a:ext cx="148281" cy="144973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9227" name="TextBox 35"/>
            <p:cNvSpPr txBox="1">
              <a:spLocks noChangeArrowheads="1"/>
            </p:cNvSpPr>
            <p:nvPr/>
          </p:nvSpPr>
          <p:spPr bwMode="auto">
            <a:xfrm>
              <a:off x="6172201" y="3657600"/>
              <a:ext cx="700123" cy="548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cs typeface="Arial" charset="0"/>
                </a:rPr>
                <a:t>C</a:t>
              </a:r>
            </a:p>
          </p:txBody>
        </p:sp>
      </p:grpSp>
      <p:sp>
        <p:nvSpPr>
          <p:cNvPr id="27" name="Text Placeholder 3"/>
          <p:cNvSpPr txBox="1">
            <a:spLocks/>
          </p:cNvSpPr>
          <p:nvPr/>
        </p:nvSpPr>
        <p:spPr>
          <a:xfrm>
            <a:off x="381000" y="2971800"/>
            <a:ext cx="3733800" cy="7620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anchor="b"/>
          <a:lstStyle/>
          <a:p>
            <a:pPr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defRPr/>
            </a:pPr>
            <a:r>
              <a:rPr lang="en-US" sz="2400" b="1" dirty="0">
                <a:solidFill>
                  <a:srgbClr val="D34817"/>
                </a:solidFill>
                <a:latin typeface="Franklin Gothic Book"/>
                <a:cs typeface="Arial" charset="0"/>
              </a:rPr>
              <a:t>Diagrams:</a:t>
            </a:r>
          </a:p>
        </p:txBody>
      </p:sp>
    </p:spTree>
    <p:extLst>
      <p:ext uri="{BB962C8B-B14F-4D97-AF65-F5344CB8AC3E}">
        <p14:creationId xmlns:p14="http://schemas.microsoft.com/office/powerpoint/2010/main" val="373560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8392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Angles “In the Circle” (between chords)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8382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Angle: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04800" y="3124200"/>
            <a:ext cx="3733800" cy="762000"/>
          </a:xfrm>
        </p:spPr>
        <p:txBody>
          <a:bodyPr/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Diagrams: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04800" y="1638300"/>
            <a:ext cx="4267200" cy="1181100"/>
          </a:xfrm>
        </p:spPr>
        <p:txBody>
          <a:bodyPr/>
          <a:lstStyle/>
          <a:p>
            <a:pPr eaLnBrk="1" hangingPunct="1"/>
            <a:r>
              <a:rPr lang="en-US" altLang="en-US" sz="2400" smtClean="0">
                <a:latin typeface="Calibri" pitchFamily="34" charset="0"/>
              </a:rPr>
              <a:t>Vertex is </a:t>
            </a:r>
            <a:r>
              <a:rPr lang="en-US" altLang="en-US" sz="2400" b="1" u="sng" smtClean="0">
                <a:latin typeface="Calibri" pitchFamily="34" charset="0"/>
              </a:rPr>
              <a:t>inside</a:t>
            </a:r>
            <a:r>
              <a:rPr lang="en-US" altLang="en-US" sz="2400" smtClean="0">
                <a:latin typeface="Calibri" pitchFamily="34" charset="0"/>
              </a:rPr>
              <a:t> the circle, but not at the center</a:t>
            </a: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228600" y="3962400"/>
            <a:ext cx="2011363" cy="2193925"/>
            <a:chOff x="4706208" y="984883"/>
            <a:chExt cx="4285392" cy="5102966"/>
          </a:xfrm>
        </p:grpSpPr>
        <p:sp>
          <p:nvSpPr>
            <p:cNvPr id="42" name="Oval 41"/>
            <p:cNvSpPr/>
            <p:nvPr/>
          </p:nvSpPr>
          <p:spPr>
            <a:xfrm>
              <a:off x="5105321" y="1752913"/>
              <a:ext cx="3581871" cy="3655526"/>
            </a:xfrm>
            <a:prstGeom prst="ellipse">
              <a:avLst/>
            </a:prstGeom>
            <a:noFill/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6813390" y="3569598"/>
              <a:ext cx="175880" cy="180931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cxnSp>
          <p:nvCxnSpPr>
            <p:cNvPr id="45" name="Straight Connector 44"/>
            <p:cNvCxnSpPr>
              <a:endCxn id="42" idx="7"/>
            </p:cNvCxnSpPr>
            <p:nvPr/>
          </p:nvCxnSpPr>
          <p:spPr>
            <a:xfrm flipV="1">
              <a:off x="5183115" y="2288319"/>
              <a:ext cx="2979817" cy="1979153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6" name="TextBox 7"/>
            <p:cNvSpPr txBox="1">
              <a:spLocks noChangeArrowheads="1"/>
            </p:cNvSpPr>
            <p:nvPr/>
          </p:nvSpPr>
          <p:spPr bwMode="auto">
            <a:xfrm>
              <a:off x="8153400" y="1828801"/>
              <a:ext cx="838200" cy="739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A</a:t>
              </a:r>
              <a:endParaRPr lang="en-US" altLang="en-US" sz="2800" b="1" smtClean="0">
                <a:solidFill>
                  <a:prstClr val="black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287" name="TextBox 8"/>
            <p:cNvSpPr txBox="1">
              <a:spLocks noChangeArrowheads="1"/>
            </p:cNvSpPr>
            <p:nvPr/>
          </p:nvSpPr>
          <p:spPr bwMode="auto">
            <a:xfrm>
              <a:off x="6629399" y="984883"/>
              <a:ext cx="838200" cy="739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T</a:t>
              </a:r>
              <a:endParaRPr lang="en-US" altLang="en-US" sz="2800" b="1" smtClean="0">
                <a:solidFill>
                  <a:prstClr val="black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288" name="TextBox 9"/>
            <p:cNvSpPr txBox="1">
              <a:spLocks noChangeArrowheads="1"/>
            </p:cNvSpPr>
            <p:nvPr/>
          </p:nvSpPr>
          <p:spPr bwMode="auto">
            <a:xfrm>
              <a:off x="4706208" y="4038599"/>
              <a:ext cx="932593" cy="739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P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8078375" y="2210776"/>
              <a:ext cx="179262" cy="180931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1290" name="TextBox 29"/>
            <p:cNvSpPr txBox="1">
              <a:spLocks noChangeArrowheads="1"/>
            </p:cNvSpPr>
            <p:nvPr/>
          </p:nvSpPr>
          <p:spPr bwMode="auto">
            <a:xfrm>
              <a:off x="6952192" y="2048001"/>
              <a:ext cx="838200" cy="739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srgbClr val="FF0000"/>
                  </a:solidFill>
                  <a:latin typeface="Calibri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11291" name="TextBox 30"/>
            <p:cNvSpPr txBox="1">
              <a:spLocks noChangeArrowheads="1"/>
            </p:cNvSpPr>
            <p:nvPr/>
          </p:nvSpPr>
          <p:spPr bwMode="auto">
            <a:xfrm>
              <a:off x="6329463" y="2402374"/>
              <a:ext cx="884667" cy="739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srgbClr val="00B0F0"/>
                  </a:solidFill>
                  <a:latin typeface="Calibri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57" name="Straight Connector 56"/>
            <p:cNvCxnSpPr>
              <a:endCxn id="42" idx="0"/>
            </p:cNvCxnSpPr>
            <p:nvPr/>
          </p:nvCxnSpPr>
          <p:spPr>
            <a:xfrm rot="16200000" flipV="1">
              <a:off x="5389532" y="3257946"/>
              <a:ext cx="3581677" cy="57161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6793096" y="1649524"/>
              <a:ext cx="179262" cy="18462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5118850" y="4153005"/>
              <a:ext cx="179264" cy="180931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7391765" y="5257049"/>
              <a:ext cx="179264" cy="184623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1296" name="TextBox 39"/>
            <p:cNvSpPr txBox="1">
              <a:spLocks noChangeArrowheads="1"/>
            </p:cNvSpPr>
            <p:nvPr/>
          </p:nvSpPr>
          <p:spPr bwMode="auto">
            <a:xfrm>
              <a:off x="7399883" y="5348704"/>
              <a:ext cx="1014627" cy="739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b="1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Y</a:t>
              </a: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5181600" y="1752600"/>
            <a:ext cx="3200400" cy="1219200"/>
            <a:chOff x="5181600" y="1752600"/>
            <a:chExt cx="3200400" cy="1219200"/>
          </a:xfrm>
        </p:grpSpPr>
        <p:sp>
          <p:nvSpPr>
            <p:cNvPr id="33" name="Rectangle 32"/>
            <p:cNvSpPr/>
            <p:nvPr/>
          </p:nvSpPr>
          <p:spPr>
            <a:xfrm>
              <a:off x="5181600" y="1752600"/>
              <a:ext cx="3200400" cy="1219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aphicFrame>
          <p:nvGraphicFramePr>
            <p:cNvPr id="11282" name="Object 2"/>
            <p:cNvGraphicFramePr>
              <a:graphicFrameLocks noChangeAspect="1"/>
            </p:cNvGraphicFramePr>
            <p:nvPr/>
          </p:nvGraphicFramePr>
          <p:xfrm>
            <a:off x="5238751" y="1828800"/>
            <a:ext cx="3067050" cy="1080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876" name="Equation" r:id="rId4" imgW="1117115" imgH="393529" progId="Equation.DSMT4">
                    <p:embed/>
                  </p:oleObj>
                </mc:Choice>
                <mc:Fallback>
                  <p:oleObj name="Equation" r:id="rId4" imgW="111711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8751" y="1828800"/>
                          <a:ext cx="3067050" cy="1080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65"/>
          <p:cNvGrpSpPr>
            <a:grpSpLocks/>
          </p:cNvGrpSpPr>
          <p:nvPr/>
        </p:nvGrpSpPr>
        <p:grpSpPr bwMode="auto">
          <a:xfrm>
            <a:off x="2743200" y="3713163"/>
            <a:ext cx="3048000" cy="984250"/>
            <a:chOff x="907276" y="3468424"/>
            <a:chExt cx="3406324" cy="904962"/>
          </a:xfrm>
        </p:grpSpPr>
        <p:graphicFrame>
          <p:nvGraphicFramePr>
            <p:cNvPr id="11278" name="Object 4"/>
            <p:cNvGraphicFramePr>
              <a:graphicFrameLocks noChangeAspect="1"/>
            </p:cNvGraphicFramePr>
            <p:nvPr/>
          </p:nvGraphicFramePr>
          <p:xfrm>
            <a:off x="907276" y="3487612"/>
            <a:ext cx="3406324" cy="8857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877" name="Equation" r:id="rId6" imgW="1244600" imgH="393700" progId="Equation.DSMT4">
                    <p:embed/>
                  </p:oleObj>
                </mc:Choice>
                <mc:Fallback>
                  <p:oleObj name="Equation" r:id="rId6" imgW="1244600" imgH="393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7276" y="3487612"/>
                          <a:ext cx="3406324" cy="8857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Arc 50"/>
            <p:cNvSpPr/>
            <p:nvPr/>
          </p:nvSpPr>
          <p:spPr>
            <a:xfrm rot="18611580">
              <a:off x="2564630" y="3421977"/>
              <a:ext cx="439344" cy="53223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5" name="Arc 64"/>
            <p:cNvSpPr/>
            <p:nvPr/>
          </p:nvSpPr>
          <p:spPr>
            <a:xfrm rot="18817319">
              <a:off x="3717813" y="3426356"/>
              <a:ext cx="439345" cy="532238"/>
            </a:xfrm>
            <a:prstGeom prst="arc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Group 70"/>
          <p:cNvGrpSpPr>
            <a:grpSpLocks/>
          </p:cNvGrpSpPr>
          <p:nvPr/>
        </p:nvGrpSpPr>
        <p:grpSpPr bwMode="auto">
          <a:xfrm>
            <a:off x="2590800" y="5076825"/>
            <a:ext cx="3657600" cy="1050925"/>
            <a:chOff x="-2395615" y="4775097"/>
            <a:chExt cx="3494519" cy="910059"/>
          </a:xfrm>
        </p:grpSpPr>
        <p:graphicFrame>
          <p:nvGraphicFramePr>
            <p:cNvPr id="11275" name="Object 7"/>
            <p:cNvGraphicFramePr>
              <a:graphicFrameLocks noChangeAspect="1"/>
            </p:cNvGraphicFramePr>
            <p:nvPr/>
          </p:nvGraphicFramePr>
          <p:xfrm>
            <a:off x="-2395615" y="4800017"/>
            <a:ext cx="3494519" cy="8851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878" name="Equation" r:id="rId8" imgW="1256755" imgH="393529" progId="Equation.DSMT4">
                    <p:embed/>
                  </p:oleObj>
                </mc:Choice>
                <mc:Fallback>
                  <p:oleObj name="Equation" r:id="rId8" imgW="125675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395615" y="4800017"/>
                          <a:ext cx="3494519" cy="8851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" name="Arc 72"/>
            <p:cNvSpPr/>
            <p:nvPr/>
          </p:nvSpPr>
          <p:spPr>
            <a:xfrm rot="18394526">
              <a:off x="-654524" y="4728180"/>
              <a:ext cx="438533" cy="532368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4" name="Arc 73"/>
            <p:cNvSpPr/>
            <p:nvPr/>
          </p:nvSpPr>
          <p:spPr>
            <a:xfrm rot="18562942">
              <a:off x="572502" y="4744676"/>
              <a:ext cx="438533" cy="532369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35" name="Text Placeholder 2"/>
          <p:cNvSpPr txBox="1">
            <a:spLocks/>
          </p:cNvSpPr>
          <p:nvPr/>
        </p:nvSpPr>
        <p:spPr>
          <a:xfrm>
            <a:off x="5181600" y="838200"/>
            <a:ext cx="3733800" cy="762000"/>
          </a:xfrm>
          <a:prstGeom prst="rect">
            <a:avLst/>
          </a:prstGeom>
          <a:noFill/>
          <a:ln w="12700" cap="sq" cmpd="sng" algn="ctr">
            <a:noFill/>
            <a:prstDash val="solid"/>
          </a:ln>
        </p:spPr>
        <p:txBody>
          <a:bodyPr anchor="b"/>
          <a:lstStyle/>
          <a:p>
            <a:pPr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defRPr/>
            </a:pPr>
            <a:r>
              <a:rPr lang="en-US" sz="2400" b="1" dirty="0">
                <a:solidFill>
                  <a:srgbClr val="D34817"/>
                </a:solidFill>
                <a:latin typeface="Franklin Gothic Book"/>
                <a:cs typeface="Arial" charset="0"/>
              </a:rPr>
              <a:t>Formula:</a:t>
            </a:r>
          </a:p>
        </p:txBody>
      </p:sp>
    </p:spTree>
    <p:extLst>
      <p:ext uri="{BB962C8B-B14F-4D97-AF65-F5344CB8AC3E}">
        <p14:creationId xmlns:p14="http://schemas.microsoft.com/office/powerpoint/2010/main" val="115359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Example 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09600" y="4343400"/>
            <a:ext cx="3581400" cy="5032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“inside the circle”</a:t>
            </a:r>
          </a:p>
        </p:txBody>
      </p:sp>
      <p:graphicFrame>
        <p:nvGraphicFramePr>
          <p:cNvPr id="15364" name="Object 2"/>
          <p:cNvGraphicFramePr>
            <a:graphicFrameLocks noChangeAspect="1"/>
          </p:cNvGraphicFramePr>
          <p:nvPr/>
        </p:nvGraphicFramePr>
        <p:xfrm>
          <a:off x="4514850" y="3340100"/>
          <a:ext cx="11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2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/>
        </p:nvGraphicFramePr>
        <p:xfrm>
          <a:off x="5029200" y="685800"/>
          <a:ext cx="213677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3" name="Equation" r:id="rId6" imgW="812447" imgH="393529" progId="Equation.DSMT4">
                  <p:embed/>
                </p:oleObj>
              </mc:Choice>
              <mc:Fallback>
                <p:oleObj name="Equation" r:id="rId6" imgW="81244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685800"/>
                        <a:ext cx="2136775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4"/>
          <p:cNvGraphicFramePr>
            <a:graphicFrameLocks noChangeAspect="1"/>
          </p:cNvGraphicFramePr>
          <p:nvPr/>
        </p:nvGraphicFramePr>
        <p:xfrm>
          <a:off x="5029200" y="1828800"/>
          <a:ext cx="1570038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4" name="Equation" r:id="rId8" imgW="596641" imgH="393529" progId="Equation.DSMT4">
                  <p:embed/>
                </p:oleObj>
              </mc:Choice>
              <mc:Fallback>
                <p:oleObj name="Equation" r:id="rId8" imgW="59664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828800"/>
                        <a:ext cx="1570038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11"/>
          <p:cNvSpPr txBox="1">
            <a:spLocks/>
          </p:cNvSpPr>
          <p:nvPr/>
        </p:nvSpPr>
        <p:spPr>
          <a:xfrm>
            <a:off x="4953000" y="152400"/>
            <a:ext cx="3581400" cy="457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defRPr/>
            </a:pPr>
            <a:r>
              <a:rPr lang="en-US" sz="2800" b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</a:rPr>
              <a:t>Find </a:t>
            </a:r>
            <a:r>
              <a:rPr lang="en-US" sz="2800" b="1" i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</a:rPr>
              <a:t>x</a:t>
            </a:r>
            <a:r>
              <a:rPr lang="en-US" sz="2800" b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  <a:sym typeface="Symbol"/>
              </a:rPr>
              <a:t>.</a:t>
            </a:r>
            <a:endParaRPr lang="en-US" sz="2800" b="1" dirty="0">
              <a:solidFill>
                <a:srgbClr val="9B2D1F">
                  <a:lumMod val="60000"/>
                  <a:lumOff val="40000"/>
                </a:srgbClr>
              </a:solidFill>
              <a:latin typeface="Perpetua"/>
              <a:cs typeface="Arial" charset="0"/>
            </a:endParaRPr>
          </a:p>
        </p:txBody>
      </p:sp>
      <p:graphicFrame>
        <p:nvGraphicFramePr>
          <p:cNvPr id="24590" name="Object 5"/>
          <p:cNvGraphicFramePr>
            <a:graphicFrameLocks noChangeAspect="1"/>
          </p:cNvGraphicFramePr>
          <p:nvPr/>
        </p:nvGraphicFramePr>
        <p:xfrm>
          <a:off x="5029200" y="2971800"/>
          <a:ext cx="13350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5" name="Equation" r:id="rId10" imgW="507780" imgH="177723" progId="Equation.DSMT4">
                  <p:embed/>
                </p:oleObj>
              </mc:Choice>
              <mc:Fallback>
                <p:oleObj name="Equation" r:id="rId10" imgW="507780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971800"/>
                        <a:ext cx="1335088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1" name="Object 6"/>
          <p:cNvGraphicFramePr>
            <a:graphicFrameLocks noChangeAspect="1"/>
          </p:cNvGraphicFramePr>
          <p:nvPr/>
        </p:nvGraphicFramePr>
        <p:xfrm>
          <a:off x="5224463" y="3581400"/>
          <a:ext cx="11001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6" name="Equation" r:id="rId12" imgW="418918" imgH="177723" progId="Equation.DSMT4">
                  <p:embed/>
                </p:oleObj>
              </mc:Choice>
              <mc:Fallback>
                <p:oleObj name="Equation" r:id="rId12" imgW="418918" imgH="177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3" y="3581400"/>
                        <a:ext cx="11001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7"/>
          <p:cNvGraphicFramePr>
            <a:graphicFrameLocks noChangeAspect="1"/>
          </p:cNvGraphicFramePr>
          <p:nvPr/>
        </p:nvGraphicFramePr>
        <p:xfrm>
          <a:off x="5705475" y="4876800"/>
          <a:ext cx="20669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7" name="Equation" r:id="rId14" imgW="787058" imgH="203112" progId="Equation.DSMT4">
                  <p:embed/>
                </p:oleObj>
              </mc:Choice>
              <mc:Fallback>
                <p:oleObj name="Equation" r:id="rId14" imgW="787058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4876800"/>
                        <a:ext cx="20669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1" name="Group 10"/>
          <p:cNvGrpSpPr>
            <a:grpSpLocks/>
          </p:cNvGrpSpPr>
          <p:nvPr/>
        </p:nvGrpSpPr>
        <p:grpSpPr bwMode="auto">
          <a:xfrm>
            <a:off x="381000" y="914400"/>
            <a:ext cx="2514600" cy="3657600"/>
            <a:chOff x="9330" y="12503"/>
            <a:chExt cx="1860" cy="2564"/>
          </a:xfrm>
        </p:grpSpPr>
        <p:sp>
          <p:nvSpPr>
            <p:cNvPr id="15378" name="Oval 11"/>
            <p:cNvSpPr>
              <a:spLocks noChangeArrowheads="1"/>
            </p:cNvSpPr>
            <p:nvPr/>
          </p:nvSpPr>
          <p:spPr bwMode="auto">
            <a:xfrm>
              <a:off x="9330" y="12780"/>
              <a:ext cx="1860" cy="171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 smtClean="0">
                <a:solidFill>
                  <a:prstClr val="black"/>
                </a:solidFill>
                <a:cs typeface="Arial" charset="0"/>
              </a:endParaRPr>
            </a:p>
          </p:txBody>
        </p:sp>
        <p:cxnSp>
          <p:nvCxnSpPr>
            <p:cNvPr id="15379" name="AutoShape 12"/>
            <p:cNvCxnSpPr>
              <a:cxnSpLocks noChangeShapeType="1"/>
            </p:cNvCxnSpPr>
            <p:nvPr/>
          </p:nvCxnSpPr>
          <p:spPr bwMode="auto">
            <a:xfrm flipV="1">
              <a:off x="9510" y="12855"/>
              <a:ext cx="1140" cy="1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0" name="AutoShape 13"/>
            <p:cNvCxnSpPr>
              <a:cxnSpLocks noChangeShapeType="1"/>
            </p:cNvCxnSpPr>
            <p:nvPr/>
          </p:nvCxnSpPr>
          <p:spPr bwMode="auto">
            <a:xfrm>
              <a:off x="9765" y="12900"/>
              <a:ext cx="1230" cy="12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1" name="Text Box 14"/>
            <p:cNvSpPr txBox="1">
              <a:spLocks noChangeArrowheads="1"/>
            </p:cNvSpPr>
            <p:nvPr/>
          </p:nvSpPr>
          <p:spPr bwMode="auto">
            <a:xfrm>
              <a:off x="9945" y="12503"/>
              <a:ext cx="795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68</a:t>
              </a:r>
              <a:r>
                <a:rPr lang="en-US" altLang="en-US" sz="2400" smtClean="0">
                  <a:solidFill>
                    <a:prstClr val="black"/>
                  </a:solidFill>
                  <a:latin typeface="Times New Roman" pitchFamily="18" charset="0"/>
                  <a:cs typeface="Arial" charset="0"/>
                  <a:sym typeface="Symbol" pitchFamily="18" charset="2"/>
                </a:rPr>
                <a:t></a:t>
              </a:r>
              <a:endParaRPr lang="en-US" altLang="en-US" sz="24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2" name="Text Box 15"/>
            <p:cNvSpPr txBox="1">
              <a:spLocks noChangeArrowheads="1"/>
            </p:cNvSpPr>
            <p:nvPr/>
          </p:nvSpPr>
          <p:spPr bwMode="auto">
            <a:xfrm>
              <a:off x="10042" y="14452"/>
              <a:ext cx="795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84</a:t>
              </a:r>
              <a:r>
                <a:rPr lang="en-US" altLang="en-US" sz="2400" smtClean="0">
                  <a:solidFill>
                    <a:prstClr val="black"/>
                  </a:solidFill>
                  <a:latin typeface="Times New Roman" pitchFamily="18" charset="0"/>
                  <a:cs typeface="Arial" charset="0"/>
                  <a:sym typeface="Symbol" pitchFamily="18" charset="2"/>
                </a:rPr>
                <a:t></a:t>
              </a:r>
              <a:endParaRPr lang="en-US" altLang="en-US" sz="4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3" name="Text Box 16"/>
            <p:cNvSpPr txBox="1">
              <a:spLocks noChangeArrowheads="1"/>
            </p:cNvSpPr>
            <p:nvPr/>
          </p:nvSpPr>
          <p:spPr bwMode="auto">
            <a:xfrm>
              <a:off x="10012" y="13417"/>
              <a:ext cx="795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2x</a:t>
              </a:r>
              <a:r>
                <a:rPr lang="en-US" altLang="en-US" sz="2400" smtClean="0">
                  <a:solidFill>
                    <a:prstClr val="black"/>
                  </a:solidFill>
                  <a:latin typeface="Times New Roman" pitchFamily="18" charset="0"/>
                  <a:cs typeface="Arial" charset="0"/>
                  <a:sym typeface="Symbol" pitchFamily="18" charset="2"/>
                </a:rPr>
                <a:t></a:t>
              </a:r>
              <a:endParaRPr lang="en-US" altLang="en-US" sz="4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4" name="Text Box 17"/>
            <p:cNvSpPr txBox="1">
              <a:spLocks noChangeArrowheads="1"/>
            </p:cNvSpPr>
            <p:nvPr/>
          </p:nvSpPr>
          <p:spPr bwMode="auto">
            <a:xfrm>
              <a:off x="10286" y="13132"/>
              <a:ext cx="795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ts val="575"/>
                </a:spcBef>
                <a:buClr>
                  <a:schemeClr val="accent1"/>
                </a:buClr>
                <a:buSzPct val="85000"/>
                <a:buFont typeface="Wingdings 2" pitchFamily="18" charset="2"/>
                <a:buChar char=""/>
                <a:defRPr sz="2600">
                  <a:solidFill>
                    <a:schemeClr val="tx1"/>
                  </a:solidFill>
                  <a:latin typeface="Perpetua" pitchFamily="18" charset="0"/>
                </a:defRPr>
              </a:lvl1pPr>
              <a:lvl2pPr marL="742950" indent="-285750" eaLnBrk="0" hangingPunct="0">
                <a:spcBef>
                  <a:spcPts val="375"/>
                </a:spcBef>
                <a:buClr>
                  <a:schemeClr val="accent2"/>
                </a:buClr>
                <a:buSzPct val="85000"/>
                <a:buFont typeface="Wingdings 2" pitchFamily="18" charset="2"/>
                <a:buChar char=""/>
                <a:defRPr sz="2400">
                  <a:solidFill>
                    <a:schemeClr val="tx1"/>
                  </a:solidFill>
                  <a:latin typeface="Perpetua" pitchFamily="18" charset="0"/>
                </a:defRPr>
              </a:lvl2pPr>
              <a:lvl3pPr marL="1143000" indent="-228600" eaLnBrk="0" hangingPunct="0">
                <a:spcBef>
                  <a:spcPts val="375"/>
                </a:spcBef>
                <a:buClr>
                  <a:srgbClr val="E6B1AB"/>
                </a:buClr>
                <a:buSzPct val="8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3pPr>
              <a:lvl4pPr marL="1600200" indent="-228600" eaLnBrk="0" hangingPunct="0">
                <a:spcBef>
                  <a:spcPts val="375"/>
                </a:spcBef>
                <a:buClr>
                  <a:srgbClr val="A28E6A"/>
                </a:buClr>
                <a:buSzPct val="80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Perpetua" pitchFamily="18" charset="0"/>
                </a:defRPr>
              </a:lvl4pPr>
              <a:lvl5pPr marL="2057400" indent="-228600" eaLnBrk="0" hangingPunct="0">
                <a:spcBef>
                  <a:spcPts val="375"/>
                </a:spcBef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5pPr>
              <a:lvl6pPr marL="25146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6pPr>
              <a:lvl7pPr marL="29718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7pPr>
              <a:lvl8pPr marL="34290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8pPr>
              <a:lvl9pPr marL="3886200" indent="-228600" eaLnBrk="0" fontAlgn="base" hangingPunct="0">
                <a:spcBef>
                  <a:spcPts val="375"/>
                </a:spcBef>
                <a:spcAft>
                  <a:spcPct val="0"/>
                </a:spcAft>
                <a:buClr>
                  <a:srgbClr val="A28E6A"/>
                </a:buClr>
                <a:buChar char="o"/>
                <a:defRPr sz="2000">
                  <a:solidFill>
                    <a:schemeClr val="tx1"/>
                  </a:solidFill>
                  <a:latin typeface="Perpetu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</a:pPr>
              <a:r>
                <a:rPr lang="en-US" altLang="en-US" sz="2400" smtClean="0">
                  <a:solidFill>
                    <a:prstClr val="black"/>
                  </a:solidFill>
                  <a:latin typeface="Calibri" pitchFamily="34" charset="0"/>
                  <a:cs typeface="Arial" charset="0"/>
                </a:rPr>
                <a:t>y</a:t>
              </a:r>
              <a:r>
                <a:rPr lang="en-US" altLang="en-US" sz="2400" smtClean="0">
                  <a:solidFill>
                    <a:prstClr val="black"/>
                  </a:solidFill>
                  <a:latin typeface="Times New Roman" pitchFamily="18" charset="0"/>
                  <a:cs typeface="Arial" charset="0"/>
                  <a:sym typeface="Symbol" pitchFamily="18" charset="2"/>
                </a:rPr>
                <a:t></a:t>
              </a:r>
              <a:endParaRPr lang="en-US" altLang="en-US" sz="4800" smtClea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609600" y="4800600"/>
            <a:ext cx="3200400" cy="1219200"/>
            <a:chOff x="5181600" y="1752600"/>
            <a:chExt cx="3200400" cy="1219200"/>
          </a:xfrm>
        </p:grpSpPr>
        <p:sp>
          <p:nvSpPr>
            <p:cNvPr id="37" name="Rectangle 36"/>
            <p:cNvSpPr/>
            <p:nvPr/>
          </p:nvSpPr>
          <p:spPr>
            <a:xfrm>
              <a:off x="5181600" y="1752600"/>
              <a:ext cx="3200400" cy="12192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graphicFrame>
          <p:nvGraphicFramePr>
            <p:cNvPr id="15377" name="Object 18"/>
            <p:cNvGraphicFramePr>
              <a:graphicFrameLocks noChangeAspect="1"/>
            </p:cNvGraphicFramePr>
            <p:nvPr/>
          </p:nvGraphicFramePr>
          <p:xfrm>
            <a:off x="5238751" y="1828800"/>
            <a:ext cx="3067050" cy="1080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048" name="Equation" r:id="rId16" imgW="1117115" imgH="393529" progId="Equation.DSMT4">
                    <p:embed/>
                  </p:oleObj>
                </mc:Choice>
                <mc:Fallback>
                  <p:oleObj name="Equation" r:id="rId16" imgW="111711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8751" y="1828800"/>
                          <a:ext cx="3067050" cy="1080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9" name="Content Placeholder 11"/>
          <p:cNvSpPr txBox="1">
            <a:spLocks/>
          </p:cNvSpPr>
          <p:nvPr/>
        </p:nvSpPr>
        <p:spPr>
          <a:xfrm>
            <a:off x="5410200" y="4419600"/>
            <a:ext cx="3581400" cy="457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Char char=""/>
              <a:defRPr/>
            </a:pPr>
            <a:r>
              <a:rPr lang="en-US" sz="2800" b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</a:rPr>
              <a:t>Find </a:t>
            </a:r>
            <a:r>
              <a:rPr lang="en-US" sz="2800" b="1" i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</a:rPr>
              <a:t>y</a:t>
            </a:r>
            <a:r>
              <a:rPr lang="en-US" sz="2800" b="1" dirty="0">
                <a:solidFill>
                  <a:srgbClr val="9B2D1F">
                    <a:lumMod val="60000"/>
                    <a:lumOff val="40000"/>
                  </a:srgbClr>
                </a:solidFill>
                <a:latin typeface="Perpetua"/>
                <a:cs typeface="Arial" charset="0"/>
                <a:sym typeface="Symbol"/>
              </a:rPr>
              <a:t>.</a:t>
            </a:r>
            <a:endParaRPr lang="en-US" sz="2800" b="1" dirty="0">
              <a:solidFill>
                <a:srgbClr val="9B2D1F">
                  <a:lumMod val="60000"/>
                  <a:lumOff val="40000"/>
                </a:srgbClr>
              </a:solidFill>
              <a:latin typeface="Perpetua"/>
              <a:cs typeface="Arial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371600" y="2590800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smtClean="0">
                <a:solidFill>
                  <a:srgbClr val="FF0000"/>
                </a:solidFill>
                <a:cs typeface="Arial" charset="0"/>
              </a:rPr>
              <a:t>76</a:t>
            </a:r>
            <a:r>
              <a:rPr lang="en-US" altLang="en-US" sz="2400" b="1" smtClean="0">
                <a:solidFill>
                  <a:srgbClr val="FF0000"/>
                </a:solidFill>
                <a:cs typeface="Arial" charset="0"/>
                <a:sym typeface="Symbol" pitchFamily="18" charset="2"/>
              </a:rPr>
              <a:t></a:t>
            </a:r>
            <a:endParaRPr lang="en-US" altLang="en-US" sz="2400" b="1" smtClean="0">
              <a:solidFill>
                <a:srgbClr val="FF0000"/>
              </a:solidFill>
              <a:cs typeface="Arial" charset="0"/>
            </a:endParaRPr>
          </a:p>
        </p:txBody>
      </p:sp>
      <p:graphicFrame>
        <p:nvGraphicFramePr>
          <p:cNvPr id="26643" name="Object 19"/>
          <p:cNvGraphicFramePr>
            <a:graphicFrameLocks noChangeAspect="1"/>
          </p:cNvGraphicFramePr>
          <p:nvPr/>
        </p:nvGraphicFramePr>
        <p:xfrm>
          <a:off x="5715000" y="5410200"/>
          <a:ext cx="13001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49" name="Equation" r:id="rId18" imgW="494870" imgH="203024" progId="Equation.DSMT4">
                  <p:embed/>
                </p:oleObj>
              </mc:Choice>
              <mc:Fallback>
                <p:oleObj name="Equation" r:id="rId18" imgW="494870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410200"/>
                        <a:ext cx="13001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112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9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 bwMode="auto">
          <a:xfrm flipH="1" flipV="1">
            <a:off x="7124700" y="618202"/>
            <a:ext cx="24962" cy="358665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93688" y="228600"/>
            <a:ext cx="8382000" cy="792163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C00000"/>
                </a:solidFill>
              </a:rPr>
              <a:t>Try:</a:t>
            </a:r>
          </a:p>
        </p:txBody>
      </p:sp>
      <p:sp>
        <p:nvSpPr>
          <p:cNvPr id="7189" name="Content Placeholder 2"/>
          <p:cNvSpPr>
            <a:spLocks noGrp="1"/>
          </p:cNvSpPr>
          <p:nvPr>
            <p:ph idx="1"/>
          </p:nvPr>
        </p:nvSpPr>
        <p:spPr>
          <a:xfrm>
            <a:off x="739775" y="979488"/>
            <a:ext cx="4343400" cy="685800"/>
          </a:xfrm>
        </p:spPr>
        <p:txBody>
          <a:bodyPr>
            <a:normAutofit/>
          </a:bodyPr>
          <a:lstStyle/>
          <a:p>
            <a:pPr marL="742950" indent="-7429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Find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5334000" y="619125"/>
            <a:ext cx="3581400" cy="3657600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7040563" y="2435225"/>
            <a:ext cx="179387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>
            <a:endCxn id="4" idx="7"/>
          </p:cNvCxnSpPr>
          <p:nvPr/>
        </p:nvCxnSpPr>
        <p:spPr bwMode="auto">
          <a:xfrm flipV="1">
            <a:off x="5410200" y="1154113"/>
            <a:ext cx="2981325" cy="1979612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8" name="TextBox 7"/>
          <p:cNvSpPr txBox="1">
            <a:spLocks noChangeArrowheads="1"/>
          </p:cNvSpPr>
          <p:nvPr/>
        </p:nvSpPr>
        <p:spPr bwMode="auto">
          <a:xfrm>
            <a:off x="8382001" y="695325"/>
            <a:ext cx="630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</a:t>
            </a:r>
          </a:p>
        </p:txBody>
      </p:sp>
      <p:sp>
        <p:nvSpPr>
          <p:cNvPr id="17429" name="TextBox 8"/>
          <p:cNvSpPr txBox="1">
            <a:spLocks noChangeArrowheads="1"/>
          </p:cNvSpPr>
          <p:nvPr/>
        </p:nvSpPr>
        <p:spPr bwMode="auto">
          <a:xfrm>
            <a:off x="6858000" y="8572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</a:t>
            </a:r>
          </a:p>
        </p:txBody>
      </p:sp>
      <p:sp>
        <p:nvSpPr>
          <p:cNvPr id="17430" name="TextBox 9"/>
          <p:cNvSpPr txBox="1">
            <a:spLocks noChangeArrowheads="1"/>
          </p:cNvSpPr>
          <p:nvPr/>
        </p:nvSpPr>
        <p:spPr bwMode="auto">
          <a:xfrm>
            <a:off x="5029200" y="290512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8305800" y="1076325"/>
            <a:ext cx="179388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023100" y="517525"/>
            <a:ext cx="179388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5346700" y="3019425"/>
            <a:ext cx="179388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058890" y="4179042"/>
            <a:ext cx="179388" cy="18256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436" name="TextBox 39"/>
          <p:cNvSpPr txBox="1">
            <a:spLocks noChangeArrowheads="1"/>
          </p:cNvSpPr>
          <p:nvPr/>
        </p:nvSpPr>
        <p:spPr bwMode="auto">
          <a:xfrm>
            <a:off x="7848601" y="427672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Y</a:t>
            </a:r>
          </a:p>
        </p:txBody>
      </p:sp>
      <p:sp>
        <p:nvSpPr>
          <p:cNvPr id="17437" name="TextBox 34"/>
          <p:cNvSpPr txBox="1">
            <a:spLocks noChangeArrowheads="1"/>
          </p:cNvSpPr>
          <p:nvPr/>
        </p:nvSpPr>
        <p:spPr bwMode="auto">
          <a:xfrm>
            <a:off x="5811837" y="404812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70</a:t>
            </a:r>
            <a:r>
              <a:rPr lang="en-US" altLang="en-US" sz="2800" baseline="3000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</a:t>
            </a:r>
          </a:p>
        </p:txBody>
      </p:sp>
      <p:sp>
        <p:nvSpPr>
          <p:cNvPr id="17438" name="TextBox 35"/>
          <p:cNvSpPr txBox="1">
            <a:spLocks noChangeArrowheads="1"/>
          </p:cNvSpPr>
          <p:nvPr/>
        </p:nvSpPr>
        <p:spPr bwMode="auto">
          <a:xfrm>
            <a:off x="7098228" y="1236000"/>
            <a:ext cx="990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50</a:t>
            </a:r>
            <a:r>
              <a:rPr lang="en-US" altLang="en-US" sz="2800" baseline="300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o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838200" y="1524000"/>
            <a:ext cx="335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Perpetua" pitchFamily="18" charset="0"/>
              </a:defRPr>
            </a:lvl1pPr>
            <a:lvl2pPr marL="742950" indent="-285750" eaLnBrk="0" hangingPunct="0">
              <a:spcBef>
                <a:spcPts val="375"/>
              </a:spcBef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Perpetua" pitchFamily="18" charset="0"/>
              </a:defRPr>
            </a:lvl2pPr>
            <a:lvl3pPr marL="1143000" indent="-228600" eaLnBrk="0" hangingPunct="0">
              <a:spcBef>
                <a:spcPts val="375"/>
              </a:spcBef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3pPr>
            <a:lvl4pPr marL="1600200" indent="-228600" eaLnBrk="0" hangingPunct="0">
              <a:spcBef>
                <a:spcPts val="375"/>
              </a:spcBef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Perpetua" pitchFamily="18" charset="0"/>
              </a:defRPr>
            </a:lvl4pPr>
            <a:lvl5pPr marL="2057400" indent="-228600" eaLnBrk="0" hangingPunct="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INSIDE the circle</a:t>
            </a:r>
          </a:p>
        </p:txBody>
      </p:sp>
      <p:graphicFrame>
        <p:nvGraphicFramePr>
          <p:cNvPr id="41" name="Object 4"/>
          <p:cNvGraphicFramePr>
            <a:graphicFrameLocks noChangeAspect="1"/>
          </p:cNvGraphicFramePr>
          <p:nvPr/>
        </p:nvGraphicFramePr>
        <p:xfrm>
          <a:off x="1052513" y="2057400"/>
          <a:ext cx="3048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48" name="Equation" r:id="rId4" imgW="1117115" imgH="393529" progId="Equation.DSMT4">
                  <p:embed/>
                </p:oleObj>
              </mc:Choice>
              <mc:Fallback>
                <p:oleObj name="Equation" r:id="rId4" imgW="111711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2057400"/>
                        <a:ext cx="3048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"/>
          <p:cNvGraphicFramePr>
            <a:graphicFrameLocks noChangeAspect="1"/>
          </p:cNvGraphicFramePr>
          <p:nvPr/>
        </p:nvGraphicFramePr>
        <p:xfrm>
          <a:off x="1344613" y="3160713"/>
          <a:ext cx="2312987" cy="110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49" name="Equation" r:id="rId6" imgW="965200" imgH="393700" progId="Equation.3">
                  <p:embed/>
                </p:oleObj>
              </mc:Choice>
              <mc:Fallback>
                <p:oleObj name="Equation" r:id="rId6" imgW="965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613" y="3160713"/>
                        <a:ext cx="2312987" cy="110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914400" y="3462338"/>
          <a:ext cx="3505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50" name="Equation" r:id="rId8" imgW="1396394" imgH="165028" progId="Equation.3">
                  <p:embed/>
                </p:oleObj>
              </mc:Choice>
              <mc:Fallback>
                <p:oleObj name="Equation" r:id="rId8" imgW="1396394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62338"/>
                        <a:ext cx="35052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1219200" y="5094288"/>
            <a:ext cx="696913" cy="4572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0" name="Arc 49"/>
          <p:cNvSpPr/>
          <p:nvPr/>
        </p:nvSpPr>
        <p:spPr>
          <a:xfrm rot="18822221">
            <a:off x="1983581" y="1024732"/>
            <a:ext cx="452437" cy="412750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1" name="Arc 50"/>
          <p:cNvSpPr/>
          <p:nvPr/>
        </p:nvSpPr>
        <p:spPr>
          <a:xfrm rot="19084507">
            <a:off x="2438400" y="3135313"/>
            <a:ext cx="544513" cy="42862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2743200" y="3657600"/>
            <a:ext cx="1600200" cy="4175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219200" y="4379913"/>
          <a:ext cx="30480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51" name="Equation" r:id="rId10" imgW="1002865" imgH="177723" progId="Equation.3">
                  <p:embed/>
                </p:oleObj>
              </mc:Choice>
              <mc:Fallback>
                <p:oleObj name="Equation" r:id="rId10" imgW="1002865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379913"/>
                        <a:ext cx="304800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Arc 55"/>
          <p:cNvSpPr/>
          <p:nvPr/>
        </p:nvSpPr>
        <p:spPr>
          <a:xfrm rot="19084507">
            <a:off x="2735263" y="4397375"/>
            <a:ext cx="544512" cy="42862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1219200" y="5065713"/>
          <a:ext cx="22098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52" name="Equation" r:id="rId12" imgW="710891" imgH="177723" progId="Equation.3">
                  <p:embed/>
                </p:oleObj>
              </mc:Choice>
              <mc:Fallback>
                <p:oleObj name="Equation" r:id="rId12" imgW="710891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65713"/>
                        <a:ext cx="220980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Arc 57"/>
          <p:cNvSpPr/>
          <p:nvPr/>
        </p:nvSpPr>
        <p:spPr>
          <a:xfrm rot="19084507">
            <a:off x="2746375" y="5083175"/>
            <a:ext cx="544513" cy="42862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53291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304800" y="221675"/>
            <a:ext cx="1981200" cy="53340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04800" y="221675"/>
            <a:ext cx="213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>
                <a:solidFill>
                  <a:srgbClr val="FFFFFF"/>
                </a:solidFill>
              </a:rPr>
              <a:t>PRACTICE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sp>
        <p:nvSpPr>
          <p:cNvPr id="11" name="Text Box 44"/>
          <p:cNvSpPr txBox="1">
            <a:spLocks noChangeArrowheads="1"/>
          </p:cNvSpPr>
          <p:nvPr/>
        </p:nvSpPr>
        <p:spPr bwMode="auto">
          <a:xfrm>
            <a:off x="2362200" y="207820"/>
            <a:ext cx="67818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3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Do WS 19.5 #4, 5, 6, 10, 14, and 19</a:t>
            </a:r>
            <a:endParaRPr lang="en-US" altLang="en-US" sz="3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47"/>
          <a:stretch/>
        </p:blipFill>
        <p:spPr bwMode="auto">
          <a:xfrm>
            <a:off x="131445" y="990600"/>
            <a:ext cx="7564755" cy="1170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98"/>
          <a:stretch/>
        </p:blipFill>
        <p:spPr bwMode="auto">
          <a:xfrm>
            <a:off x="609600" y="2154380"/>
            <a:ext cx="7564755" cy="1496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83"/>
          <a:stretch/>
        </p:blipFill>
        <p:spPr bwMode="auto">
          <a:xfrm>
            <a:off x="514350" y="3637811"/>
            <a:ext cx="6572250" cy="438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03" r="57312"/>
          <a:stretch/>
        </p:blipFill>
        <p:spPr bwMode="auto">
          <a:xfrm>
            <a:off x="2743200" y="3857193"/>
            <a:ext cx="2805545" cy="1857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7391400" y="3459301"/>
            <a:ext cx="1524000" cy="31700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u="sng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Answers</a:t>
            </a: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: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(4) 53° 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(5) 60° 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(6) 92° 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(10) 9 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(11) 9     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000" b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(12) 149°</a:t>
            </a:r>
            <a:endParaRPr lang="en-US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63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6773</TotalTime>
  <Words>649</Words>
  <Application>Microsoft Office PowerPoint</Application>
  <PresentationFormat>On-screen Show (4:3)</PresentationFormat>
  <Paragraphs>216</Paragraphs>
  <Slides>21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Default Design</vt:lpstr>
      <vt:lpstr>Equity</vt:lpstr>
      <vt:lpstr>1_Equity</vt:lpstr>
      <vt:lpstr>Equation</vt:lpstr>
      <vt:lpstr>PowerPoint Presentation</vt:lpstr>
      <vt:lpstr>PowerPoint Presentation</vt:lpstr>
      <vt:lpstr>Review: Arcs</vt:lpstr>
      <vt:lpstr>Review: Central Angles</vt:lpstr>
      <vt:lpstr>Review: Central Angles</vt:lpstr>
      <vt:lpstr>Angles “In the Circle” (between chords)</vt:lpstr>
      <vt:lpstr>Example 1</vt:lpstr>
      <vt:lpstr>Try:</vt:lpstr>
      <vt:lpstr>PowerPoint Presentation</vt:lpstr>
      <vt:lpstr>Inscribed Angles: “On the Circle”</vt:lpstr>
      <vt:lpstr>Example 2</vt:lpstr>
      <vt:lpstr>Example 3: Find the measure.</vt:lpstr>
      <vt:lpstr>Try</vt:lpstr>
      <vt:lpstr>Angles “Outside the Circle”</vt:lpstr>
      <vt:lpstr>Example 4</vt:lpstr>
      <vt:lpstr>Ice Cream Cone Problem</vt:lpstr>
      <vt:lpstr>PowerPoint Presentation</vt:lpstr>
      <vt:lpstr>PowerPoint Presentation</vt:lpstr>
      <vt:lpstr>PowerPoint Presentation</vt:lpstr>
      <vt:lpstr>Problem Set: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EGUSD</cp:lastModifiedBy>
  <cp:revision>359</cp:revision>
  <dcterms:created xsi:type="dcterms:W3CDTF">2007-01-19T17:21:11Z</dcterms:created>
  <dcterms:modified xsi:type="dcterms:W3CDTF">2016-09-16T14:14:02Z</dcterms:modified>
</cp:coreProperties>
</file>