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66"/>
    <a:srgbClr val="1ED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48" autoAdjust="0"/>
    <p:restoredTop sz="94660"/>
  </p:normalViewPr>
  <p:slideViewPr>
    <p:cSldViewPr>
      <p:cViewPr>
        <p:scale>
          <a:sx n="60" d="100"/>
          <a:sy n="60" d="100"/>
        </p:scale>
        <p:origin x="-534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9A72F-CA0A-44FB-AC78-8FC54E4040B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75260-FEBE-4A0D-BD42-93C5F7E3E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55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5A9EF4-E5B1-4DEE-8898-54B9BBB1DF4C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687E94-AA41-4CF0-89E5-6F4A82FB2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87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21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C5F60-6F4D-4E52-BF61-5C9DA4919664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1733-3BBC-41AB-A230-485606D45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467-F1DC-4D51-865E-C917513DE8BF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F256C-36E8-48CF-8EB0-6B12753EC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55C9-1665-4240-BC64-2102D6EA2FE8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AD671-8C25-4848-94F8-011452F75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51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>
          <a:xfrm>
            <a:off x="856283" y="1600200"/>
            <a:ext cx="7429149" cy="327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7" name="top graphic"/>
          <p:cNvGrpSpPr/>
          <p:nvPr/>
        </p:nvGrpSpPr>
        <p:grpSpPr>
          <a:xfrm>
            <a:off x="960" y="0"/>
            <a:ext cx="9144095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</p:grpSp>
      <p:grpSp>
        <p:nvGrpSpPr>
          <p:cNvPr id="23" name="bottom graphic"/>
          <p:cNvGrpSpPr/>
          <p:nvPr/>
        </p:nvGrpSpPr>
        <p:grpSpPr>
          <a:xfrm>
            <a:off x="0" y="6080760"/>
            <a:ext cx="9145055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029200"/>
            <a:ext cx="6173806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8" y="1905000"/>
            <a:ext cx="6859785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14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0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4876800"/>
            <a:ext cx="6173806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en-US">
                <a:solidFill>
                  <a:srgbClr val="404040"/>
                </a:solidFill>
              </a:rPr>
              <a:pPr/>
              <a:t>1/2/2017</a:t>
            </a:fld>
            <a:endParaRPr>
              <a:solidFill>
                <a:srgbClr val="4040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>
              <a:solidFill>
                <a:srgbClr val="4040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>
                <a:solidFill>
                  <a:srgbClr val="404040"/>
                </a:solidFill>
              </a:rPr>
              <a:pPr/>
              <a:t>‹#›</a:t>
            </a:fld>
            <a:endParaRPr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4999"/>
            <a:ext cx="3327540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4354" y="1904999"/>
            <a:ext cx="3327540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5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828800"/>
            <a:ext cx="3315563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590801"/>
            <a:ext cx="3315563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6331" y="1828800"/>
            <a:ext cx="3315563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6331" y="2590801"/>
            <a:ext cx="3315563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27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8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/>
        </p:nvGrpSpPr>
        <p:grpSpPr>
          <a:xfrm>
            <a:off x="0" y="6309360"/>
            <a:ext cx="9145055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65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913445" y="1019175"/>
            <a:ext cx="4596057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959" y="1371600"/>
            <a:ext cx="234376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239" y="1293495"/>
            <a:ext cx="418447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959" y="3536830"/>
            <a:ext cx="234376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76138-3F33-4BE3-A902-EA275AC6795A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F3AEC-7C80-4BCB-B1BD-615338253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80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913445" y="1019175"/>
            <a:ext cx="4596057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959" y="1371600"/>
            <a:ext cx="234376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50641" y="1202055"/>
            <a:ext cx="4321665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959" y="3536830"/>
            <a:ext cx="234376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0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09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2736" y="609600"/>
            <a:ext cx="857474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2107" y="609600"/>
            <a:ext cx="5773652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>
                <a:solidFill>
                  <a:prstClr val="white"/>
                </a:solidFill>
              </a:rPr>
              <a:pPr/>
              <a:t>1/2/2017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35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40F86-1EAF-4C4B-8E3D-2E1C3B5CEE29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851-3E34-420F-AFD0-04DBCF8DF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516D-F9F6-45CC-8DBE-F182C0553640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18B4-14E2-40F7-B035-2270B7983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719D-F4E3-48FD-9647-668FAFC124FD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4B4B-C9D8-4108-9815-44D6EE371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1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1646-FD11-437E-B1D8-5F986B587C73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34195-7BDC-4831-930A-A6591B5D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0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1966-AA0F-4FD3-A022-F13B48B69D33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5638-1A95-4CF3-A997-10106BD92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0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7604-217A-4623-A482-D9839E81271E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95C63-6F09-4E58-8484-C8D3A68DC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FC0B-5630-4792-BD10-822C85120C6E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54C60-A133-471B-A661-EBFA83D4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F62BE-A7D7-4135-9063-955AAF141B2A}" type="datetimeFigureOut">
              <a:rPr lang="en-US"/>
              <a:pPr>
                <a:defRPr/>
              </a:pPr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25748D-AABE-4B63-8DF9-83E74236A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/>
          <p:cNvGrpSpPr/>
          <p:nvPr/>
        </p:nvGrpSpPr>
        <p:grpSpPr>
          <a:xfrm>
            <a:off x="0" y="6309360"/>
            <a:ext cx="9145055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</p:grpSp>
      <p:grpSp>
        <p:nvGrpSpPr>
          <p:cNvPr id="10" name="top graphic"/>
          <p:cNvGrpSpPr/>
          <p:nvPr/>
        </p:nvGrpSpPr>
        <p:grpSpPr>
          <a:xfrm>
            <a:off x="960" y="0"/>
            <a:ext cx="9144095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454" y="609600"/>
            <a:ext cx="685944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454" y="1905000"/>
            <a:ext cx="685944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34" y="6516865"/>
            <a:ext cx="99597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E36636D-D922-432D-A958-524484B5923D}" type="datetimeFigureOut">
              <a:rPr lang="en-US">
                <a:solidFill>
                  <a:prstClr val="white"/>
                </a:solidFill>
                <a:latin typeface="Euphemi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1/2/2017</a:t>
            </a:fld>
            <a:endParaRPr>
              <a:solidFill>
                <a:prstClr val="white"/>
              </a:solidFill>
              <a:latin typeface="Euphemi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918" y="6516865"/>
            <a:ext cx="4547793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white"/>
              </a:solidFill>
              <a:latin typeface="Euphemi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99472" y="6516865"/>
            <a:ext cx="7024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F28FB93-0A08-4E7D-8E63-9EFA29F1E093}" type="slidenum">
              <a:rPr>
                <a:solidFill>
                  <a:prstClr val="white"/>
                </a:solidFill>
                <a:latin typeface="Euphemi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>
              <a:solidFill>
                <a:prstClr val="white"/>
              </a:solidFill>
              <a:latin typeface="Euphemi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69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26" Type="http://schemas.openxmlformats.org/officeDocument/2006/relationships/oleObject" Target="../embeddings/oleObject6.bin"/><Relationship Id="rId3" Type="http://schemas.openxmlformats.org/officeDocument/2006/relationships/image" Target="../media/image73.png"/><Relationship Id="rId21" Type="http://schemas.openxmlformats.org/officeDocument/2006/relationships/image" Target="../media/image8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5" Type="http://schemas.openxmlformats.org/officeDocument/2006/relationships/image" Target="../media/image9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84.png"/><Relationship Id="rId20" Type="http://schemas.openxmlformats.org/officeDocument/2006/relationships/image" Target="../media/image88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24" Type="http://schemas.openxmlformats.org/officeDocument/2006/relationships/image" Target="../media/image92.png"/><Relationship Id="rId5" Type="http://schemas.openxmlformats.org/officeDocument/2006/relationships/image" Target="../media/image730.png"/><Relationship Id="rId15" Type="http://schemas.openxmlformats.org/officeDocument/2006/relationships/image" Target="../media/image83.png"/><Relationship Id="rId23" Type="http://schemas.openxmlformats.org/officeDocument/2006/relationships/image" Target="../media/image91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Relationship Id="rId22" Type="http://schemas.openxmlformats.org/officeDocument/2006/relationships/image" Target="../media/image90.png"/><Relationship Id="rId27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0.png"/><Relationship Id="rId18" Type="http://schemas.openxmlformats.org/officeDocument/2006/relationships/image" Target="../media/image105.png"/><Relationship Id="rId3" Type="http://schemas.openxmlformats.org/officeDocument/2006/relationships/image" Target="../media/image95.png"/><Relationship Id="rId21" Type="http://schemas.openxmlformats.org/officeDocument/2006/relationships/image" Target="../media/image108.png"/><Relationship Id="rId7" Type="http://schemas.openxmlformats.org/officeDocument/2006/relationships/image" Target="../media/image950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20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3.png"/><Relationship Id="rId20" Type="http://schemas.openxmlformats.org/officeDocument/2006/relationships/image" Target="../media/image107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94.png"/><Relationship Id="rId11" Type="http://schemas.openxmlformats.org/officeDocument/2006/relationships/image" Target="../media/image79.png"/><Relationship Id="rId24" Type="http://schemas.openxmlformats.org/officeDocument/2006/relationships/oleObject" Target="../embeddings/oleObject7.bin"/><Relationship Id="rId5" Type="http://schemas.openxmlformats.org/officeDocument/2006/relationships/image" Target="../media/image75.png"/><Relationship Id="rId15" Type="http://schemas.openxmlformats.org/officeDocument/2006/relationships/image" Target="../media/image102.png"/><Relationship Id="rId23" Type="http://schemas.openxmlformats.org/officeDocument/2006/relationships/image" Target="../media/image110.png"/><Relationship Id="rId10" Type="http://schemas.openxmlformats.org/officeDocument/2006/relationships/image" Target="../media/image98.png"/><Relationship Id="rId19" Type="http://schemas.openxmlformats.org/officeDocument/2006/relationships/image" Target="../media/image106.png"/><Relationship Id="rId4" Type="http://schemas.openxmlformats.org/officeDocument/2006/relationships/image" Target="../media/image930.png"/><Relationship Id="rId9" Type="http://schemas.openxmlformats.org/officeDocument/2006/relationships/image" Target="../media/image97.png"/><Relationship Id="rId14" Type="http://schemas.openxmlformats.org/officeDocument/2006/relationships/image" Target="../media/image101.png"/><Relationship Id="rId22" Type="http://schemas.openxmlformats.org/officeDocument/2006/relationships/image" Target="../media/image10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image" Target="../media/image123.png"/><Relationship Id="rId18" Type="http://schemas.openxmlformats.org/officeDocument/2006/relationships/image" Target="../media/image128.png"/><Relationship Id="rId26" Type="http://schemas.openxmlformats.org/officeDocument/2006/relationships/image" Target="../media/image136.png"/><Relationship Id="rId3" Type="http://schemas.openxmlformats.org/officeDocument/2006/relationships/image" Target="../media/image114.png"/><Relationship Id="rId21" Type="http://schemas.openxmlformats.org/officeDocument/2006/relationships/image" Target="../media/image131.png"/><Relationship Id="rId7" Type="http://schemas.openxmlformats.org/officeDocument/2006/relationships/image" Target="../media/image118.png"/><Relationship Id="rId12" Type="http://schemas.openxmlformats.org/officeDocument/2006/relationships/image" Target="../media/image122.png"/><Relationship Id="rId17" Type="http://schemas.openxmlformats.org/officeDocument/2006/relationships/image" Target="../media/image127.png"/><Relationship Id="rId25" Type="http://schemas.openxmlformats.org/officeDocument/2006/relationships/image" Target="../media/image135.png"/><Relationship Id="rId2" Type="http://schemas.openxmlformats.org/officeDocument/2006/relationships/image" Target="../media/image113.png"/><Relationship Id="rId16" Type="http://schemas.openxmlformats.org/officeDocument/2006/relationships/image" Target="../media/image126.png"/><Relationship Id="rId20" Type="http://schemas.openxmlformats.org/officeDocument/2006/relationships/image" Target="../media/image1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7.png"/><Relationship Id="rId11" Type="http://schemas.openxmlformats.org/officeDocument/2006/relationships/image" Target="../media/image121.png"/><Relationship Id="rId24" Type="http://schemas.openxmlformats.org/officeDocument/2006/relationships/image" Target="../media/image134.png"/><Relationship Id="rId5" Type="http://schemas.openxmlformats.org/officeDocument/2006/relationships/image" Target="../media/image116.png"/><Relationship Id="rId15" Type="http://schemas.openxmlformats.org/officeDocument/2006/relationships/image" Target="../media/image125.png"/><Relationship Id="rId23" Type="http://schemas.openxmlformats.org/officeDocument/2006/relationships/image" Target="../media/image133.png"/><Relationship Id="rId28" Type="http://schemas.openxmlformats.org/officeDocument/2006/relationships/image" Target="../media/image138.png"/><Relationship Id="rId10" Type="http://schemas.openxmlformats.org/officeDocument/2006/relationships/image" Target="../media/image120.png"/><Relationship Id="rId19" Type="http://schemas.openxmlformats.org/officeDocument/2006/relationships/image" Target="../media/image129.png"/><Relationship Id="rId4" Type="http://schemas.openxmlformats.org/officeDocument/2006/relationships/image" Target="../media/image115.png"/><Relationship Id="rId9" Type="http://schemas.openxmlformats.org/officeDocument/2006/relationships/image" Target="../media/image1190.png"/><Relationship Id="rId14" Type="http://schemas.openxmlformats.org/officeDocument/2006/relationships/image" Target="../media/image124.png"/><Relationship Id="rId22" Type="http://schemas.openxmlformats.org/officeDocument/2006/relationships/image" Target="../media/image132.png"/><Relationship Id="rId27" Type="http://schemas.openxmlformats.org/officeDocument/2006/relationships/image" Target="../media/image1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13" Type="http://schemas.openxmlformats.org/officeDocument/2006/relationships/image" Target="../media/image128.png"/><Relationship Id="rId18" Type="http://schemas.openxmlformats.org/officeDocument/2006/relationships/image" Target="../media/image1330.png"/><Relationship Id="rId3" Type="http://schemas.openxmlformats.org/officeDocument/2006/relationships/image" Target="../media/image140.png"/><Relationship Id="rId21" Type="http://schemas.openxmlformats.org/officeDocument/2006/relationships/image" Target="../media/image142.png"/><Relationship Id="rId7" Type="http://schemas.openxmlformats.org/officeDocument/2006/relationships/image" Target="../media/image122.png"/><Relationship Id="rId12" Type="http://schemas.openxmlformats.org/officeDocument/2006/relationships/image" Target="../media/image127.png"/><Relationship Id="rId17" Type="http://schemas.openxmlformats.org/officeDocument/2006/relationships/image" Target="../media/image1320.png"/><Relationship Id="rId2" Type="http://schemas.openxmlformats.org/officeDocument/2006/relationships/image" Target="../media/image139.png"/><Relationship Id="rId16" Type="http://schemas.openxmlformats.org/officeDocument/2006/relationships/image" Target="../media/image1310.png"/><Relationship Id="rId20" Type="http://schemas.openxmlformats.org/officeDocument/2006/relationships/image" Target="../media/image14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1.png"/><Relationship Id="rId11" Type="http://schemas.openxmlformats.org/officeDocument/2006/relationships/image" Target="../media/image126.png"/><Relationship Id="rId5" Type="http://schemas.openxmlformats.org/officeDocument/2006/relationships/image" Target="../media/image120.png"/><Relationship Id="rId15" Type="http://schemas.openxmlformats.org/officeDocument/2006/relationships/image" Target="../media/image130.png"/><Relationship Id="rId23" Type="http://schemas.openxmlformats.org/officeDocument/2006/relationships/image" Target="../media/image144.png"/><Relationship Id="rId10" Type="http://schemas.openxmlformats.org/officeDocument/2006/relationships/image" Target="../media/image125.png"/><Relationship Id="rId19" Type="http://schemas.openxmlformats.org/officeDocument/2006/relationships/image" Target="../media/image1340.png"/><Relationship Id="rId4" Type="http://schemas.openxmlformats.org/officeDocument/2006/relationships/image" Target="../media/image1190.png"/><Relationship Id="rId9" Type="http://schemas.openxmlformats.org/officeDocument/2006/relationships/image" Target="../media/image124.png"/><Relationship Id="rId14" Type="http://schemas.openxmlformats.org/officeDocument/2006/relationships/image" Target="../media/image129.png"/><Relationship Id="rId22" Type="http://schemas.openxmlformats.org/officeDocument/2006/relationships/image" Target="../media/image14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13" Type="http://schemas.openxmlformats.org/officeDocument/2006/relationships/image" Target="../media/image128.png"/><Relationship Id="rId18" Type="http://schemas.openxmlformats.org/officeDocument/2006/relationships/image" Target="../media/image149.png"/><Relationship Id="rId3" Type="http://schemas.openxmlformats.org/officeDocument/2006/relationships/image" Target="../media/image146.png"/><Relationship Id="rId21" Type="http://schemas.openxmlformats.org/officeDocument/2006/relationships/image" Target="../media/image152.png"/><Relationship Id="rId7" Type="http://schemas.openxmlformats.org/officeDocument/2006/relationships/image" Target="../media/image122.png"/><Relationship Id="rId12" Type="http://schemas.openxmlformats.org/officeDocument/2006/relationships/image" Target="../media/image127.png"/><Relationship Id="rId17" Type="http://schemas.openxmlformats.org/officeDocument/2006/relationships/image" Target="../media/image148.png"/><Relationship Id="rId2" Type="http://schemas.openxmlformats.org/officeDocument/2006/relationships/image" Target="../media/image145.png"/><Relationship Id="rId16" Type="http://schemas.openxmlformats.org/officeDocument/2006/relationships/image" Target="../media/image147.png"/><Relationship Id="rId20" Type="http://schemas.openxmlformats.org/officeDocument/2006/relationships/image" Target="../media/image15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1.png"/><Relationship Id="rId11" Type="http://schemas.openxmlformats.org/officeDocument/2006/relationships/image" Target="../media/image126.png"/><Relationship Id="rId24" Type="http://schemas.openxmlformats.org/officeDocument/2006/relationships/image" Target="../media/image155.png"/><Relationship Id="rId5" Type="http://schemas.openxmlformats.org/officeDocument/2006/relationships/image" Target="../media/image120.png"/><Relationship Id="rId15" Type="http://schemas.openxmlformats.org/officeDocument/2006/relationships/image" Target="../media/image130.png"/><Relationship Id="rId23" Type="http://schemas.openxmlformats.org/officeDocument/2006/relationships/image" Target="../media/image154.png"/><Relationship Id="rId10" Type="http://schemas.openxmlformats.org/officeDocument/2006/relationships/image" Target="../media/image125.png"/><Relationship Id="rId19" Type="http://schemas.openxmlformats.org/officeDocument/2006/relationships/image" Target="../media/image150.png"/><Relationship Id="rId4" Type="http://schemas.openxmlformats.org/officeDocument/2006/relationships/image" Target="../media/image1190.png"/><Relationship Id="rId9" Type="http://schemas.openxmlformats.org/officeDocument/2006/relationships/image" Target="../media/image124.png"/><Relationship Id="rId14" Type="http://schemas.openxmlformats.org/officeDocument/2006/relationships/image" Target="../media/image129.png"/><Relationship Id="rId22" Type="http://schemas.openxmlformats.org/officeDocument/2006/relationships/image" Target="../media/image15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png"/><Relationship Id="rId13" Type="http://schemas.openxmlformats.org/officeDocument/2006/relationships/image" Target="../media/image128.png"/><Relationship Id="rId18" Type="http://schemas.openxmlformats.org/officeDocument/2006/relationships/image" Target="../media/image163.png"/><Relationship Id="rId3" Type="http://schemas.openxmlformats.org/officeDocument/2006/relationships/image" Target="../media/image156.png"/><Relationship Id="rId21" Type="http://schemas.openxmlformats.org/officeDocument/2006/relationships/image" Target="../media/image166.png"/><Relationship Id="rId7" Type="http://schemas.openxmlformats.org/officeDocument/2006/relationships/image" Target="../media/image122.png"/><Relationship Id="rId12" Type="http://schemas.openxmlformats.org/officeDocument/2006/relationships/image" Target="../media/image160.png"/><Relationship Id="rId17" Type="http://schemas.openxmlformats.org/officeDocument/2006/relationships/image" Target="../media/image162.png"/><Relationship Id="rId25" Type="http://schemas.openxmlformats.org/officeDocument/2006/relationships/image" Target="../media/image170.png"/><Relationship Id="rId2" Type="http://schemas.openxmlformats.org/officeDocument/2006/relationships/image" Target="../media/image1450.png"/><Relationship Id="rId16" Type="http://schemas.openxmlformats.org/officeDocument/2006/relationships/image" Target="../media/image161.png"/><Relationship Id="rId20" Type="http://schemas.openxmlformats.org/officeDocument/2006/relationships/image" Target="../media/image16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1.png"/><Relationship Id="rId11" Type="http://schemas.openxmlformats.org/officeDocument/2006/relationships/image" Target="../media/image126.png"/><Relationship Id="rId24" Type="http://schemas.openxmlformats.org/officeDocument/2006/relationships/image" Target="../media/image157.png"/><Relationship Id="rId5" Type="http://schemas.openxmlformats.org/officeDocument/2006/relationships/image" Target="../media/image120.png"/><Relationship Id="rId15" Type="http://schemas.openxmlformats.org/officeDocument/2006/relationships/image" Target="../media/image130.png"/><Relationship Id="rId23" Type="http://schemas.openxmlformats.org/officeDocument/2006/relationships/image" Target="../media/image168.png"/><Relationship Id="rId10" Type="http://schemas.openxmlformats.org/officeDocument/2006/relationships/image" Target="../media/image125.png"/><Relationship Id="rId19" Type="http://schemas.openxmlformats.org/officeDocument/2006/relationships/image" Target="../media/image164.png"/><Relationship Id="rId4" Type="http://schemas.openxmlformats.org/officeDocument/2006/relationships/image" Target="../media/image1190.png"/><Relationship Id="rId9" Type="http://schemas.openxmlformats.org/officeDocument/2006/relationships/image" Target="../media/image124.png"/><Relationship Id="rId14" Type="http://schemas.openxmlformats.org/officeDocument/2006/relationships/image" Target="../media/image129.png"/><Relationship Id="rId22" Type="http://schemas.openxmlformats.org/officeDocument/2006/relationships/image" Target="../media/image16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8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png"/><Relationship Id="rId13" Type="http://schemas.openxmlformats.org/officeDocument/2006/relationships/image" Target="../media/image220.png"/><Relationship Id="rId18" Type="http://schemas.openxmlformats.org/officeDocument/2006/relationships/image" Target="../media/image27.png"/><Relationship Id="rId3" Type="http://schemas.openxmlformats.org/officeDocument/2006/relationships/image" Target="../media/image20.png"/><Relationship Id="rId21" Type="http://schemas.openxmlformats.org/officeDocument/2006/relationships/image" Target="../media/image30.png"/><Relationship Id="rId7" Type="http://schemas.openxmlformats.org/officeDocument/2006/relationships/image" Target="../media/image169.png"/><Relationship Id="rId12" Type="http://schemas.openxmlformats.org/officeDocument/2006/relationships/image" Target="../media/image210.png"/><Relationship Id="rId17" Type="http://schemas.openxmlformats.org/officeDocument/2006/relationships/image" Target="../media/image26.png"/><Relationship Id="rId2" Type="http://schemas.openxmlformats.org/officeDocument/2006/relationships/image" Target="../media/image19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10.png"/><Relationship Id="rId11" Type="http://schemas.openxmlformats.org/officeDocument/2006/relationships/image" Target="../media/image200.png"/><Relationship Id="rId5" Type="http://schemas.openxmlformats.org/officeDocument/2006/relationships/image" Target="../media/image22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10" Type="http://schemas.openxmlformats.org/officeDocument/2006/relationships/image" Target="../media/image190.png"/><Relationship Id="rId19" Type="http://schemas.openxmlformats.org/officeDocument/2006/relationships/image" Target="../media/image28.png"/><Relationship Id="rId4" Type="http://schemas.openxmlformats.org/officeDocument/2006/relationships/image" Target="../media/image21.png"/><Relationship Id="rId9" Type="http://schemas.openxmlformats.org/officeDocument/2006/relationships/image" Target="../media/image180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3.png"/><Relationship Id="rId3" Type="http://schemas.openxmlformats.org/officeDocument/2006/relationships/image" Target="../media/image33.png"/><Relationship Id="rId7" Type="http://schemas.openxmlformats.org/officeDocument/2006/relationships/image" Target="../media/image38.png"/><Relationship Id="rId12" Type="http://schemas.openxmlformats.org/officeDocument/2006/relationships/image" Target="../media/image35.png"/><Relationship Id="rId2" Type="http://schemas.openxmlformats.org/officeDocument/2006/relationships/image" Target="../media/image17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5.png"/><Relationship Id="rId10" Type="http://schemas.openxmlformats.org/officeDocument/2006/relationships/image" Target="../media/image41.png"/><Relationship Id="rId4" Type="http://schemas.openxmlformats.org/officeDocument/2006/relationships/image" Target="../media/image34.png"/><Relationship Id="rId9" Type="http://schemas.openxmlformats.org/officeDocument/2006/relationships/image" Target="../media/image40.png"/><Relationship Id="rId14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6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12" Type="http://schemas.openxmlformats.org/officeDocument/2006/relationships/image" Target="../media/image58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18" Type="http://schemas.openxmlformats.org/officeDocument/2006/relationships/image" Target="../media/image67.png"/><Relationship Id="rId3" Type="http://schemas.openxmlformats.org/officeDocument/2006/relationships/image" Target="../media/image59.png"/><Relationship Id="rId21" Type="http://schemas.openxmlformats.org/officeDocument/2006/relationships/image" Target="../media/image64.png"/><Relationship Id="rId7" Type="http://schemas.openxmlformats.org/officeDocument/2006/relationships/image" Target="../media/image54.png"/><Relationship Id="rId12" Type="http://schemas.openxmlformats.org/officeDocument/2006/relationships/image" Target="../media/image60.png"/><Relationship Id="rId17" Type="http://schemas.openxmlformats.org/officeDocument/2006/relationships/image" Target="../media/image6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65.png"/><Relationship Id="rId20" Type="http://schemas.openxmlformats.org/officeDocument/2006/relationships/image" Target="../media/image69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24" Type="http://schemas.openxmlformats.org/officeDocument/2006/relationships/image" Target="../media/image18.wmf"/><Relationship Id="rId5" Type="http://schemas.openxmlformats.org/officeDocument/2006/relationships/image" Target="../media/image52.png"/><Relationship Id="rId15" Type="http://schemas.openxmlformats.org/officeDocument/2006/relationships/image" Target="../media/image63.png"/><Relationship Id="rId23" Type="http://schemas.openxmlformats.org/officeDocument/2006/relationships/oleObject" Target="../embeddings/oleObject5.bin"/><Relationship Id="rId10" Type="http://schemas.openxmlformats.org/officeDocument/2006/relationships/image" Target="../media/image570.png"/><Relationship Id="rId19" Type="http://schemas.openxmlformats.org/officeDocument/2006/relationships/image" Target="../media/image68.png"/><Relationship Id="rId4" Type="http://schemas.openxmlformats.org/officeDocument/2006/relationships/image" Target="../media/image51.png"/><Relationship Id="rId9" Type="http://schemas.openxmlformats.org/officeDocument/2006/relationships/image" Target="../media/image560.png"/><Relationship Id="rId14" Type="http://schemas.openxmlformats.org/officeDocument/2006/relationships/image" Target="../media/image62.png"/><Relationship Id="rId22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865" y="4991100"/>
            <a:ext cx="7374270" cy="838200"/>
          </a:xfrm>
        </p:spPr>
        <p:txBody>
          <a:bodyPr/>
          <a:lstStyle/>
          <a:p>
            <a:r>
              <a:rPr lang="en-US" dirty="0"/>
              <a:t>EQ:  </a:t>
            </a:r>
            <a:r>
              <a:rPr lang="en-US" dirty="0" smtClean="0"/>
              <a:t>How can you identify the features of the graph of an absolute value function?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612" y="2057400"/>
            <a:ext cx="6859785" cy="2667000"/>
          </a:xfrm>
        </p:spPr>
        <p:txBody>
          <a:bodyPr/>
          <a:lstStyle/>
          <a:p>
            <a:r>
              <a:rPr lang="en-US" b="1" dirty="0" smtClean="0"/>
              <a:t>2.1 Graphing Absolute Value Functions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906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672664" y="423213"/>
                <a:ext cx="2858343" cy="5932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3200" b="1" dirty="0" smtClean="0">
                    <a:solidFill>
                      <a:srgbClr val="404040"/>
                    </a:solidFill>
                  </a:rPr>
                  <a:t>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664" y="423213"/>
                <a:ext cx="2858343" cy="593212"/>
              </a:xfrm>
              <a:prstGeom prst="rect">
                <a:avLst/>
              </a:prstGeom>
              <a:blipFill rotWithShape="1">
                <a:blip r:embed="rId3"/>
                <a:stretch>
                  <a:fillRect l="-2132" t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itle 12"/>
          <p:cNvSpPr txBox="1">
            <a:spLocks/>
          </p:cNvSpPr>
          <p:nvPr/>
        </p:nvSpPr>
        <p:spPr>
          <a:xfrm>
            <a:off x="56062" y="228600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A2.</a:t>
            </a:r>
            <a:endParaRPr lang="en-US" b="1" dirty="0">
              <a:solidFill>
                <a:srgbClr val="A6B727"/>
              </a:solidFill>
            </a:endParaRPr>
          </a:p>
        </p:txBody>
      </p:sp>
      <p:sp>
        <p:nvSpPr>
          <p:cNvPr id="130" name="Content Placeholder 13"/>
          <p:cNvSpPr txBox="1">
            <a:spLocks/>
          </p:cNvSpPr>
          <p:nvPr/>
        </p:nvSpPr>
        <p:spPr>
          <a:xfrm>
            <a:off x="4582208" y="816247"/>
            <a:ext cx="4256992" cy="63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dirty="0" smtClean="0">
                <a:solidFill>
                  <a:srgbClr val="418AB3">
                    <a:lumMod val="75000"/>
                  </a:srgbClr>
                </a:solidFill>
              </a:rPr>
              <a:t>- Shift left 3 units, up 1 unit</a:t>
            </a:r>
          </a:p>
        </p:txBody>
      </p:sp>
      <p:grpSp>
        <p:nvGrpSpPr>
          <p:cNvPr id="46" name="Group 45"/>
          <p:cNvGrpSpPr>
            <a:grpSpLocks noChangeAspect="1"/>
          </p:cNvGrpSpPr>
          <p:nvPr/>
        </p:nvGrpSpPr>
        <p:grpSpPr>
          <a:xfrm>
            <a:off x="182987" y="1236983"/>
            <a:ext cx="4422925" cy="4969942"/>
            <a:chOff x="1615763" y="1474086"/>
            <a:chExt cx="3157536" cy="2661733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1755779" y="2814935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758941" y="3047436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755779" y="325209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755779" y="2587756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755779" y="236641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758941" y="2140674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758941" y="1922105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758941" y="3691360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758941" y="1707452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755779" y="391801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68" name="Group 67"/>
            <p:cNvGrpSpPr/>
            <p:nvPr/>
          </p:nvGrpSpPr>
          <p:grpSpPr>
            <a:xfrm>
              <a:off x="1615763" y="1474086"/>
              <a:ext cx="3157536" cy="2661733"/>
              <a:chOff x="1615763" y="1474086"/>
              <a:chExt cx="3157536" cy="2661733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1615763" y="1474086"/>
                <a:ext cx="3157536" cy="2661733"/>
                <a:chOff x="-2259100" y="-7467851"/>
                <a:chExt cx="12915987" cy="10887891"/>
              </a:xfrm>
            </p:grpSpPr>
            <p:grpSp>
              <p:nvGrpSpPr>
                <p:cNvPr id="155" name="Group 154"/>
                <p:cNvGrpSpPr/>
                <p:nvPr/>
              </p:nvGrpSpPr>
              <p:grpSpPr>
                <a:xfrm>
                  <a:off x="-2259100" y="-7467851"/>
                  <a:ext cx="12915987" cy="10887891"/>
                  <a:chOff x="-2259100" y="-7467851"/>
                  <a:chExt cx="12915987" cy="10887891"/>
                </a:xfrm>
              </p:grpSpPr>
              <p:grpSp>
                <p:nvGrpSpPr>
                  <p:cNvPr id="170" name="Group 169"/>
                  <p:cNvGrpSpPr/>
                  <p:nvPr/>
                </p:nvGrpSpPr>
                <p:grpSpPr>
                  <a:xfrm>
                    <a:off x="-2259100" y="-7467851"/>
                    <a:ext cx="12915987" cy="10887891"/>
                    <a:chOff x="-2249576" y="726786"/>
                    <a:chExt cx="12915987" cy="10887891"/>
                  </a:xfrm>
                </p:grpSpPr>
                <p:grpSp>
                  <p:nvGrpSpPr>
                    <p:cNvPr id="171" name="Group 170"/>
                    <p:cNvGrpSpPr/>
                    <p:nvPr/>
                  </p:nvGrpSpPr>
                  <p:grpSpPr>
                    <a:xfrm>
                      <a:off x="-2249576" y="726786"/>
                      <a:ext cx="12915987" cy="10887891"/>
                      <a:chOff x="-2249576" y="726786"/>
                      <a:chExt cx="12915987" cy="10887891"/>
                    </a:xfrm>
                  </p:grpSpPr>
                  <p:grpSp>
                    <p:nvGrpSpPr>
                      <p:cNvPr id="173" name="Group 172"/>
                      <p:cNvGrpSpPr/>
                      <p:nvPr/>
                    </p:nvGrpSpPr>
                    <p:grpSpPr>
                      <a:xfrm>
                        <a:off x="-2249576" y="726786"/>
                        <a:ext cx="12915987" cy="10887891"/>
                        <a:chOff x="-2249576" y="726786"/>
                        <a:chExt cx="12915987" cy="10887891"/>
                      </a:xfrm>
                    </p:grpSpPr>
                    <p:grpSp>
                      <p:nvGrpSpPr>
                        <p:cNvPr id="181" name="Group 180"/>
                        <p:cNvGrpSpPr/>
                        <p:nvPr/>
                      </p:nvGrpSpPr>
                      <p:grpSpPr>
                        <a:xfrm>
                          <a:off x="-2249576" y="726786"/>
                          <a:ext cx="12915987" cy="10887891"/>
                          <a:chOff x="506013" y="-3559464"/>
                          <a:chExt cx="12915987" cy="10887891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TextBox 182"/>
                              <p:cNvSpPr txBox="1"/>
                              <p:nvPr/>
                            </p:nvSpPr>
                            <p:spPr>
                              <a:xfrm>
                                <a:off x="2949606" y="4799408"/>
                                <a:ext cx="647697" cy="50569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−6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TextBox 182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2949605" y="4799407"/>
                                <a:ext cx="647698" cy="94422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4"/>
                                <a:stretch>
                                  <a:fillRect r="-4167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184" name="Group 183"/>
                          <p:cNvGrpSpPr/>
                          <p:nvPr/>
                        </p:nvGrpSpPr>
                        <p:grpSpPr>
                          <a:xfrm>
                            <a:off x="506013" y="-3559464"/>
                            <a:ext cx="12915987" cy="10887891"/>
                            <a:chOff x="506013" y="-3559464"/>
                            <a:chExt cx="12915987" cy="10887891"/>
                          </a:xfrm>
                        </p:grpSpPr>
                        <p:grpSp>
                          <p:nvGrpSpPr>
                            <p:cNvPr id="185" name="Group 184"/>
                            <p:cNvGrpSpPr/>
                            <p:nvPr/>
                          </p:nvGrpSpPr>
                          <p:grpSpPr>
                            <a:xfrm>
                              <a:off x="506013" y="-3559464"/>
                              <a:ext cx="12915987" cy="10887891"/>
                              <a:chOff x="506013" y="-3559464"/>
                              <a:chExt cx="12915987" cy="10887891"/>
                            </a:xfrm>
                          </p:grpSpPr>
                          <p:grpSp>
                            <p:nvGrpSpPr>
                              <p:cNvPr id="187" name="Group 186"/>
                              <p:cNvGrpSpPr/>
                              <p:nvPr/>
                            </p:nvGrpSpPr>
                            <p:grpSpPr>
                              <a:xfrm>
                                <a:off x="506013" y="-3559464"/>
                                <a:ext cx="12915987" cy="10887891"/>
                                <a:chOff x="506013" y="-3559464"/>
                                <a:chExt cx="12915987" cy="10887891"/>
                              </a:xfrm>
                            </p:grpSpPr>
                            <p:cxnSp>
                              <p:nvCxnSpPr>
                                <p:cNvPr id="189" name="Straight Connector 188"/>
                                <p:cNvCxnSpPr/>
                                <p:nvPr/>
                              </p:nvCxnSpPr>
                              <p:spPr>
                                <a:xfrm>
                                  <a:off x="2436812" y="4493025"/>
                                  <a:ext cx="0" cy="324684"/>
                                </a:xfrm>
                                <a:prstGeom prst="line">
                                  <a:avLst/>
                                </a:prstGeom>
                                <a:ln w="28575"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grpSp>
                              <p:nvGrpSpPr>
                                <p:cNvPr id="190" name="Group 189"/>
                                <p:cNvGrpSpPr/>
                                <p:nvPr/>
                              </p:nvGrpSpPr>
                              <p:grpSpPr>
                                <a:xfrm>
                                  <a:off x="506013" y="-3559464"/>
                                  <a:ext cx="12915987" cy="10887891"/>
                                  <a:chOff x="506013" y="-3559464"/>
                                  <a:chExt cx="12915987" cy="10887891"/>
                                </a:xfrm>
                              </p:grpSpPr>
                              <p:grpSp>
                                <p:nvGrpSpPr>
                                  <p:cNvPr id="201" name="Group 200"/>
                                  <p:cNvGrpSpPr/>
                                  <p:nvPr/>
                                </p:nvGrpSpPr>
                                <p:grpSpPr>
                                  <a:xfrm>
                                    <a:off x="506013" y="-3559464"/>
                                    <a:ext cx="12915987" cy="10887891"/>
                                    <a:chOff x="-779036" y="-518494"/>
                                    <a:chExt cx="9117168" cy="7665819"/>
                                  </a:xfrm>
                                </p:grpSpPr>
                                <p:grpSp>
                                  <p:nvGrpSpPr>
                                    <p:cNvPr id="203" name="Group 202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-779036" y="-518494"/>
                                      <a:ext cx="9117168" cy="7665819"/>
                                      <a:chOff x="222678" y="-518494"/>
                                      <a:chExt cx="9117168" cy="7665819"/>
                                    </a:xfrm>
                                  </p:grpSpPr>
                                  <p:grpSp>
                                    <p:nvGrpSpPr>
                                      <p:cNvPr id="208" name="Group 207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222678" y="-518494"/>
                                        <a:ext cx="9117168" cy="7665819"/>
                                        <a:chOff x="222678" y="-520217"/>
                                        <a:chExt cx="9117168" cy="7671354"/>
                                      </a:xfrm>
                                    </p:grpSpPr>
                                    <p:grpSp>
                                      <p:nvGrpSpPr>
                                        <p:cNvPr id="215" name="Group 214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222678" y="-520217"/>
                                          <a:ext cx="9117168" cy="7671354"/>
                                          <a:chOff x="222678" y="-520217"/>
                                          <a:chExt cx="9117168" cy="7671354"/>
                                        </a:xfrm>
                                      </p:grpSpPr>
                                      <p:grpSp>
                                        <p:nvGrpSpPr>
                                          <p:cNvPr id="224" name="Group 22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222678" y="-520217"/>
                                            <a:ext cx="9117168" cy="7671354"/>
                                            <a:chOff x="222678" y="-520217"/>
                                            <a:chExt cx="9117168" cy="7671354"/>
                                          </a:xfrm>
                                        </p:grpSpPr>
                                        <p:cxnSp>
                                          <p:nvCxnSpPr>
                                            <p:cNvPr id="233" name="Straight Arrow Connector 232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222678" y="5258907"/>
                                              <a:ext cx="9117168" cy="5159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  <a:headEnd type="triangle"/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4" name="Straight Arrow Connector 233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6102958" y="-520217"/>
                                              <a:ext cx="8247" cy="7671354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  <a:headEnd type="triangle"/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p:grpSp>
                                        <p:nvGrpSpPr>
                                          <p:cNvPr id="225" name="Group 224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3521972" y="1400950"/>
                                            <a:ext cx="5177192" cy="4014981"/>
                                            <a:chOff x="3521972" y="1400950"/>
                                            <a:chExt cx="5177192" cy="4014981"/>
                                          </a:xfrm>
                                        </p:grpSpPr>
                                        <p:cxnSp>
                                          <p:nvCxnSpPr>
                                            <p:cNvPr id="226" name="Straight Connector 225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4838979" y="5101389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7" name="Straight Connector 22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3521972" y="5086383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8" name="Straight Connector 227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7412391" y="5091251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9" name="Straight Connector 228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8699164" y="5111131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0" name="Straight Connector 229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09519" y="3833204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1" name="Straight Connector 230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10768" y="2537081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2" name="Straight Connector 231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15501" y="1248550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</p:grpSp>
                                    <p:grpSp>
                                      <p:nvGrpSpPr>
                                        <p:cNvPr id="216" name="Group 215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3223514" y="1220444"/>
                                          <a:ext cx="5704250" cy="4548365"/>
                                          <a:chOff x="3223514" y="1220444"/>
                                          <a:chExt cx="5704250" cy="4548365"/>
                                        </a:xfrm>
                                      </p:grpSpPr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7" name="TextBox 216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7154731" y="5401138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7" name="TextBox 216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7154731" y="5401138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5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8" name="TextBox 217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8470564" y="5412508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4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8" name="TextBox 217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8470565" y="5412508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6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9" name="TextBox 218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1" y="3836677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9" name="TextBox 218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3836676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7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0" name="TextBox 219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1" y="2511610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4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0" name="TextBox 219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2511609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8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1" name="TextBox 220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54740" y="1220444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1" name="TextBox 220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54739" y="1220444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9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2" name="TextBox 221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4612647" y="5377995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−2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2" name="TextBox 221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4612648" y="5377995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0"/>
                                                <a:stretch>
                                                  <a:fillRect r="-4167"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3" name="TextBox 222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3223514" y="5375027"/>
                                                <a:ext cx="457200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−4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3" name="TextBox 222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3223514" y="5375027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1"/>
                                                <a:stretch>
                                                  <a:fillRect r="-4082"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</p:grpSp>
                                  <p:cxnSp>
                                    <p:nvCxnSpPr>
                                      <p:cNvPr id="209" name="Straight Connector 208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4164809" y="5131997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0" name="Straight Connector 20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5473816" y="5126914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1" name="Straight Connector 210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2876513" y="5126914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2" name="Straight Connector 211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6764734" y="5120436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3" name="Straight Connector 212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8055652" y="5120436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</p:grpSp>
                                <p:cxnSp>
                                  <p:nvCxnSpPr>
                                    <p:cNvPr id="204" name="Straight Connector 203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092699" y="4501789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5" name="Straight Connector 204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06673" y="3218127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6" name="Straight Connector 205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13787" y="1937112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7" name="Straight Connector 206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09717" y="5752979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192" name="Straight Connector 191"/>
                                  <p:cNvCxnSpPr/>
                                  <p:nvPr/>
                                </p:nvCxnSpPr>
                                <p:spPr>
                                  <a:xfrm>
                                    <a:off x="3351212" y="4409946"/>
                                    <a:ext cx="0" cy="43260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</p:grpSp>
                          <p:cxnSp>
                            <p:nvCxnSpPr>
                              <p:cNvPr id="188" name="Straight Connector 187"/>
                              <p:cNvCxnSpPr/>
                              <p:nvPr/>
                            </p:nvCxnSpPr>
                            <p:spPr>
                              <a:xfrm>
                                <a:off x="1522412" y="4386681"/>
                                <a:ext cx="0" cy="432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186" name="TextBox 185"/>
                                <p:cNvSpPr txBox="1"/>
                                <p:nvPr/>
                              </p:nvSpPr>
                              <p:spPr>
                                <a:xfrm>
                                  <a:off x="904882" y="4770310"/>
                                  <a:ext cx="647697" cy="505695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fontAlgn="auto">
                                    <a:lnSpc>
                                      <a:spcPct val="9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sz="1000" i="1" smtClean="0">
                                            <a:solidFill>
                                              <a:srgbClr val="404040"/>
                                            </a:solidFill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−8</m:t>
                                        </m:r>
                                      </m:oMath>
                                    </m:oMathPara>
                                  </a14:m>
                                  <a:endParaRPr lang="en-US" sz="1000" dirty="0">
                                    <a:solidFill>
                                      <a:srgbClr val="404040"/>
                                    </a:solidFill>
                                    <a:latin typeface="Euphemia"/>
                                    <a:cs typeface="+mn-cs"/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186" name="TextBox 185"/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904881" y="4770311"/>
                                  <a:ext cx="647698" cy="944225"/>
                                </a:xfrm>
                                <a:prstGeom prst="rect">
                                  <a:avLst/>
                                </a:prstGeom>
                                <a:blipFill rotWithShape="0">
                                  <a:blip r:embed="rId12"/>
                                  <a:stretch>
                                    <a:fillRect r="-4167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US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  <p:cxnSp>
                      <p:nvCxnSpPr>
                        <p:cNvPr id="176" name="Straight Connector 175"/>
                        <p:cNvCxnSpPr/>
                        <p:nvPr/>
                      </p:nvCxnSpPr>
                      <p:spPr>
                        <a:xfrm rot="16200000">
                          <a:off x="6084309" y="1421157"/>
                          <a:ext cx="0" cy="43180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74" name="Straight Connector 173"/>
                      <p:cNvCxnSpPr/>
                      <p:nvPr/>
                    </p:nvCxnSpPr>
                    <p:spPr>
                      <a:xfrm rot="16200000">
                        <a:off x="6108258" y="2397496"/>
                        <a:ext cx="0" cy="32385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2" name="TextBox 171"/>
                        <p:cNvSpPr txBox="1"/>
                        <p:nvPr/>
                      </p:nvSpPr>
                      <p:spPr>
                        <a:xfrm>
                          <a:off x="6116309" y="1399646"/>
                          <a:ext cx="647697" cy="50569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72" name="TextBox 171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16310" y="1399645"/>
                          <a:ext cx="647698" cy="944225"/>
                        </a:xfrm>
                        <a:prstGeom prst="rect">
                          <a:avLst/>
                        </a:prstGeom>
                        <a:blipFill rotWithShape="0"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58" name="Straight Connector 157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6" name="TextBox 155"/>
                    <p:cNvSpPr txBox="1"/>
                    <p:nvPr/>
                  </p:nvSpPr>
                  <p:spPr>
                    <a:xfrm>
                      <a:off x="6021736" y="2023324"/>
                      <a:ext cx="1053005" cy="50569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156" name="TextBox 15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5" y="2023324"/>
                      <a:ext cx="1053004" cy="944225"/>
                    </a:xfrm>
                    <a:prstGeom prst="rect">
                      <a:avLst/>
                    </a:prstGeom>
                    <a:blipFill rotWithShape="0"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70" name="Group 69"/>
              <p:cNvGrpSpPr/>
              <p:nvPr/>
            </p:nvGrpSpPr>
            <p:grpSpPr>
              <a:xfrm>
                <a:off x="1864239" y="1615732"/>
                <a:ext cx="2687173" cy="2478654"/>
                <a:chOff x="1864239" y="1615732"/>
                <a:chExt cx="2687173" cy="2478654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 rot="16200000">
                  <a:off x="2649850" y="28501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rot="16200000">
                  <a:off x="2873638" y="28501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rot="16200000">
                  <a:off x="3094106" y="28501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4551412" y="1615732"/>
                  <a:ext cx="0" cy="246888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rot="16200000">
                  <a:off x="2199942" y="2850173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rot="16200000">
                  <a:off x="1980080" y="2850173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rot="16200000">
                  <a:off x="1746596" y="2850174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rot="16200000">
                  <a:off x="1528738" y="2850175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rot="16200000">
                  <a:off x="1305530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rot="16200000">
                  <a:off x="1077513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16200000">
                  <a:off x="853340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16200000">
                  <a:off x="629799" y="2859946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35" name="Oval 234"/>
          <p:cNvSpPr/>
          <p:nvPr/>
        </p:nvSpPr>
        <p:spPr>
          <a:xfrm>
            <a:off x="2989333" y="4906133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3310021" y="4505464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3624713" y="4096332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2676786" y="4506509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2380734" y="4106358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cxnSp>
        <p:nvCxnSpPr>
          <p:cNvPr id="240" name="Straight Arrow Connector 239"/>
          <p:cNvCxnSpPr/>
          <p:nvPr/>
        </p:nvCxnSpPr>
        <p:spPr>
          <a:xfrm flipH="1" flipV="1">
            <a:off x="2025482" y="3671216"/>
            <a:ext cx="996475" cy="1297113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241" name="Straight Arrow Connector 240"/>
          <p:cNvCxnSpPr/>
          <p:nvPr/>
        </p:nvCxnSpPr>
        <p:spPr>
          <a:xfrm rot="5400000" flipH="1" flipV="1">
            <a:off x="2853035" y="3864240"/>
            <a:ext cx="1328287" cy="97308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242" name="Oval 241"/>
          <p:cNvSpPr/>
          <p:nvPr/>
        </p:nvSpPr>
        <p:spPr>
          <a:xfrm>
            <a:off x="2057149" y="4512777"/>
            <a:ext cx="101216" cy="13491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10641" y="3261494"/>
            <a:ext cx="1955759" cy="1341656"/>
            <a:chOff x="1919419" y="3261494"/>
            <a:chExt cx="2607000" cy="1341656"/>
          </a:xfrm>
        </p:grpSpPr>
        <p:cxnSp>
          <p:nvCxnSpPr>
            <p:cNvPr id="245" name="Straight Arrow Connector 244"/>
            <p:cNvCxnSpPr/>
            <p:nvPr/>
          </p:nvCxnSpPr>
          <p:spPr>
            <a:xfrm flipH="1" flipV="1">
              <a:off x="1919419" y="3261494"/>
              <a:ext cx="1328287" cy="1297113"/>
            </a:xfrm>
            <a:prstGeom prst="straightConnector1">
              <a:avLst/>
            </a:prstGeom>
            <a:ln w="28575">
              <a:solidFill>
                <a:schemeClr val="accent1"/>
              </a:solidFill>
              <a:prstDash val="dashDot"/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 rot="5400000" flipH="1" flipV="1">
              <a:off x="3213719" y="3290450"/>
              <a:ext cx="1328287" cy="1297113"/>
            </a:xfrm>
            <a:prstGeom prst="straightConnector1">
              <a:avLst/>
            </a:prstGeom>
            <a:ln w="28575">
              <a:solidFill>
                <a:schemeClr val="accent1"/>
              </a:solidFill>
              <a:prstDash val="dashDot"/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7" name="Content Placeholder 13"/>
              <p:cNvSpPr txBox="1">
                <a:spLocks/>
              </p:cNvSpPr>
              <p:nvPr/>
            </p:nvSpPr>
            <p:spPr>
              <a:xfrm>
                <a:off x="4578020" y="1364223"/>
                <a:ext cx="3695330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dirty="0" smtClean="0">
                    <a:solidFill>
                      <a:srgbClr val="418AB3">
                        <a:lumMod val="75000"/>
                      </a:srgbClr>
                    </a:solidFill>
                  </a:rPr>
                  <a:t>- </a:t>
                </a: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New Vertex </a:t>
                </a:r>
                <a:r>
                  <a:rPr lang="en-US" sz="2800" b="1" dirty="0">
                    <a:solidFill>
                      <a:srgbClr val="FF000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</a:t>
                </a:r>
                <a:r>
                  <a:rPr lang="en-US" sz="2800" b="1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(−3,1)</m:t>
                    </m:r>
                  </m:oMath>
                </a14:m>
                <a:endParaRPr lang="en-US" sz="280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020" y="1364223"/>
                <a:ext cx="3695330" cy="639478"/>
              </a:xfrm>
              <a:prstGeom prst="rect">
                <a:avLst/>
              </a:prstGeom>
              <a:blipFill rotWithShape="1">
                <a:blip r:embed="rId15"/>
                <a:stretch>
                  <a:fillRect l="-3465" t="-17143" b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8" name="Content Placeholder 13"/>
              <p:cNvSpPr txBox="1">
                <a:spLocks/>
              </p:cNvSpPr>
              <p:nvPr/>
            </p:nvSpPr>
            <p:spPr>
              <a:xfrm>
                <a:off x="4591326" y="1981200"/>
                <a:ext cx="4247874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dirty="0" smtClean="0">
                    <a:solidFill>
                      <a:srgbClr val="418AB3">
                        <a:lumMod val="75000"/>
                      </a:srgbClr>
                    </a:solidFill>
                  </a:rPr>
                  <a:t>- </a:t>
                </a: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Opens upward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</a:t>
                </a:r>
                <a:r>
                  <a:rPr lang="en-US" sz="28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𝑎</m:t>
                    </m:r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=+1</m:t>
                    </m:r>
                  </m:oMath>
                </a14:m>
                <a:endParaRPr lang="en-US" sz="280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326" y="1981200"/>
                <a:ext cx="4247874" cy="639478"/>
              </a:xfrm>
              <a:prstGeom prst="rect">
                <a:avLst/>
              </a:prstGeom>
              <a:blipFill rotWithShape="1">
                <a:blip r:embed="rId16"/>
                <a:stretch>
                  <a:fillRect l="-2869" t="-17143" b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9" name="Content Placeholder 13"/>
          <p:cNvSpPr txBox="1">
            <a:spLocks/>
          </p:cNvSpPr>
          <p:nvPr/>
        </p:nvSpPr>
        <p:spPr>
          <a:xfrm>
            <a:off x="4605911" y="3521326"/>
            <a:ext cx="3695330" cy="63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dirty="0" smtClean="0">
                <a:solidFill>
                  <a:srgbClr val="418AB3">
                    <a:lumMod val="75000"/>
                  </a:srgbClr>
                </a:solidFill>
              </a:rPr>
              <a:t>- Horizontal Stretch </a:t>
            </a:r>
            <a:r>
              <a:rPr lang="en-US" b="1" dirty="0">
                <a:solidFill>
                  <a:srgbClr val="FF0000"/>
                </a:solidFill>
                <a:latin typeface="Wingdings 3" panose="05040102010807070707" pitchFamily="18" charset="2"/>
                <a:sym typeface="Wingdings" panose="05000000000000000000" pitchFamily="2" charset="2"/>
              </a:rPr>
              <a:t>4</a:t>
            </a:r>
            <a:endParaRPr lang="en-US" dirty="0" smtClean="0">
              <a:solidFill>
                <a:srgbClr val="418AB3">
                  <a:lumMod val="75000"/>
                </a:srgb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0" name="Content Placeholder 13"/>
              <p:cNvSpPr txBox="1">
                <a:spLocks/>
              </p:cNvSpPr>
              <p:nvPr/>
            </p:nvSpPr>
            <p:spPr>
              <a:xfrm>
                <a:off x="4807698" y="2586777"/>
                <a:ext cx="4031501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dirty="0" smtClean="0">
                    <a:solidFill>
                      <a:srgbClr val="418AB3">
                        <a:lumMod val="75000"/>
                      </a:srgb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>
                        <a:solidFill>
                          <a:srgbClr val="418AB3">
                            <a:lumMod val="75000"/>
                          </a:srgbClr>
                        </a:solidFill>
                      </a:rPr>
                      <m:t>t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rgbClr val="418AB3">
                            <a:lumMod val="75000"/>
                          </a:srgbClr>
                        </a:solidFill>
                      </a:rPr>
                      <m:t>he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rgbClr val="418AB3">
                            <a:lumMod val="75000"/>
                          </a:srgb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rgbClr val="418AB3">
                            <a:lumMod val="75000"/>
                          </a:srgbClr>
                        </a:solidFill>
                      </a:rPr>
                      <m:t>negative</m:t>
                    </m:r>
                    <m:r>
                      <a:rPr lang="en-US" sz="2000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 </m:t>
                    </m:r>
                    <m:r>
                      <a:rPr lang="en-US" sz="2000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en-US" sz="2000" dirty="0" smtClean="0">
                    <a:solidFill>
                      <a:srgbClr val="418AB3">
                        <a:lumMod val="75000"/>
                      </a:srgbClr>
                    </a:solidFill>
                  </a:rPr>
                  <a:t> does not change this)</a:t>
                </a:r>
              </a:p>
            </p:txBody>
          </p:sp>
        </mc:Choice>
        <mc:Fallback xmlns="">
          <p:sp>
            <p:nvSpPr>
              <p:cNvPr id="25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698" y="2586777"/>
                <a:ext cx="4031501" cy="639478"/>
              </a:xfrm>
              <a:prstGeom prst="rect">
                <a:avLst/>
              </a:prstGeom>
              <a:blipFill rotWithShape="1">
                <a:blip r:embed="rId17"/>
                <a:stretch>
                  <a:fillRect l="-1664" t="-10476" r="-2421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1" name="Content Placeholder 13"/>
              <p:cNvSpPr txBox="1">
                <a:spLocks/>
              </p:cNvSpPr>
              <p:nvPr/>
            </p:nvSpPr>
            <p:spPr>
              <a:xfrm>
                <a:off x="5143048" y="4015271"/>
                <a:ext cx="4005670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dirty="0" smtClean="0">
                    <a:solidFill>
                      <a:srgbClr val="418AB3">
                        <a:lumMod val="75000"/>
                      </a:srgbClr>
                    </a:solidFill>
                  </a:rPr>
                  <a:t>apply slope of 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rgbClr val="418AB3">
                        <a:lumMod val="75000"/>
                      </a:srgbClr>
                    </a:solidFill>
                  </a:rPr>
                  <a:t> from vertex</a:t>
                </a:r>
              </a:p>
            </p:txBody>
          </p:sp>
        </mc:Choice>
        <mc:Fallback xmlns="">
          <p:sp>
            <p:nvSpPr>
              <p:cNvPr id="2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048" y="4015271"/>
                <a:ext cx="4005670" cy="639478"/>
              </a:xfrm>
              <a:prstGeom prst="rect">
                <a:avLst/>
              </a:prstGeom>
              <a:blipFill rotWithShape="1">
                <a:blip r:embed="rId18"/>
                <a:stretch>
                  <a:fillRect l="-1370" t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2" name="Content Placeholder 13"/>
          <p:cNvSpPr txBox="1">
            <a:spLocks/>
          </p:cNvSpPr>
          <p:nvPr/>
        </p:nvSpPr>
        <p:spPr>
          <a:xfrm>
            <a:off x="4807697" y="4675080"/>
            <a:ext cx="4398255" cy="8684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000" dirty="0" smtClean="0">
                <a:solidFill>
                  <a:srgbClr val="418AB3">
                    <a:lumMod val="75000"/>
                  </a:srgbClr>
                </a:solidFill>
              </a:rPr>
              <a:t>Negative </a:t>
            </a:r>
            <a:r>
              <a:rPr lang="en-US" sz="2000" i="1" dirty="0" smtClean="0">
                <a:solidFill>
                  <a:srgbClr val="418AB3">
                    <a:lumMod val="75000"/>
                  </a:srgbClr>
                </a:solidFill>
              </a:rPr>
              <a:t>b </a:t>
            </a:r>
            <a:r>
              <a:rPr lang="en-US" sz="2000" dirty="0" smtClean="0">
                <a:solidFill>
                  <a:srgbClr val="418AB3">
                    <a:lumMod val="75000"/>
                  </a:srgbClr>
                </a:solidFill>
              </a:rPr>
              <a:t>is a reflection over the vertical axis, which is not visible since the graph is symmetric.  </a:t>
            </a:r>
          </a:p>
        </p:txBody>
      </p:sp>
      <p:sp>
        <p:nvSpPr>
          <p:cNvPr id="253" name="Oval 252"/>
          <p:cNvSpPr/>
          <p:nvPr/>
        </p:nvSpPr>
        <p:spPr>
          <a:xfrm>
            <a:off x="2057303" y="4502739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54" name="Oval 253"/>
          <p:cNvSpPr/>
          <p:nvPr/>
        </p:nvSpPr>
        <p:spPr>
          <a:xfrm>
            <a:off x="2681965" y="4110845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1418623" y="4105794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17417" y="3853861"/>
            <a:ext cx="2134537" cy="762350"/>
            <a:chOff x="1795152" y="3853861"/>
            <a:chExt cx="2845309" cy="762350"/>
          </a:xfrm>
        </p:grpSpPr>
        <p:cxnSp>
          <p:nvCxnSpPr>
            <p:cNvPr id="256" name="Straight Arrow Connector 255"/>
            <p:cNvCxnSpPr/>
            <p:nvPr/>
          </p:nvCxnSpPr>
          <p:spPr>
            <a:xfrm flipH="1" flipV="1">
              <a:off x="1795152" y="3853861"/>
              <a:ext cx="1424809" cy="71633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7" name="Straight Arrow Connector 256"/>
            <p:cNvCxnSpPr/>
            <p:nvPr/>
          </p:nvCxnSpPr>
          <p:spPr>
            <a:xfrm flipV="1">
              <a:off x="3215652" y="3899876"/>
              <a:ext cx="1424809" cy="71633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8" name="Content Placeholder 13"/>
              <p:cNvSpPr txBox="1">
                <a:spLocks/>
              </p:cNvSpPr>
              <p:nvPr/>
            </p:nvSpPr>
            <p:spPr>
              <a:xfrm>
                <a:off x="1211990" y="4676574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990" y="4676574"/>
                <a:ext cx="855071" cy="390155"/>
              </a:xfrm>
              <a:prstGeom prst="rect">
                <a:avLst/>
              </a:prstGeom>
              <a:blipFill rotWithShape="1">
                <a:blip r:embed="rId19"/>
                <a:stretch>
                  <a:fillRect t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Content Placeholder 13"/>
              <p:cNvSpPr txBox="1">
                <a:spLocks/>
              </p:cNvSpPr>
              <p:nvPr/>
            </p:nvSpPr>
            <p:spPr>
              <a:xfrm>
                <a:off x="2714194" y="4211804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194" y="4211804"/>
                <a:ext cx="855071" cy="390155"/>
              </a:xfrm>
              <a:prstGeom prst="rect">
                <a:avLst/>
              </a:prstGeom>
              <a:blipFill rotWithShape="1">
                <a:blip r:embed="rId20"/>
                <a:stretch>
                  <a:fillRect t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Content Placeholder 13"/>
              <p:cNvSpPr txBox="1">
                <a:spLocks/>
              </p:cNvSpPr>
              <p:nvPr/>
            </p:nvSpPr>
            <p:spPr>
              <a:xfrm>
                <a:off x="591802" y="4178882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802" y="4178882"/>
                <a:ext cx="855071" cy="390155"/>
              </a:xfrm>
              <a:prstGeom prst="rect">
                <a:avLst/>
              </a:prstGeom>
              <a:blipFill rotWithShape="1">
                <a:blip r:embed="rId21"/>
                <a:stretch>
                  <a:fillRect t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8" name="Content Placeholder 13"/>
              <p:cNvSpPr txBox="1">
                <a:spLocks/>
              </p:cNvSpPr>
              <p:nvPr/>
            </p:nvSpPr>
            <p:spPr>
              <a:xfrm>
                <a:off x="3655973" y="3326782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b="1" dirty="0" smtClean="0">
                    <a:solidFill>
                      <a:srgbClr val="838383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𝒇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1800" b="1" dirty="0">
                  <a:solidFill>
                    <a:srgbClr val="838383"/>
                  </a:solidFill>
                </a:endParaRPr>
              </a:p>
            </p:txBody>
          </p:sp>
        </mc:Choice>
        <mc:Fallback xmlns="">
          <p:sp>
            <p:nvSpPr>
              <p:cNvPr id="33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73" y="3326782"/>
                <a:ext cx="612432" cy="381876"/>
              </a:xfrm>
              <a:prstGeom prst="rect">
                <a:avLst/>
              </a:prstGeom>
              <a:blipFill rotWithShape="1">
                <a:blip r:embed="rId22"/>
                <a:stretch>
                  <a:fillRect t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Content Placeholder 13"/>
              <p:cNvSpPr txBox="1">
                <a:spLocks/>
              </p:cNvSpPr>
              <p:nvPr/>
            </p:nvSpPr>
            <p:spPr>
              <a:xfrm>
                <a:off x="427649" y="3584910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𝒈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1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9" y="3584910"/>
                <a:ext cx="612432" cy="381876"/>
              </a:xfrm>
              <a:prstGeom prst="rect">
                <a:avLst/>
              </a:prstGeom>
              <a:blipFill rotWithShape="1">
                <a:blip r:embed="rId23"/>
                <a:stretch>
                  <a:fillRect t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13"/>
              <p:cNvSpPr txBox="1">
                <a:spLocks/>
              </p:cNvSpPr>
              <p:nvPr/>
            </p:nvSpPr>
            <p:spPr>
              <a:xfrm>
                <a:off x="4617532" y="5835650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𝐃𝐨𝐦𝐚𝐢𝐧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</a:rPr>
                      <m:t>; 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532" y="5835650"/>
                <a:ext cx="4374068" cy="566553"/>
              </a:xfrm>
              <a:prstGeom prst="rect">
                <a:avLst/>
              </a:prstGeom>
              <a:blipFill rotWithShape="1">
                <a:blip r:embed="rId24"/>
                <a:stretch>
                  <a:fillRect l="-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13"/>
              <p:cNvSpPr txBox="1">
                <a:spLocks/>
              </p:cNvSpPr>
              <p:nvPr/>
            </p:nvSpPr>
            <p:spPr>
              <a:xfrm>
                <a:off x="6734646" y="5832522"/>
                <a:ext cx="1418754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𝐑𝐚𝐧𝐠𝐞</m:t>
                      </m:r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646" y="5832522"/>
                <a:ext cx="1418754" cy="566553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2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18446"/>
              </p:ext>
            </p:extLst>
          </p:nvPr>
        </p:nvGraphicFramePr>
        <p:xfrm>
          <a:off x="7923213" y="5791200"/>
          <a:ext cx="8953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6" imgW="330120" imgH="203040" progId="Equation.DSMT4">
                  <p:embed/>
                </p:oleObj>
              </mc:Choice>
              <mc:Fallback>
                <p:oleObj name="Equation" r:id="rId26" imgW="330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23213" y="5791200"/>
                        <a:ext cx="89535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067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build="p"/>
      <p:bldP spid="242" grpId="0" animBg="1"/>
      <p:bldP spid="247" grpId="0" build="p"/>
      <p:bldP spid="248" grpId="0" build="p"/>
      <p:bldP spid="249" grpId="0" build="p"/>
      <p:bldP spid="250" grpId="0" build="p"/>
      <p:bldP spid="251" grpId="0" build="p"/>
      <p:bldP spid="252" grpId="0" build="p"/>
      <p:bldP spid="253" grpId="0" animBg="1"/>
      <p:bldP spid="254" grpId="0" animBg="1"/>
      <p:bldP spid="255" grpId="0" animBg="1"/>
      <p:bldP spid="258" grpId="0" build="p"/>
      <p:bldP spid="336" grpId="0" build="p"/>
      <p:bldP spid="337" grpId="0" build="p"/>
      <p:bldP spid="339" grpId="0"/>
      <p:bldP spid="110" grpId="0" build="p"/>
      <p:bldP spid="1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774282" y="478735"/>
                <a:ext cx="2858343" cy="5932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3200" b="1" dirty="0" smtClean="0">
                    <a:solidFill>
                      <a:srgbClr val="404040"/>
                    </a:solidFill>
                  </a:rPr>
                  <a:t>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d>
                      <m:dPr>
                        <m:begChr m:val="|"/>
                        <m:endChr m:val="|"/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282" y="478735"/>
                <a:ext cx="2858343" cy="593212"/>
              </a:xfrm>
              <a:prstGeom prst="rect">
                <a:avLst/>
              </a:prstGeom>
              <a:blipFill rotWithShape="1">
                <a:blip r:embed="rId3"/>
                <a:stretch>
                  <a:fillRect l="-2132" t="-12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itle 12"/>
          <p:cNvSpPr txBox="1">
            <a:spLocks/>
          </p:cNvSpPr>
          <p:nvPr/>
        </p:nvSpPr>
        <p:spPr>
          <a:xfrm>
            <a:off x="152400" y="304800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A3.</a:t>
            </a:r>
            <a:endParaRPr lang="en-US" b="1" dirty="0">
              <a:solidFill>
                <a:srgbClr val="A6B727"/>
              </a:solidFill>
            </a:endParaRPr>
          </a:p>
        </p:txBody>
      </p:sp>
      <p:sp>
        <p:nvSpPr>
          <p:cNvPr id="130" name="Content Placeholder 13"/>
          <p:cNvSpPr txBox="1">
            <a:spLocks/>
          </p:cNvSpPr>
          <p:nvPr/>
        </p:nvSpPr>
        <p:spPr>
          <a:xfrm>
            <a:off x="4779634" y="816247"/>
            <a:ext cx="4333723" cy="63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dirty="0" smtClean="0">
                <a:solidFill>
                  <a:srgbClr val="418AB3">
                    <a:lumMod val="75000"/>
                  </a:srgbClr>
                </a:solidFill>
              </a:rPr>
              <a:t>- Shift left 6 units, up 4 units</a:t>
            </a:r>
          </a:p>
        </p:txBody>
      </p:sp>
      <p:grpSp>
        <p:nvGrpSpPr>
          <p:cNvPr id="46" name="Group 45"/>
          <p:cNvGrpSpPr>
            <a:grpSpLocks noChangeAspect="1"/>
          </p:cNvGrpSpPr>
          <p:nvPr/>
        </p:nvGrpSpPr>
        <p:grpSpPr>
          <a:xfrm>
            <a:off x="253489" y="1198098"/>
            <a:ext cx="4401009" cy="4969942"/>
            <a:chOff x="1082056" y="1474086"/>
            <a:chExt cx="3141892" cy="2661733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1233477" y="2814935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264084" y="3037472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233477" y="325209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233477" y="2587756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264084" y="236641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233477" y="2140674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255009" y="1922105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233477" y="3691360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233477" y="1700325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233477" y="3918011"/>
              <a:ext cx="2898648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68" name="Group 67"/>
            <p:cNvGrpSpPr/>
            <p:nvPr/>
          </p:nvGrpSpPr>
          <p:grpSpPr>
            <a:xfrm>
              <a:off x="1082056" y="1474086"/>
              <a:ext cx="3141892" cy="2661733"/>
              <a:chOff x="1082056" y="1474086"/>
              <a:chExt cx="3141892" cy="2661733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1082056" y="1474086"/>
                <a:ext cx="3141892" cy="2661733"/>
                <a:chOff x="-4442244" y="-7467851"/>
                <a:chExt cx="12851996" cy="10887891"/>
              </a:xfrm>
            </p:grpSpPr>
            <p:grpSp>
              <p:nvGrpSpPr>
                <p:cNvPr id="155" name="Group 154"/>
                <p:cNvGrpSpPr/>
                <p:nvPr/>
              </p:nvGrpSpPr>
              <p:grpSpPr>
                <a:xfrm>
                  <a:off x="-4442244" y="-7467851"/>
                  <a:ext cx="12851996" cy="10887891"/>
                  <a:chOff x="-4442244" y="-7467851"/>
                  <a:chExt cx="12851996" cy="10887891"/>
                </a:xfrm>
              </p:grpSpPr>
              <p:grpSp>
                <p:nvGrpSpPr>
                  <p:cNvPr id="170" name="Group 169"/>
                  <p:cNvGrpSpPr/>
                  <p:nvPr/>
                </p:nvGrpSpPr>
                <p:grpSpPr>
                  <a:xfrm>
                    <a:off x="-4442244" y="-7467851"/>
                    <a:ext cx="12851996" cy="10887891"/>
                    <a:chOff x="-4432720" y="726786"/>
                    <a:chExt cx="12851996" cy="10887891"/>
                  </a:xfrm>
                </p:grpSpPr>
                <p:grpSp>
                  <p:nvGrpSpPr>
                    <p:cNvPr id="171" name="Group 170"/>
                    <p:cNvGrpSpPr/>
                    <p:nvPr/>
                  </p:nvGrpSpPr>
                  <p:grpSpPr>
                    <a:xfrm>
                      <a:off x="-4432720" y="726786"/>
                      <a:ext cx="12851996" cy="10887891"/>
                      <a:chOff x="-4432720" y="726786"/>
                      <a:chExt cx="12851996" cy="10887891"/>
                    </a:xfrm>
                  </p:grpSpPr>
                  <p:grpSp>
                    <p:nvGrpSpPr>
                      <p:cNvPr id="173" name="Group 172"/>
                      <p:cNvGrpSpPr/>
                      <p:nvPr/>
                    </p:nvGrpSpPr>
                    <p:grpSpPr>
                      <a:xfrm>
                        <a:off x="-4432720" y="726786"/>
                        <a:ext cx="12851996" cy="10887891"/>
                        <a:chOff x="-4432720" y="726786"/>
                        <a:chExt cx="12851996" cy="10887891"/>
                      </a:xfrm>
                    </p:grpSpPr>
                    <p:grpSp>
                      <p:nvGrpSpPr>
                        <p:cNvPr id="181" name="Group 180"/>
                        <p:cNvGrpSpPr/>
                        <p:nvPr/>
                      </p:nvGrpSpPr>
                      <p:grpSpPr>
                        <a:xfrm>
                          <a:off x="-4432720" y="726786"/>
                          <a:ext cx="12851996" cy="10887891"/>
                          <a:chOff x="-1677131" y="-3559464"/>
                          <a:chExt cx="12851996" cy="10887891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183" name="TextBox 182"/>
                              <p:cNvSpPr txBox="1"/>
                              <p:nvPr/>
                            </p:nvSpPr>
                            <p:spPr>
                              <a:xfrm>
                                <a:off x="2949604" y="4799408"/>
                                <a:ext cx="647697" cy="50569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−6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183" name="TextBox 182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2949605" y="4799407"/>
                                <a:ext cx="647698" cy="94422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4"/>
                                <a:stretch>
                                  <a:fillRect r="-4167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184" name="Group 183"/>
                          <p:cNvGrpSpPr/>
                          <p:nvPr/>
                        </p:nvGrpSpPr>
                        <p:grpSpPr>
                          <a:xfrm>
                            <a:off x="-1677131" y="-3559464"/>
                            <a:ext cx="12851996" cy="10887891"/>
                            <a:chOff x="-1677131" y="-3559464"/>
                            <a:chExt cx="12851996" cy="10887891"/>
                          </a:xfrm>
                        </p:grpSpPr>
                        <p:grpSp>
                          <p:nvGrpSpPr>
                            <p:cNvPr id="185" name="Group 184"/>
                            <p:cNvGrpSpPr/>
                            <p:nvPr/>
                          </p:nvGrpSpPr>
                          <p:grpSpPr>
                            <a:xfrm>
                              <a:off x="-1677131" y="-3559464"/>
                              <a:ext cx="12851996" cy="10887891"/>
                              <a:chOff x="-1677131" y="-3559464"/>
                              <a:chExt cx="12851996" cy="10887891"/>
                            </a:xfrm>
                          </p:grpSpPr>
                          <p:grpSp>
                            <p:nvGrpSpPr>
                              <p:cNvPr id="187" name="Group 186"/>
                              <p:cNvGrpSpPr/>
                              <p:nvPr/>
                            </p:nvGrpSpPr>
                            <p:grpSpPr>
                              <a:xfrm>
                                <a:off x="-1677131" y="-3559464"/>
                                <a:ext cx="12851996" cy="10887891"/>
                                <a:chOff x="-1677131" y="-3559464"/>
                                <a:chExt cx="12851996" cy="10887891"/>
                              </a:xfrm>
                            </p:grpSpPr>
                            <p:cxnSp>
                              <p:nvCxnSpPr>
                                <p:cNvPr id="189" name="Straight Connector 188"/>
                                <p:cNvCxnSpPr/>
                                <p:nvPr/>
                              </p:nvCxnSpPr>
                              <p:spPr>
                                <a:xfrm>
                                  <a:off x="2436812" y="4493025"/>
                                  <a:ext cx="0" cy="324684"/>
                                </a:xfrm>
                                <a:prstGeom prst="line">
                                  <a:avLst/>
                                </a:prstGeom>
                                <a:ln w="28575"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grpSp>
                              <p:nvGrpSpPr>
                                <p:cNvPr id="190" name="Group 189"/>
                                <p:cNvGrpSpPr/>
                                <p:nvPr/>
                              </p:nvGrpSpPr>
                              <p:grpSpPr>
                                <a:xfrm>
                                  <a:off x="-1677131" y="-3559464"/>
                                  <a:ext cx="12851996" cy="10887891"/>
                                  <a:chOff x="-1677131" y="-3559464"/>
                                  <a:chExt cx="12851996" cy="10887891"/>
                                </a:xfrm>
                              </p:grpSpPr>
                              <p:grpSp>
                                <p:nvGrpSpPr>
                                  <p:cNvPr id="201" name="Group 200"/>
                                  <p:cNvGrpSpPr/>
                                  <p:nvPr/>
                                </p:nvGrpSpPr>
                                <p:grpSpPr>
                                  <a:xfrm>
                                    <a:off x="-1677131" y="-3559464"/>
                                    <a:ext cx="12851996" cy="10887891"/>
                                    <a:chOff x="-2320079" y="-518494"/>
                                    <a:chExt cx="9071998" cy="7665819"/>
                                  </a:xfrm>
                                </p:grpSpPr>
                                <p:grpSp>
                                  <p:nvGrpSpPr>
                                    <p:cNvPr id="203" name="Group 202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-2320079" y="-518494"/>
                                      <a:ext cx="9071998" cy="7665819"/>
                                      <a:chOff x="-1318365" y="-518494"/>
                                      <a:chExt cx="9071998" cy="7665819"/>
                                    </a:xfrm>
                                  </p:grpSpPr>
                                  <p:grpSp>
                                    <p:nvGrpSpPr>
                                      <p:cNvPr id="208" name="Group 207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-1318365" y="-518494"/>
                                        <a:ext cx="9071998" cy="7665819"/>
                                        <a:chOff x="-1318365" y="-520217"/>
                                        <a:chExt cx="9071998" cy="7671354"/>
                                      </a:xfrm>
                                    </p:grpSpPr>
                                    <p:grpSp>
                                      <p:nvGrpSpPr>
                                        <p:cNvPr id="215" name="Group 214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1318365" y="-520217"/>
                                          <a:ext cx="9071998" cy="7671354"/>
                                          <a:chOff x="-1318365" y="-520217"/>
                                          <a:chExt cx="9071998" cy="7671354"/>
                                        </a:xfrm>
                                      </p:grpSpPr>
                                      <p:grpSp>
                                        <p:nvGrpSpPr>
                                          <p:cNvPr id="224" name="Group 22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1318365" y="-520217"/>
                                            <a:ext cx="9071998" cy="7671354"/>
                                            <a:chOff x="-1318365" y="-520217"/>
                                            <a:chExt cx="9071998" cy="7671354"/>
                                          </a:xfrm>
                                        </p:grpSpPr>
                                        <p:cxnSp>
                                          <p:nvCxnSpPr>
                                            <p:cNvPr id="233" name="Straight Arrow Connector 232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-1318365" y="5250700"/>
                                              <a:ext cx="9071998" cy="49465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  <a:headEnd type="triangle"/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4" name="Straight Arrow Connector 233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6102958" y="-520217"/>
                                              <a:ext cx="8247" cy="7671354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  <a:headEnd type="triangle"/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p:grpSp>
                                        <p:nvGrpSpPr>
                                          <p:cNvPr id="225" name="Group 224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237811" y="1400950"/>
                                            <a:ext cx="7650202" cy="4038205"/>
                                            <a:chOff x="-237811" y="1400950"/>
                                            <a:chExt cx="7650202" cy="4038205"/>
                                          </a:xfrm>
                                        </p:grpSpPr>
                                        <p:cxnSp>
                                          <p:nvCxnSpPr>
                                            <p:cNvPr id="226" name="Straight Connector 225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4838979" y="5101389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7" name="Straight Connector 22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3521972" y="5086383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8" name="Straight Connector 227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7412391" y="5091251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29" name="Straight Connector 228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-237811" y="5134355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0" name="Straight Connector 229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09519" y="3833204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1" name="Straight Connector 230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10768" y="2537081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232" name="Straight Connector 231"/>
                                            <p:cNvCxnSpPr/>
                                            <p:nvPr/>
                                          </p:nvCxnSpPr>
                                          <p:spPr>
                                            <a:xfrm rot="16200000">
                                              <a:off x="6115501" y="1248550"/>
                                              <a:ext cx="0" cy="30480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</p:grpSp>
                                    <p:grpSp>
                                      <p:nvGrpSpPr>
                                        <p:cNvPr id="216" name="Group 215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547123" y="1220444"/>
                                          <a:ext cx="8159053" cy="4554059"/>
                                          <a:chOff x="-547123" y="1220444"/>
                                          <a:chExt cx="8159053" cy="4554059"/>
                                        </a:xfrm>
                                      </p:grpSpPr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7" name="TextBox 216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7154732" y="5401138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7" name="TextBox 216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7154731" y="5401138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5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8" name="TextBox 217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-547123" y="5418202"/>
                                                <a:ext cx="457199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−10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8" name="TextBox 217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-547123" y="5418202"/>
                                                <a:ext cx="457199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6"/>
                                                <a:stretch>
                                                  <a:fillRect r="-28571"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19" name="TextBox 218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3836677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19" name="TextBox 218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3836676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7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0" name="TextBox 219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2511610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4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0" name="TextBox 219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84352" y="2511609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8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1" name="TextBox 220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54738" y="1220444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1" name="TextBox 220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6154739" y="1220444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9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2" name="TextBox 221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4612648" y="5377995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−2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2" name="TextBox 221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4612648" y="5377995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0"/>
                                                <a:stretch>
                                                  <a:fillRect r="-4082"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23" name="TextBox 222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3223514" y="5375027"/>
                                                <a:ext cx="457198" cy="356301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−4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23" name="TextBox 222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3223514" y="5375027"/>
                                                <a:ext cx="457199" cy="665279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1"/>
                                                <a:stretch>
                                                  <a:fillRect r="-4082"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</p:grpSp>
                                  <p:cxnSp>
                                    <p:nvCxnSpPr>
                                      <p:cNvPr id="209" name="Straight Connector 208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4164809" y="5131997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0" name="Straight Connector 20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5473816" y="5126914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1" name="Straight Connector 210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2876513" y="5126914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2" name="Straight Connector 211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6764734" y="5120436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213" name="Straight Connector 212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372051" y="5151008"/>
                                        <a:ext cx="0" cy="228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</p:grpSp>
                                <p:cxnSp>
                                  <p:nvCxnSpPr>
                                    <p:cNvPr id="204" name="Straight Connector 203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092699" y="4501789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5" name="Straight Connector 204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06673" y="3218127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6" name="Straight Connector 205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13787" y="1937112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207" name="Straight Connector 206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5109717" y="5752979"/>
                                      <a:ext cx="0" cy="2286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192" name="Straight Connector 191"/>
                                  <p:cNvCxnSpPr/>
                                  <p:nvPr/>
                                </p:nvCxnSpPr>
                                <p:spPr>
                                  <a:xfrm>
                                    <a:off x="3351212" y="4409946"/>
                                    <a:ext cx="0" cy="43260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</p:grpSp>
                          <p:cxnSp>
                            <p:nvCxnSpPr>
                              <p:cNvPr id="188" name="Straight Connector 187"/>
                              <p:cNvCxnSpPr/>
                              <p:nvPr/>
                            </p:nvCxnSpPr>
                            <p:spPr>
                              <a:xfrm>
                                <a:off x="1522412" y="4386681"/>
                                <a:ext cx="0" cy="432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186" name="TextBox 185"/>
                                <p:cNvSpPr txBox="1"/>
                                <p:nvPr/>
                              </p:nvSpPr>
                              <p:spPr>
                                <a:xfrm>
                                  <a:off x="904880" y="4770310"/>
                                  <a:ext cx="647697" cy="505695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pPr fontAlgn="auto">
                                    <a:lnSpc>
                                      <a:spcPct val="9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</a:pPr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sz="1000" i="1" smtClean="0">
                                            <a:solidFill>
                                              <a:srgbClr val="404040"/>
                                            </a:solidFill>
                                            <a:latin typeface="Cambria Math" panose="02040503050406030204" pitchFamily="18" charset="0"/>
                                            <a:cs typeface="+mn-cs"/>
                                          </a:rPr>
                                          <m:t>−8</m:t>
                                        </m:r>
                                      </m:oMath>
                                    </m:oMathPara>
                                  </a14:m>
                                  <a:endParaRPr lang="en-US" sz="1000" dirty="0">
                                    <a:solidFill>
                                      <a:srgbClr val="404040"/>
                                    </a:solidFill>
                                    <a:latin typeface="Euphemia"/>
                                    <a:cs typeface="+mn-cs"/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186" name="TextBox 185"/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904881" y="4770311"/>
                                  <a:ext cx="647698" cy="944225"/>
                                </a:xfrm>
                                <a:prstGeom prst="rect">
                                  <a:avLst/>
                                </a:prstGeom>
                                <a:blipFill rotWithShape="0">
                                  <a:blip r:embed="rId12"/>
                                  <a:stretch>
                                    <a:fillRect r="-4167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n-US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  <p:cxnSp>
                      <p:nvCxnSpPr>
                        <p:cNvPr id="176" name="Straight Connector 175"/>
                        <p:cNvCxnSpPr/>
                        <p:nvPr/>
                      </p:nvCxnSpPr>
                      <p:spPr>
                        <a:xfrm rot="16200000">
                          <a:off x="6084309" y="1421157"/>
                          <a:ext cx="0" cy="431800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74" name="Straight Connector 173"/>
                      <p:cNvCxnSpPr/>
                      <p:nvPr/>
                    </p:nvCxnSpPr>
                    <p:spPr>
                      <a:xfrm rot="16200000">
                        <a:off x="6108258" y="2397496"/>
                        <a:ext cx="0" cy="32385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2" name="TextBox 171"/>
                        <p:cNvSpPr txBox="1"/>
                        <p:nvPr/>
                      </p:nvSpPr>
                      <p:spPr>
                        <a:xfrm>
                          <a:off x="6116309" y="1399646"/>
                          <a:ext cx="647697" cy="50569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72" name="TextBox 171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16310" y="1399645"/>
                          <a:ext cx="647698" cy="944225"/>
                        </a:xfrm>
                        <a:prstGeom prst="rect">
                          <a:avLst/>
                        </a:prstGeom>
                        <a:blipFill rotWithShape="0"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58" name="Straight Connector 157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6" name="TextBox 155"/>
                    <p:cNvSpPr txBox="1"/>
                    <p:nvPr/>
                  </p:nvSpPr>
                  <p:spPr>
                    <a:xfrm>
                      <a:off x="6021736" y="2023324"/>
                      <a:ext cx="1053003" cy="50569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156" name="TextBox 15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5" y="2023324"/>
                      <a:ext cx="1053004" cy="944225"/>
                    </a:xfrm>
                    <a:prstGeom prst="rect">
                      <a:avLst/>
                    </a:prstGeom>
                    <a:blipFill rotWithShape="0"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70" name="Group 69"/>
              <p:cNvGrpSpPr/>
              <p:nvPr/>
            </p:nvGrpSpPr>
            <p:grpSpPr>
              <a:xfrm>
                <a:off x="1456282" y="1615732"/>
                <a:ext cx="2651796" cy="2491726"/>
                <a:chOff x="1456282" y="1615732"/>
                <a:chExt cx="2651796" cy="2491726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 rot="16200000">
                  <a:off x="2649850" y="28501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rot="16200000">
                  <a:off x="2873638" y="28501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rot="16200000">
                  <a:off x="221842" y="2873018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flipV="1">
                  <a:off x="1667495" y="1625506"/>
                  <a:ext cx="0" cy="246888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rot="16200000">
                  <a:off x="2199942" y="2850173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 rot="16200000">
                  <a:off x="1980080" y="2850173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/>
                <p:nvPr/>
              </p:nvCxnSpPr>
              <p:spPr>
                <a:xfrm rot="16200000">
                  <a:off x="1746596" y="2850174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 rot="16200000">
                  <a:off x="1523963" y="2873018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 rot="16200000">
                  <a:off x="1305530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rot="16200000">
                  <a:off x="1077513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16200000">
                  <a:off x="853340" y="2856872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16200000">
                  <a:off x="629799" y="2859946"/>
                  <a:ext cx="24688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2" name="Group 21"/>
          <p:cNvGrpSpPr/>
          <p:nvPr/>
        </p:nvGrpSpPr>
        <p:grpSpPr>
          <a:xfrm>
            <a:off x="2843491" y="3652753"/>
            <a:ext cx="1978240" cy="1369836"/>
            <a:chOff x="3138888" y="3671213"/>
            <a:chExt cx="2636966" cy="1369836"/>
          </a:xfrm>
        </p:grpSpPr>
        <p:grpSp>
          <p:nvGrpSpPr>
            <p:cNvPr id="21" name="Group 20"/>
            <p:cNvGrpSpPr/>
            <p:nvPr/>
          </p:nvGrpSpPr>
          <p:grpSpPr>
            <a:xfrm>
              <a:off x="3138888" y="3671213"/>
              <a:ext cx="2266673" cy="1369836"/>
              <a:chOff x="3138888" y="3671213"/>
              <a:chExt cx="2266673" cy="1369836"/>
            </a:xfrm>
          </p:grpSpPr>
          <p:sp>
            <p:nvSpPr>
              <p:cNvPr id="237" name="Oval 236"/>
              <p:cNvSpPr/>
              <p:nvPr/>
            </p:nvSpPr>
            <p:spPr>
              <a:xfrm>
                <a:off x="5270642" y="4096332"/>
                <a:ext cx="134919" cy="134919"/>
              </a:xfrm>
              <a:prstGeom prst="ellipse">
                <a:avLst/>
              </a:prstGeom>
              <a:solidFill>
                <a:schemeClr val="accent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srgbClr val="404040"/>
                  </a:solidFill>
                </a:endParaRPr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3138888" y="3671213"/>
                <a:ext cx="1847193" cy="1369836"/>
                <a:chOff x="3138888" y="3671213"/>
                <a:chExt cx="1847193" cy="1369836"/>
              </a:xfrm>
            </p:grpSpPr>
            <p:sp>
              <p:nvSpPr>
                <p:cNvPr id="236" name="Oval 235"/>
                <p:cNvSpPr/>
                <p:nvPr/>
              </p:nvSpPr>
              <p:spPr>
                <a:xfrm>
                  <a:off x="4851162" y="4505461"/>
                  <a:ext cx="134919" cy="134919"/>
                </a:xfrm>
                <a:prstGeom prst="ellipse">
                  <a:avLst/>
                </a:prstGeom>
                <a:solidFill>
                  <a:schemeClr val="accent6"/>
                </a:solidFill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srgbClr val="404040"/>
                    </a:solidFill>
                  </a:endParaRPr>
                </a:p>
              </p:txBody>
            </p:sp>
            <p:grpSp>
              <p:nvGrpSpPr>
                <p:cNvPr id="19" name="Group 18"/>
                <p:cNvGrpSpPr/>
                <p:nvPr/>
              </p:nvGrpSpPr>
              <p:grpSpPr>
                <a:xfrm>
                  <a:off x="3138888" y="3671213"/>
                  <a:ext cx="1419720" cy="1369836"/>
                  <a:chOff x="3138888" y="3671213"/>
                  <a:chExt cx="1419720" cy="1369836"/>
                </a:xfrm>
              </p:grpSpPr>
              <p:sp>
                <p:nvSpPr>
                  <p:cNvPr id="235" name="Oval 234"/>
                  <p:cNvSpPr/>
                  <p:nvPr/>
                </p:nvSpPr>
                <p:spPr>
                  <a:xfrm>
                    <a:off x="4423689" y="4906130"/>
                    <a:ext cx="134919" cy="134919"/>
                  </a:xfrm>
                  <a:prstGeom prst="ellipse">
                    <a:avLst/>
                  </a:prstGeom>
                  <a:solidFill>
                    <a:schemeClr val="accent6"/>
                  </a:solidFill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en-US">
                      <a:solidFill>
                        <a:srgbClr val="404040"/>
                      </a:solidFill>
                    </a:endParaRPr>
                  </a:p>
                </p:txBody>
              </p:sp>
              <p:grpSp>
                <p:nvGrpSpPr>
                  <p:cNvPr id="18" name="Group 17"/>
                  <p:cNvGrpSpPr/>
                  <p:nvPr/>
                </p:nvGrpSpPr>
                <p:grpSpPr>
                  <a:xfrm>
                    <a:off x="3138888" y="3671213"/>
                    <a:ext cx="1328287" cy="1297113"/>
                    <a:chOff x="3138888" y="3671213"/>
                    <a:chExt cx="1328287" cy="1297113"/>
                  </a:xfrm>
                </p:grpSpPr>
                <p:sp>
                  <p:nvSpPr>
                    <p:cNvPr id="238" name="Oval 237"/>
                    <p:cNvSpPr/>
                    <p:nvPr/>
                  </p:nvSpPr>
                  <p:spPr>
                    <a:xfrm>
                      <a:off x="4007068" y="4506506"/>
                      <a:ext cx="134919" cy="134919"/>
                    </a:xfrm>
                    <a:prstGeom prst="ellipse">
                      <a:avLst/>
                    </a:prstGeom>
                    <a:solidFill>
                      <a:schemeClr val="accent6"/>
                    </a:solidFill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solidFill>
                          <a:srgbClr val="404040"/>
                        </a:solidFill>
                      </a:endParaRPr>
                    </a:p>
                  </p:txBody>
                </p:sp>
                <p:grpSp>
                  <p:nvGrpSpPr>
                    <p:cNvPr id="17" name="Group 16"/>
                    <p:cNvGrpSpPr/>
                    <p:nvPr/>
                  </p:nvGrpSpPr>
                  <p:grpSpPr>
                    <a:xfrm>
                      <a:off x="3138888" y="3671213"/>
                      <a:ext cx="1328287" cy="1297113"/>
                      <a:chOff x="3138888" y="3671213"/>
                      <a:chExt cx="1328287" cy="1297113"/>
                    </a:xfrm>
                  </p:grpSpPr>
                  <p:sp>
                    <p:nvSpPr>
                      <p:cNvPr id="239" name="Oval 238"/>
                      <p:cNvSpPr/>
                      <p:nvPr/>
                    </p:nvSpPr>
                    <p:spPr>
                      <a:xfrm>
                        <a:off x="3612435" y="4106355"/>
                        <a:ext cx="134919" cy="134919"/>
                      </a:xfrm>
                      <a:prstGeom prst="ellipse">
                        <a:avLst/>
                      </a:prstGeom>
                      <a:solidFill>
                        <a:schemeClr val="accent6"/>
                      </a:solidFill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endParaRPr lang="en-US">
                          <a:solidFill>
                            <a:srgbClr val="404040"/>
                          </a:solidFill>
                        </a:endParaRPr>
                      </a:p>
                    </p:txBody>
                  </p:sp>
                  <p:cxnSp>
                    <p:nvCxnSpPr>
                      <p:cNvPr id="240" name="Straight Arrow Connector 239"/>
                      <p:cNvCxnSpPr/>
                      <p:nvPr/>
                    </p:nvCxnSpPr>
                    <p:spPr>
                      <a:xfrm flipH="1" flipV="1">
                        <a:off x="3138888" y="3671213"/>
                        <a:ext cx="1328287" cy="1297113"/>
                      </a:xfrm>
                      <a:prstGeom prst="straightConnector1">
                        <a:avLst/>
                      </a:prstGeom>
                      <a:ln w="28575">
                        <a:tailEnd type="triangle"/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</p:cxnSp>
                </p:grpSp>
              </p:grpSp>
            </p:grpSp>
          </p:grpSp>
        </p:grpSp>
        <p:cxnSp>
          <p:nvCxnSpPr>
            <p:cNvPr id="241" name="Straight Arrow Connector 240"/>
            <p:cNvCxnSpPr/>
            <p:nvPr/>
          </p:nvCxnSpPr>
          <p:spPr>
            <a:xfrm rot="5400000" flipH="1" flipV="1">
              <a:off x="4463154" y="3702226"/>
              <a:ext cx="1328287" cy="129711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p:sp>
        <p:nvSpPr>
          <p:cNvPr id="242" name="Oval 241"/>
          <p:cNvSpPr/>
          <p:nvPr/>
        </p:nvSpPr>
        <p:spPr>
          <a:xfrm>
            <a:off x="1911856" y="3209763"/>
            <a:ext cx="101216" cy="13491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67798" y="2330422"/>
            <a:ext cx="1377628" cy="1002366"/>
            <a:chOff x="1300331" y="2303705"/>
            <a:chExt cx="1836359" cy="1002366"/>
          </a:xfrm>
        </p:grpSpPr>
        <p:cxnSp>
          <p:nvCxnSpPr>
            <p:cNvPr id="245" name="Straight Arrow Connector 244"/>
            <p:cNvCxnSpPr/>
            <p:nvPr/>
          </p:nvCxnSpPr>
          <p:spPr>
            <a:xfrm flipH="1" flipV="1">
              <a:off x="1300331" y="2383581"/>
              <a:ext cx="915868" cy="887860"/>
            </a:xfrm>
            <a:prstGeom prst="straightConnector1">
              <a:avLst/>
            </a:prstGeom>
            <a:ln w="28575">
              <a:solidFill>
                <a:schemeClr val="accent1"/>
              </a:solidFill>
              <a:prstDash val="dashDot"/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 flipV="1">
              <a:off x="2191548" y="2303705"/>
              <a:ext cx="945142" cy="1002366"/>
            </a:xfrm>
            <a:prstGeom prst="straightConnector1">
              <a:avLst/>
            </a:prstGeom>
            <a:ln w="28575">
              <a:solidFill>
                <a:schemeClr val="accent1"/>
              </a:solidFill>
              <a:prstDash val="dashDot"/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7" name="Content Placeholder 13"/>
              <p:cNvSpPr txBox="1">
                <a:spLocks/>
              </p:cNvSpPr>
              <p:nvPr/>
            </p:nvSpPr>
            <p:spPr>
              <a:xfrm>
                <a:off x="4775446" y="1364223"/>
                <a:ext cx="4333723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- New Vertex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>
                        <a:solidFill>
                          <a:srgbClr val="FF0000"/>
                        </a:solidFill>
                        <a:latin typeface="Wingdings 3" panose="05040102010807070707" pitchFamily="18" charset="2"/>
                        <a:sym typeface="Wingdings" panose="05000000000000000000" pitchFamily="2" charset="2"/>
                      </a:rPr>
                      <m:t>4</m:t>
                    </m:r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/>
                        <a:sym typeface="Wingdings" panose="05000000000000000000" pitchFamily="2" charset="2"/>
                      </a:rPr>
                      <m:t>   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(−6,4)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46" y="1364223"/>
                <a:ext cx="4333723" cy="639478"/>
              </a:xfrm>
              <a:prstGeom prst="rect">
                <a:avLst/>
              </a:prstGeom>
              <a:blipFill rotWithShape="1">
                <a:blip r:embed="rId15"/>
                <a:stretch>
                  <a:fillRect l="-2110" t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8" name="Content Placeholder 13"/>
              <p:cNvSpPr txBox="1">
                <a:spLocks/>
              </p:cNvSpPr>
              <p:nvPr/>
            </p:nvSpPr>
            <p:spPr>
              <a:xfrm>
                <a:off x="4749942" y="1861211"/>
                <a:ext cx="4333723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- Opens down  </a:t>
                </a:r>
                <a:r>
                  <a:rPr lang="en-US" b="1" dirty="0" smtClean="0">
                    <a:solidFill>
                      <a:srgbClr val="FF000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𝑎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=−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9942" y="1861211"/>
                <a:ext cx="4333723" cy="639478"/>
              </a:xfrm>
              <a:prstGeom prst="rect">
                <a:avLst/>
              </a:prstGeom>
              <a:blipFill rotWithShape="1">
                <a:blip r:embed="rId16"/>
                <a:stretch>
                  <a:fillRect l="-2110" t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9" name="Content Placeholder 13"/>
          <p:cNvSpPr txBox="1">
            <a:spLocks/>
          </p:cNvSpPr>
          <p:nvPr/>
        </p:nvSpPr>
        <p:spPr>
          <a:xfrm>
            <a:off x="4747093" y="2591784"/>
            <a:ext cx="4333723" cy="63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dirty="0" smtClean="0">
                <a:solidFill>
                  <a:srgbClr val="418AB3">
                    <a:lumMod val="75000"/>
                  </a:srgbClr>
                </a:solidFill>
              </a:rPr>
              <a:t>- Vertical Compression </a:t>
            </a:r>
            <a:r>
              <a:rPr lang="en-US" b="1" dirty="0">
                <a:solidFill>
                  <a:srgbClr val="FF0000"/>
                </a:solidFill>
                <a:latin typeface="Wingdings 3" panose="05040102010807070707" pitchFamily="18" charset="2"/>
                <a:sym typeface="Wingdings" panose="05000000000000000000" pitchFamily="2" charset="2"/>
              </a:rPr>
              <a:t>4</a:t>
            </a:r>
            <a:endParaRPr lang="en-US" dirty="0" smtClean="0">
              <a:solidFill>
                <a:srgbClr val="418AB3">
                  <a:lumMod val="75000"/>
                </a:srgb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1" name="Content Placeholder 13"/>
              <p:cNvSpPr txBox="1">
                <a:spLocks/>
              </p:cNvSpPr>
              <p:nvPr/>
            </p:nvSpPr>
            <p:spPr>
              <a:xfrm>
                <a:off x="5255281" y="3018122"/>
                <a:ext cx="4727971" cy="639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apply slope of 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smtClean="0">
                            <a:solidFill>
                              <a:srgbClr val="418AB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 from </a:t>
                </a: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dirty="0" smtClean="0">
                    <a:solidFill>
                      <a:srgbClr val="418AB3">
                        <a:lumMod val="75000"/>
                      </a:srgbClr>
                    </a:solidFill>
                  </a:rPr>
                  <a:t>the vertex</a:t>
                </a:r>
              </a:p>
            </p:txBody>
          </p:sp>
        </mc:Choice>
        <mc:Fallback xmlns="">
          <p:sp>
            <p:nvSpPr>
              <p:cNvPr id="2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281" y="3018122"/>
                <a:ext cx="4727971" cy="639478"/>
              </a:xfrm>
              <a:prstGeom prst="rect">
                <a:avLst/>
              </a:prstGeom>
              <a:blipFill rotWithShape="1">
                <a:blip r:embed="rId17"/>
                <a:stretch>
                  <a:fillRect l="-1933" t="-4762" b="-9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3" name="Oval 252"/>
          <p:cNvSpPr/>
          <p:nvPr/>
        </p:nvSpPr>
        <p:spPr>
          <a:xfrm>
            <a:off x="1912060" y="3213154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54" name="Oval 253"/>
          <p:cNvSpPr/>
          <p:nvPr/>
        </p:nvSpPr>
        <p:spPr>
          <a:xfrm>
            <a:off x="3494750" y="3666740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465519" y="3658022"/>
            <a:ext cx="101216" cy="13491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64221" y="3280614"/>
            <a:ext cx="3536188" cy="526253"/>
            <a:chOff x="310728" y="2171046"/>
            <a:chExt cx="4713691" cy="526253"/>
          </a:xfrm>
        </p:grpSpPr>
        <p:cxnSp>
          <p:nvCxnSpPr>
            <p:cNvPr id="256" name="Straight Arrow Connector 255"/>
            <p:cNvCxnSpPr>
              <a:stCxn id="253" idx="6"/>
            </p:cNvCxnSpPr>
            <p:nvPr/>
          </p:nvCxnSpPr>
          <p:spPr>
            <a:xfrm flipH="1">
              <a:off x="310728" y="2171046"/>
              <a:ext cx="2288981" cy="49940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7" name="Straight Arrow Connector 256"/>
            <p:cNvCxnSpPr>
              <a:stCxn id="253" idx="6"/>
            </p:cNvCxnSpPr>
            <p:nvPr/>
          </p:nvCxnSpPr>
          <p:spPr>
            <a:xfrm>
              <a:off x="2599710" y="2171046"/>
              <a:ext cx="2424709" cy="526253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8" name="Content Placeholder 13"/>
              <p:cNvSpPr txBox="1">
                <a:spLocks/>
              </p:cNvSpPr>
              <p:nvPr/>
            </p:nvSpPr>
            <p:spPr>
              <a:xfrm>
                <a:off x="1509013" y="2753057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013" y="2753057"/>
                <a:ext cx="855071" cy="390155"/>
              </a:xfrm>
              <a:prstGeom prst="rect">
                <a:avLst/>
              </a:prstGeom>
              <a:blipFill rotWithShape="1">
                <a:blip r:embed="rId18"/>
                <a:stretch>
                  <a:fillRect t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Content Placeholder 13"/>
              <p:cNvSpPr txBox="1">
                <a:spLocks/>
              </p:cNvSpPr>
              <p:nvPr/>
            </p:nvSpPr>
            <p:spPr>
              <a:xfrm>
                <a:off x="3069247" y="3277514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247" y="3277514"/>
                <a:ext cx="855071" cy="390155"/>
              </a:xfrm>
              <a:prstGeom prst="rect">
                <a:avLst/>
              </a:prstGeom>
              <a:blipFill rotWithShape="1">
                <a:blip r:embed="rId19"/>
                <a:stretch>
                  <a:fillRect t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Content Placeholder 13"/>
              <p:cNvSpPr txBox="1">
                <a:spLocks/>
              </p:cNvSpPr>
              <p:nvPr/>
            </p:nvSpPr>
            <p:spPr>
              <a:xfrm>
                <a:off x="-76200" y="3216906"/>
                <a:ext cx="1015212" cy="4042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3216906"/>
                <a:ext cx="1015212" cy="404218"/>
              </a:xfrm>
              <a:prstGeom prst="rect">
                <a:avLst/>
              </a:prstGeom>
              <a:blipFill rotWithShape="1">
                <a:blip r:embed="rId20"/>
                <a:stretch>
                  <a:fillRect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8" name="Content Placeholder 13"/>
              <p:cNvSpPr txBox="1">
                <a:spLocks/>
              </p:cNvSpPr>
              <p:nvPr/>
            </p:nvSpPr>
            <p:spPr>
              <a:xfrm>
                <a:off x="4213259" y="3456692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b="1" dirty="0" smtClean="0">
                    <a:solidFill>
                      <a:srgbClr val="838383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𝒇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1800" b="1" dirty="0">
                  <a:solidFill>
                    <a:srgbClr val="838383"/>
                  </a:solidFill>
                </a:endParaRPr>
              </a:p>
            </p:txBody>
          </p:sp>
        </mc:Choice>
        <mc:Fallback xmlns="">
          <p:sp>
            <p:nvSpPr>
              <p:cNvPr id="33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259" y="3456692"/>
                <a:ext cx="612432" cy="381876"/>
              </a:xfrm>
              <a:prstGeom prst="rect">
                <a:avLst/>
              </a:prstGeom>
              <a:blipFill rotWithShape="1">
                <a:blip r:embed="rId21"/>
                <a:stretch>
                  <a:fillRect t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Content Placeholder 13"/>
              <p:cNvSpPr txBox="1">
                <a:spLocks/>
              </p:cNvSpPr>
              <p:nvPr/>
            </p:nvSpPr>
            <p:spPr>
              <a:xfrm>
                <a:off x="-45697" y="3916908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𝒈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1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1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3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697" y="3916908"/>
                <a:ext cx="612432" cy="381876"/>
              </a:xfrm>
              <a:prstGeom prst="rect">
                <a:avLst/>
              </a:prstGeom>
              <a:blipFill rotWithShape="1">
                <a:blip r:embed="rId22"/>
                <a:stretch>
                  <a:fillRect t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Straight Connector 114"/>
          <p:cNvCxnSpPr/>
          <p:nvPr/>
        </p:nvCxnSpPr>
        <p:spPr>
          <a:xfrm>
            <a:off x="538625" y="4871651"/>
            <a:ext cx="0" cy="1482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6200000">
            <a:off x="-1763553" y="3810160"/>
            <a:ext cx="460985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13"/>
              <p:cNvSpPr txBox="1">
                <a:spLocks/>
              </p:cNvSpPr>
              <p:nvPr/>
            </p:nvSpPr>
            <p:spPr>
              <a:xfrm>
                <a:off x="4617532" y="5835650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𝐃𝐨𝐦𝐚𝐢𝐧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</a:rPr>
                      <m:t>; 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532" y="5835650"/>
                <a:ext cx="4374068" cy="566553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13"/>
              <p:cNvSpPr txBox="1">
                <a:spLocks/>
              </p:cNvSpPr>
              <p:nvPr/>
            </p:nvSpPr>
            <p:spPr>
              <a:xfrm>
                <a:off x="6734646" y="5832522"/>
                <a:ext cx="1418754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𝐑𝐚𝐧𝐠𝐞</m:t>
                      </m:r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646" y="5832522"/>
                <a:ext cx="1418754" cy="5665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9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582264"/>
              </p:ext>
            </p:extLst>
          </p:nvPr>
        </p:nvGraphicFramePr>
        <p:xfrm>
          <a:off x="7889875" y="5791200"/>
          <a:ext cx="96361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355320" imgH="203040" progId="Equation.DSMT4">
                  <p:embed/>
                </p:oleObj>
              </mc:Choice>
              <mc:Fallback>
                <p:oleObj name="Equation" r:id="rId24" imgW="355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889875" y="5791200"/>
                        <a:ext cx="963613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36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build="p"/>
      <p:bldP spid="242" grpId="0" animBg="1"/>
      <p:bldP spid="247" grpId="0" build="p"/>
      <p:bldP spid="248" grpId="0" build="p"/>
      <p:bldP spid="249" grpId="0" build="p"/>
      <p:bldP spid="251" grpId="0" build="p"/>
      <p:bldP spid="253" grpId="0" animBg="1"/>
      <p:bldP spid="254" grpId="0" animBg="1"/>
      <p:bldP spid="255" grpId="0" animBg="1"/>
      <p:bldP spid="258" grpId="0" build="p"/>
      <p:bldP spid="336" grpId="0" build="p"/>
      <p:bldP spid="337" grpId="0" build="p"/>
      <p:bldP spid="339" grpId="0"/>
      <p:bldP spid="117" grpId="0" build="p"/>
      <p:bldP spid="11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12" y="609600"/>
            <a:ext cx="6859440" cy="533400"/>
          </a:xfrm>
        </p:spPr>
        <p:txBody>
          <a:bodyPr/>
          <a:lstStyle/>
          <a:p>
            <a:r>
              <a:rPr lang="en-US" dirty="0" smtClean="0"/>
              <a:t>Reflect (not in the textbook)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6128" y="1128823"/>
                <a:ext cx="8102775" cy="23475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 smtClean="0">
                    <a:solidFill>
                      <a:srgbClr val="404040"/>
                    </a:solidFill>
                    <a:latin typeface="Euphemia"/>
                    <a:cs typeface="+mn-cs"/>
                  </a:rPr>
                  <a:t>In a function in the form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cs typeface="+mn-cs"/>
                      </a:rPr>
                      <m:t>𝒈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404040"/>
                            </a:solidFill>
                            <a:latin typeface="Cambria Math"/>
                            <a:cs typeface="+mn-cs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𝒙</m:t>
                        </m:r>
                      </m:e>
                    </m:d>
                    <m:r>
                      <a:rPr lang="en-US" sz="28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  <a:cs typeface="+mn-cs"/>
                      </a:rPr>
                      <m:t>𝒂</m:t>
                    </m:r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/>
                            <a:cs typeface="+mn-cs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404040"/>
                                </a:solidFill>
                                <a:latin typeface="Cambria Math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𝒃</m:t>
                            </m:r>
                          </m:den>
                        </m:f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𝒉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e>
                    </m:d>
                    <m:r>
                      <a:rPr lang="en-US" sz="28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cs typeface="+mn-cs"/>
                      </a:rPr>
                      <m:t>+</m:t>
                    </m:r>
                    <m:r>
                      <a:rPr lang="en-US" sz="28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cs typeface="+mn-cs"/>
                      </a:rPr>
                      <m:t>𝒌</m:t>
                    </m:r>
                  </m:oMath>
                </a14:m>
                <a:endParaRPr lang="en-US" sz="2800" b="1" dirty="0">
                  <a:solidFill>
                    <a:srgbClr val="404040"/>
                  </a:solidFill>
                  <a:latin typeface="Euphemia"/>
                  <a:cs typeface="+mn-cs"/>
                </a:endParaRPr>
              </a:p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>
                    <a:solidFill>
                      <a:srgbClr val="404040"/>
                    </a:solidFill>
                    <a:latin typeface="Euphemia"/>
                    <a:cs typeface="+mn-cs"/>
                  </a:rPr>
                  <a:t>which parameters can be used to find the vertex of the function</a:t>
                </a:r>
                <a:r>
                  <a:rPr lang="en-US" sz="2800" b="1" dirty="0" smtClean="0">
                    <a:solidFill>
                      <a:srgbClr val="404040"/>
                    </a:solidFill>
                    <a:latin typeface="Euphemia"/>
                    <a:cs typeface="+mn-cs"/>
                  </a:rPr>
                  <a:t>?  </a:t>
                </a:r>
                <a:r>
                  <a:rPr lang="en-US" sz="2800" b="1" dirty="0">
                    <a:solidFill>
                      <a:srgbClr val="404040"/>
                    </a:solidFill>
                    <a:latin typeface="Euphemia"/>
                    <a:cs typeface="+mn-cs"/>
                  </a:rPr>
                  <a:t>Explain.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128" y="1128823"/>
                <a:ext cx="8102775" cy="2347566"/>
              </a:xfrm>
              <a:prstGeom prst="rect">
                <a:avLst/>
              </a:prstGeom>
              <a:blipFill rotWithShape="1">
                <a:blip r:embed="rId2"/>
                <a:stretch>
                  <a:fillRect l="-1580" r="-1731" b="-2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4064832"/>
                <a:ext cx="8253577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h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Euphemia"/>
                    <a:cs typeface="+mn-cs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𝑘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Euphemia"/>
                    <a:cs typeface="+mn-cs"/>
                  </a:rPr>
                  <a:t>; the vertex of the function, will be at the coordinates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(</m:t>
                    </m:r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h</m:t>
                    </m:r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, </m:t>
                    </m:r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𝑘</m:t>
                    </m:r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endParaRPr lang="en-US" sz="3200" b="1" dirty="0">
                  <a:solidFill>
                    <a:srgbClr val="FF0000"/>
                  </a:solidFill>
                  <a:latin typeface="Euphemi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064832"/>
                <a:ext cx="8253577" cy="978729"/>
              </a:xfrm>
              <a:prstGeom prst="rect">
                <a:avLst/>
              </a:prstGeom>
              <a:blipFill rotWithShape="1">
                <a:blip r:embed="rId3"/>
                <a:stretch>
                  <a:fillRect l="-1846" t="-13750" b="-1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46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0" y="228600"/>
            <a:ext cx="8642286" cy="685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Writing Absolute Value Functions from a Graph</a:t>
            </a:r>
            <a:endParaRPr lang="en-US" b="1" u="sng" dirty="0"/>
          </a:p>
        </p:txBody>
      </p:sp>
      <p:sp>
        <p:nvSpPr>
          <p:cNvPr id="58" name="Title 12"/>
          <p:cNvSpPr txBox="1">
            <a:spLocks/>
          </p:cNvSpPr>
          <p:nvPr/>
        </p:nvSpPr>
        <p:spPr>
          <a:xfrm>
            <a:off x="205081" y="809365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rgbClr val="A6B727"/>
                </a:solidFill>
              </a:rPr>
              <a:t>B</a:t>
            </a:r>
            <a:r>
              <a:rPr lang="en-US" b="1" dirty="0" smtClean="0">
                <a:solidFill>
                  <a:srgbClr val="A6B727"/>
                </a:solidFill>
              </a:rPr>
              <a:t>1.</a:t>
            </a:r>
            <a:endParaRPr lang="en-US" b="1" dirty="0">
              <a:solidFill>
                <a:srgbClr val="A6B727"/>
              </a:solidFill>
            </a:endParaRPr>
          </a:p>
        </p:txBody>
      </p:sp>
      <p:sp>
        <p:nvSpPr>
          <p:cNvPr id="90" name="Content Placeholder 13"/>
          <p:cNvSpPr txBox="1">
            <a:spLocks/>
          </p:cNvSpPr>
          <p:nvPr/>
        </p:nvSpPr>
        <p:spPr>
          <a:xfrm>
            <a:off x="4506785" y="1141145"/>
            <a:ext cx="2647562" cy="534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b="1" u="sng" dirty="0" smtClean="0">
                <a:solidFill>
                  <a:srgbClr val="002060"/>
                </a:solidFill>
              </a:rPr>
              <a:t>Steps to graph:</a:t>
            </a:r>
            <a:endParaRPr lang="en-US" sz="3200" b="1" u="sng" dirty="0">
              <a:solidFill>
                <a:srgbClr val="002060"/>
              </a:solidFill>
            </a:endParaRPr>
          </a:p>
        </p:txBody>
      </p:sp>
      <p:sp>
        <p:nvSpPr>
          <p:cNvPr id="91" name="Content Placeholder 13"/>
          <p:cNvSpPr txBox="1">
            <a:spLocks/>
          </p:cNvSpPr>
          <p:nvPr/>
        </p:nvSpPr>
        <p:spPr>
          <a:xfrm>
            <a:off x="4382675" y="1779984"/>
            <a:ext cx="2569880" cy="534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800" b="1" dirty="0" smtClean="0">
                <a:solidFill>
                  <a:srgbClr val="404040"/>
                </a:solidFill>
              </a:rPr>
              <a:t>1. Determine Vertex:</a:t>
            </a:r>
            <a:endParaRPr lang="en-US" sz="2800" b="1" dirty="0">
              <a:solidFill>
                <a:srgbClr val="40404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13"/>
              <p:cNvSpPr txBox="1">
                <a:spLocks/>
              </p:cNvSpPr>
              <p:nvPr/>
            </p:nvSpPr>
            <p:spPr>
              <a:xfrm>
                <a:off x="4389376" y="2332938"/>
                <a:ext cx="3591555" cy="5447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404040"/>
                    </a:solidFill>
                  </a:rPr>
                  <a:t>2.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b="1" dirty="0" smtClean="0">
                    <a:solidFill>
                      <a:srgbClr val="404040"/>
                    </a:solidFill>
                  </a:rPr>
                  <a:t> positive or negative?</a:t>
                </a: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9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376" y="2332938"/>
                <a:ext cx="3591555" cy="544705"/>
              </a:xfrm>
              <a:prstGeom prst="rect">
                <a:avLst/>
              </a:prstGeom>
              <a:blipFill rotWithShape="1">
                <a:blip r:embed="rId2"/>
                <a:stretch>
                  <a:fillRect l="-2037" t="-25843" r="-1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13"/>
          <p:cNvSpPr txBox="1">
            <a:spLocks/>
          </p:cNvSpPr>
          <p:nvPr/>
        </p:nvSpPr>
        <p:spPr>
          <a:xfrm>
            <a:off x="4430013" y="3158497"/>
            <a:ext cx="4091233" cy="647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000" b="1" dirty="0" smtClean="0">
                <a:solidFill>
                  <a:srgbClr val="404040"/>
                </a:solidFill>
              </a:rPr>
              <a:t>3. Pick a point on the function:</a:t>
            </a:r>
            <a:endParaRPr lang="en-US" sz="2000" b="1" dirty="0">
              <a:solidFill>
                <a:srgbClr val="40404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ontent Placeholder 13"/>
              <p:cNvSpPr txBox="1">
                <a:spLocks/>
              </p:cNvSpPr>
              <p:nvPr/>
            </p:nvSpPr>
            <p:spPr>
              <a:xfrm>
                <a:off x="6770697" y="1676400"/>
                <a:ext cx="1108697" cy="6535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697" y="1676400"/>
                <a:ext cx="1108697" cy="65352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Content Placeholder 13"/>
              <p:cNvSpPr txBox="1">
                <a:spLocks/>
              </p:cNvSpPr>
              <p:nvPr/>
            </p:nvSpPr>
            <p:spPr>
              <a:xfrm>
                <a:off x="7632376" y="1691664"/>
                <a:ext cx="1435424" cy="7011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b="1" dirty="0">
                    <a:solidFill>
                      <a:srgbClr val="FF000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</a:t>
                </a:r>
                <a:r>
                  <a:rPr lang="en-US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376" y="1691664"/>
                <a:ext cx="1435424" cy="701117"/>
              </a:xfrm>
              <a:prstGeom prst="rect">
                <a:avLst/>
              </a:prstGeom>
              <a:blipFill rotWithShape="1">
                <a:blip r:embed="rId4"/>
                <a:stretch>
                  <a:fillRect l="-6356" t="-1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13"/>
          <p:cNvSpPr txBox="1">
            <a:spLocks/>
          </p:cNvSpPr>
          <p:nvPr/>
        </p:nvSpPr>
        <p:spPr>
          <a:xfrm>
            <a:off x="4411421" y="3710597"/>
            <a:ext cx="3634350" cy="57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000" b="1" dirty="0">
                <a:solidFill>
                  <a:srgbClr val="404040"/>
                </a:solidFill>
              </a:rPr>
              <a:t>4</a:t>
            </a:r>
            <a:r>
              <a:rPr lang="en-US" sz="2000" b="1" dirty="0" smtClean="0">
                <a:solidFill>
                  <a:srgbClr val="404040"/>
                </a:solidFill>
              </a:rPr>
              <a:t>. Determine the slope:</a:t>
            </a:r>
            <a:endParaRPr lang="en-US" sz="2000" b="1" dirty="0">
              <a:solidFill>
                <a:srgbClr val="40404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13"/>
              <p:cNvSpPr txBox="1">
                <a:spLocks/>
              </p:cNvSpPr>
              <p:nvPr/>
            </p:nvSpPr>
            <p:spPr>
              <a:xfrm>
                <a:off x="4407252" y="4298028"/>
                <a:ext cx="4510471" cy="11813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b="1" dirty="0" smtClean="0">
                    <a:solidFill>
                      <a:srgbClr val="404040"/>
                    </a:solidFill>
                  </a:rPr>
                  <a:t>5. Substitute info into standard form </a:t>
                </a:r>
                <a14:m>
                  <m:oMath xmlns:m="http://schemas.openxmlformats.org/officeDocument/2006/math">
                    <m:r>
                      <a:rPr lang="en-US" sz="2000" b="1" smtClean="0">
                        <a:solidFill>
                          <a:srgbClr val="404040"/>
                        </a:solidFill>
                        <a:latin typeface="Cambria Math"/>
                      </a:rPr>
                      <m:t>: </m:t>
                    </m:r>
                    <m:r>
                      <a:rPr lang="en-US" sz="20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sz="2000" b="1" i="1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0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d>
                      <m:dPr>
                        <m:begChr m:val="|"/>
                        <m:endChr m:val="|"/>
                        <m:ctrlPr>
                          <a:rPr lang="en-US" sz="2000" b="1" i="1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b="1" i="1">
                                <a:solidFill>
                                  <a:srgbClr val="40404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n-US" sz="20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0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sz="2000" b="1" dirty="0">
                  <a:solidFill>
                    <a:srgbClr val="404040"/>
                  </a:solidFill>
                </a:endParaRPr>
              </a:p>
              <a:p>
                <a:pPr marL="457200" indent="-45720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0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9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252" y="4298028"/>
                <a:ext cx="4510471" cy="1181369"/>
              </a:xfrm>
              <a:prstGeom prst="rect">
                <a:avLst/>
              </a:prstGeom>
              <a:blipFill rotWithShape="1">
                <a:blip r:embed="rId5"/>
                <a:stretch>
                  <a:fillRect l="-1486" t="-5155" r="-1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Content Placeholder 13"/>
              <p:cNvSpPr txBox="1">
                <a:spLocks/>
              </p:cNvSpPr>
              <p:nvPr/>
            </p:nvSpPr>
            <p:spPr>
              <a:xfrm>
                <a:off x="4807223" y="2636833"/>
                <a:ext cx="3553605" cy="9179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𝑶𝒑𝒆𝒏𝒔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𝒖𝒑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 ∴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𝒑𝒐𝒔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𝒊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𝒕𝒊𝒗𝒆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223" y="2636833"/>
                <a:ext cx="3553605" cy="9179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Content Placeholder 13"/>
              <p:cNvSpPr txBox="1">
                <a:spLocks/>
              </p:cNvSpPr>
              <p:nvPr/>
            </p:nvSpPr>
            <p:spPr>
              <a:xfrm>
                <a:off x="7383341" y="3547025"/>
                <a:ext cx="916735" cy="704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3341" y="3547025"/>
                <a:ext cx="916735" cy="7044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13"/>
              <p:cNvSpPr txBox="1">
                <a:spLocks/>
              </p:cNvSpPr>
              <p:nvPr/>
            </p:nvSpPr>
            <p:spPr>
              <a:xfrm>
                <a:off x="4515984" y="5514975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984" y="5514975"/>
                <a:ext cx="1023552" cy="66112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/>
          <p:cNvGrpSpPr>
            <a:grpSpLocks noChangeAspect="1"/>
          </p:cNvGrpSpPr>
          <p:nvPr/>
        </p:nvGrpSpPr>
        <p:grpSpPr>
          <a:xfrm>
            <a:off x="402624" y="1403182"/>
            <a:ext cx="3960717" cy="4597137"/>
            <a:chOff x="2534862" y="1105374"/>
            <a:chExt cx="3482829" cy="3032635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97895" y="2811206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609325" y="303747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609325" y="325692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597895" y="258775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597895" y="237062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597895" y="214139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2597895" y="192210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97895" y="369971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597895" y="169143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609325" y="1480533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609325" y="124630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597895" y="392585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30" name="Group 129"/>
            <p:cNvGrpSpPr/>
            <p:nvPr/>
          </p:nvGrpSpPr>
          <p:grpSpPr>
            <a:xfrm>
              <a:off x="2534862" y="1105374"/>
              <a:ext cx="3482829" cy="3032635"/>
              <a:chOff x="2534862" y="1105374"/>
              <a:chExt cx="3482829" cy="3032635"/>
            </a:xfrm>
          </p:grpSpPr>
          <p:grpSp>
            <p:nvGrpSpPr>
              <p:cNvPr id="250" name="Group 249"/>
              <p:cNvGrpSpPr/>
              <p:nvPr/>
            </p:nvGrpSpPr>
            <p:grpSpPr>
              <a:xfrm>
                <a:off x="2534862" y="1129915"/>
                <a:ext cx="3482829" cy="3008094"/>
                <a:chOff x="1500500" y="-8875691"/>
                <a:chExt cx="14246607" cy="12304692"/>
              </a:xfrm>
            </p:grpSpPr>
            <p:grpSp>
              <p:nvGrpSpPr>
                <p:cNvPr id="252" name="Group 251"/>
                <p:cNvGrpSpPr/>
                <p:nvPr/>
              </p:nvGrpSpPr>
              <p:grpSpPr>
                <a:xfrm>
                  <a:off x="1500500" y="-8875691"/>
                  <a:ext cx="14246607" cy="12304692"/>
                  <a:chOff x="1500500" y="-8875691"/>
                  <a:chExt cx="14246607" cy="12304692"/>
                </a:xfrm>
              </p:grpSpPr>
              <p:grpSp>
                <p:nvGrpSpPr>
                  <p:cNvPr id="254" name="Group 253"/>
                  <p:cNvGrpSpPr/>
                  <p:nvPr/>
                </p:nvGrpSpPr>
                <p:grpSpPr>
                  <a:xfrm>
                    <a:off x="1500500" y="-8875691"/>
                    <a:ext cx="14246607" cy="12304692"/>
                    <a:chOff x="-3061976" y="-5218091"/>
                    <a:chExt cx="14246607" cy="12304692"/>
                  </a:xfrm>
                </p:grpSpPr>
                <p:grpSp>
                  <p:nvGrpSpPr>
                    <p:cNvPr id="256" name="Group 255"/>
                    <p:cNvGrpSpPr/>
                    <p:nvPr/>
                  </p:nvGrpSpPr>
                  <p:grpSpPr>
                    <a:xfrm>
                      <a:off x="-3061976" y="-5218091"/>
                      <a:ext cx="14246607" cy="12304692"/>
                      <a:chOff x="-3061976" y="-5218091"/>
                      <a:chExt cx="14246607" cy="12304692"/>
                    </a:xfrm>
                  </p:grpSpPr>
                  <p:grpSp>
                    <p:nvGrpSpPr>
                      <p:cNvPr id="258" name="Group 257"/>
                      <p:cNvGrpSpPr/>
                      <p:nvPr/>
                    </p:nvGrpSpPr>
                    <p:grpSpPr>
                      <a:xfrm>
                        <a:off x="-3061976" y="-5218091"/>
                        <a:ext cx="14246607" cy="12304692"/>
                        <a:chOff x="-3061976" y="-5218091"/>
                        <a:chExt cx="14246607" cy="12304692"/>
                      </a:xfrm>
                    </p:grpSpPr>
                    <p:grpSp>
                      <p:nvGrpSpPr>
                        <p:cNvPr id="260" name="Group 259"/>
                        <p:cNvGrpSpPr/>
                        <p:nvPr/>
                      </p:nvGrpSpPr>
                      <p:grpSpPr>
                        <a:xfrm>
                          <a:off x="-3061976" y="-5218091"/>
                          <a:ext cx="14246607" cy="12304692"/>
                          <a:chOff x="1510024" y="1146793"/>
                          <a:chExt cx="14246607" cy="12304692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262" name="TextBox 261"/>
                              <p:cNvSpPr txBox="1"/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10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262" name="TextBox 261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9"/>
                                <a:stretch>
                                  <a:fillRect r="-17500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263" name="Group 262"/>
                          <p:cNvGrpSpPr/>
                          <p:nvPr/>
                        </p:nvGrpSpPr>
                        <p:grpSpPr>
                          <a:xfrm>
                            <a:off x="1510024" y="1146793"/>
                            <a:ext cx="14246607" cy="12304692"/>
                            <a:chOff x="1510024" y="1146793"/>
                            <a:chExt cx="14246607" cy="12304692"/>
                          </a:xfrm>
                        </p:grpSpPr>
                        <p:grpSp>
                          <p:nvGrpSpPr>
                            <p:cNvPr id="264" name="Group 263"/>
                            <p:cNvGrpSpPr/>
                            <p:nvPr/>
                          </p:nvGrpSpPr>
                          <p:grpSpPr>
                            <a:xfrm>
                              <a:off x="1510024" y="1146793"/>
                              <a:ext cx="14246607" cy="12304692"/>
                              <a:chOff x="1510024" y="-681054"/>
                              <a:chExt cx="14246607" cy="12304692"/>
                            </a:xfrm>
                          </p:grpSpPr>
                          <p:cxnSp>
                            <p:nvCxnSpPr>
                              <p:cNvPr id="266" name="Straight Connector 265"/>
                              <p:cNvCxnSpPr/>
                              <p:nvPr/>
                            </p:nvCxnSpPr>
                            <p:spPr>
                              <a:xfrm rot="16200000">
                                <a:off x="6098590" y="564865"/>
                                <a:ext cx="0" cy="32385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267" name="Group 266"/>
                              <p:cNvGrpSpPr/>
                              <p:nvPr/>
                            </p:nvGrpSpPr>
                            <p:grpSpPr>
                              <a:xfrm>
                                <a:off x="1510024" y="-681054"/>
                                <a:ext cx="14246607" cy="12304692"/>
                                <a:chOff x="1510024" y="-681054"/>
                                <a:chExt cx="14246607" cy="12304692"/>
                              </a:xfrm>
                            </p:grpSpPr>
                            <p:grpSp>
                              <p:nvGrpSpPr>
                                <p:cNvPr id="268" name="Group 267"/>
                                <p:cNvGrpSpPr/>
                                <p:nvPr/>
                              </p:nvGrpSpPr>
                              <p:grpSpPr>
                                <a:xfrm>
                                  <a:off x="1510024" y="-681054"/>
                                  <a:ext cx="14246607" cy="12304692"/>
                                  <a:chOff x="1510024" y="-681054"/>
                                  <a:chExt cx="14246607" cy="12304692"/>
                                </a:xfrm>
                              </p:grpSpPr>
                              <p:grpSp>
                                <p:nvGrpSpPr>
                                  <p:cNvPr id="270" name="Group 269"/>
                                  <p:cNvGrpSpPr/>
                                  <p:nvPr/>
                                </p:nvGrpSpPr>
                                <p:grpSpPr>
                                  <a:xfrm>
                                    <a:off x="1510024" y="-681054"/>
                                    <a:ext cx="14246607" cy="12304692"/>
                                    <a:chOff x="1510024" y="-681054"/>
                                    <a:chExt cx="14246607" cy="12304692"/>
                                  </a:xfrm>
                                </p:grpSpPr>
                                <p:grpSp>
                                  <p:nvGrpSpPr>
                                    <p:cNvPr id="288" name="Group 287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1510024" y="-681054"/>
                                      <a:ext cx="14246607" cy="12304692"/>
                                      <a:chOff x="-271158" y="-3424255"/>
                                      <a:chExt cx="14246608" cy="12304692"/>
                                    </a:xfrm>
                                  </p:grpSpPr>
                                  <p:cxnSp>
                                    <p:nvCxnSpPr>
                                      <p:cNvPr id="290" name="Straight Connector 28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11607554" y="5938693"/>
                                        <a:ext cx="0" cy="432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grpSp>
                                    <p:nvGrpSpPr>
                                      <p:cNvPr id="291" name="Group 290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-271158" y="-3424255"/>
                                        <a:ext cx="14246608" cy="12304692"/>
                                        <a:chOff x="-293080" y="-4338655"/>
                                        <a:chExt cx="14246608" cy="12304692"/>
                                      </a:xfrm>
                                    </p:grpSpPr>
                                    <p:grpSp>
                                      <p:nvGrpSpPr>
                                        <p:cNvPr id="292" name="Group 291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293080" y="-4338655"/>
                                          <a:ext cx="14246608" cy="12304692"/>
                                          <a:chOff x="-293080" y="-4338655"/>
                                          <a:chExt cx="14246608" cy="12304692"/>
                                        </a:xfrm>
                                      </p:grpSpPr>
                                      <p:grpSp>
                                        <p:nvGrpSpPr>
                                          <p:cNvPr id="294" name="Group 29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293080" y="-4338655"/>
                                            <a:ext cx="14246608" cy="12304692"/>
                                            <a:chOff x="-293080" y="-4338655"/>
                                            <a:chExt cx="14246608" cy="12304692"/>
                                          </a:xfrm>
                                        </p:grpSpPr>
                                        <p:grpSp>
                                          <p:nvGrpSpPr>
                                            <p:cNvPr id="296" name="Group 295"/>
                                            <p:cNvGrpSpPr/>
                                            <p:nvPr/>
                                          </p:nvGrpSpPr>
                                          <p:grpSpPr>
                                            <a:xfrm>
                                              <a:off x="-293080" y="-4338655"/>
                                              <a:ext cx="14246608" cy="12304692"/>
                                              <a:chOff x="-293080" y="-4338655"/>
                                              <a:chExt cx="14246608" cy="12304692"/>
                                            </a:xfrm>
                                          </p:grpSpPr>
                                          <p:grpSp>
                                            <p:nvGrpSpPr>
                                              <p:cNvPr id="298" name="Group 297"/>
                                              <p:cNvGrpSpPr/>
                                              <p:nvPr/>
                                            </p:nvGrpSpPr>
                                            <p:grpSpPr>
                                              <a:xfrm>
                                                <a:off x="-293080" y="-4338655"/>
                                                <a:ext cx="14246608" cy="12304692"/>
                                                <a:chOff x="1874799" y="-1509710"/>
                                                <a:chExt cx="10056429" cy="8663345"/>
                                              </a:xfrm>
                                            </p:grpSpPr>
                                            <p:grpSp>
                                              <p:nvGrpSpPr>
                                                <p:cNvPr id="300" name="Group 299"/>
                                                <p:cNvGrpSpPr/>
                                                <p:nvPr/>
                                              </p:nvGrpSpPr>
                                              <p:grpSpPr>
                                                <a:xfrm>
                                                  <a:off x="1874799" y="-1509710"/>
                                                  <a:ext cx="10056429" cy="8663345"/>
                                                  <a:chOff x="2876513" y="-1509710"/>
                                                  <a:chExt cx="10056429" cy="8663345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305" name="Group 304"/>
                                                  <p:cNvGrpSpPr/>
                                                  <p:nvPr/>
                                                </p:nvGrpSpPr>
                                                <p:grpSpPr>
                                                  <a:xfrm>
                                                    <a:off x="2876513" y="-1509710"/>
                                                    <a:ext cx="10056429" cy="8663345"/>
                                                    <a:chOff x="2876513" y="-1512149"/>
                                                    <a:chExt cx="10056429" cy="8669601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312" name="Group 311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2876513" y="-1512149"/>
                                                      <a:ext cx="10056429" cy="8669601"/>
                                                      <a:chOff x="2876513" y="-1512149"/>
                                                      <a:chExt cx="10056429" cy="8669601"/>
                                                    </a:xfrm>
                                                  </p:grpSpPr>
                                                  <p:grpSp>
                                                    <p:nvGrpSpPr>
                                                      <p:cNvPr id="321" name="Group 320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2876513" y="-1512149"/>
                                                        <a:ext cx="10056429" cy="8669601"/>
                                                        <a:chOff x="2876513" y="-1512149"/>
                                                        <a:chExt cx="10056429" cy="866960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30" name="Straight Arrow Connector 329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flipV="1">
                                                          <a:off x="2876513" y="5229068"/>
                                                          <a:ext cx="10056429" cy="51033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31" name="Straight Arrow Connector 330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6086462" y="-1512149"/>
                                                          <a:ext cx="23541" cy="8669601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  <p:grpSp>
                                                    <p:nvGrpSpPr>
                                                      <p:cNvPr id="322" name="Group 321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3521972" y="1400950"/>
                                                        <a:ext cx="5177192" cy="4014981"/>
                                                        <a:chOff x="3521972" y="1400950"/>
                                                        <a:chExt cx="5177192" cy="401498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23" name="Straight Connector 322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4838979" y="5101389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4" name="Straight Connector 323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3521972" y="5086383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5" name="Straight Connector 324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7412391" y="509125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6" name="Straight Connector 325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8699164" y="511113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7" name="Straight Connector 326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09519" y="3833204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8" name="Straight Connector 327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0768" y="253708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9" name="Straight Connector 328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5501" y="1248550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</p:grpSp>
                                                <p:grpSp>
                                                  <p:nvGrpSpPr>
                                                    <p:cNvPr id="313" name="Group 312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3223514" y="1220444"/>
                                                      <a:ext cx="5704250" cy="4630934"/>
                                                      <a:chOff x="3223514" y="1220444"/>
                                                      <a:chExt cx="5704250" cy="4630934"/>
                                                    </a:xfrm>
                                                  </p:grpSpPr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0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1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2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3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6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4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5"/>
                                                            <a:stretch>
                                                              <a:fillRect r="-27500"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6"/>
                                                            <a:stretch>
                                                              <a:fillRect r="-28205"/>
                                                            </a:stretch>
                                                          </a:blipFill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</p:grpSp>
                                              </p:grpSp>
                                              <p:cxnSp>
                                                <p:nvCxnSpPr>
                                                  <p:cNvPr id="306" name="Straight Connector 305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4164809" y="5131997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7" name="Straight Connector 306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5473816" y="512691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9" name="Straight Connector 308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6764734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0" name="Straight Connector 309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8055652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1" name="Straight Connector 310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9339846" y="513704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</p:grpSp>
                                            <p:cxnSp>
                                              <p:nvCxnSpPr>
                                                <p:cNvPr id="301" name="Straight Connector 300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092699" y="450178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2" name="Straight Connector 301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6673" y="3218127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3" name="Straight Connector 302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13787" y="1937112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4" name="Straight Connector 303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9717" y="575297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</p:grpSp>
                                          <p:cxnSp>
                                            <p:nvCxnSpPr>
                                              <p:cNvPr id="299" name="Straight Connector 298"/>
                                              <p:cNvCxnSpPr/>
                                              <p:nvPr/>
                                            </p:nvCxnSpPr>
                                            <p:spPr>
                                              <a:xfrm>
                                                <a:off x="9777709" y="5026583"/>
                                                <a:ext cx="0" cy="432600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</a:ln>
                                            </p:spPr>
                                            <p:style>
                                              <a:lnRef idx="1">
                                                <a:schemeClr val="accent1"/>
                                              </a:lnRef>
                                              <a:fillRef idx="0">
                                                <a:schemeClr val="accent1"/>
                                              </a:fillRef>
                                              <a:effectRef idx="0">
                                                <a:schemeClr val="accent1"/>
                                              </a:effectRef>
                                              <a:fontRef idx="minor">
                                                <a:schemeClr val="tx1"/>
                                              </a:fontRef>
                                            </p:style>
                                          </p:cxnSp>
                                        </p:grpSp>
                                        <p:cxnSp>
                                          <p:nvCxnSpPr>
                                            <p:cNvPr id="297" name="Straight Connector 29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10692109" y="5111570"/>
                                              <a:ext cx="0" cy="324684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95" name="TextBox 294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95" name="TextBox 294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7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  <mc:AlternateContent xmlns:mc="http://schemas.openxmlformats.org/markup-compatibility/2006" xmlns:a14="http://schemas.microsoft.com/office/drawing/2010/main">
                                      <mc:Choice Requires="a14">
                                        <p:sp>
                                          <p:nvSpPr>
                                            <p:cNvPr id="293" name="TextBox 292"/>
                                            <p:cNvSpPr txBox="1"/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noFill/>
                                          </p:spPr>
                                          <p:txBody>
                                            <a:bodyPr wrap="square" rtlCol="0">
                                              <a:spAutoFit/>
                                            </a:bodyPr>
                                            <a:lstStyle/>
                                            <a:p>
                                              <a:pPr fontAlgn="auto">
                                                <a:lnSpc>
                                                  <a:spcPct val="90000"/>
                                                </a:lnSpc>
                                                <a:spcBef>
                                                  <a:spcPts val="0"/>
                                                </a:spcBef>
                                                <a:spcAft>
                                                  <a:spcPts val="0"/>
                                                </a:spcAft>
                                              </a:pPr>
                                              <a14:m>
                                                <m:oMathPara xmlns:m="http://schemas.openxmlformats.org/officeDocument/2006/math">
                                                  <m:oMathParaPr>
                                                    <m:jc m:val="centerGroup"/>
                                                  </m:oMathParaPr>
                                                  <m:oMath xmlns:m="http://schemas.openxmlformats.org/officeDocument/2006/math">
                                                    <m:r>
                                                      <a:rPr lang="en-US" sz="1000" i="1" smtClean="0">
                                                        <a:solidFill>
                                                          <a:srgbClr val="40404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cs typeface="+mn-cs"/>
                                                      </a:rPr>
                                                      <m:t>8</m:t>
                                                    </m:r>
                                                  </m:oMath>
                                                </m:oMathPara>
                                              </a14:m>
                                              <a:endParaRPr lang="en-US" sz="1000" dirty="0">
                                                <a:solidFill>
                                                  <a:srgbClr val="404040"/>
                                                </a:solidFill>
                                                <a:latin typeface="Euphemia"/>
                                                <a:cs typeface="+mn-cs"/>
                                              </a:endParaRPr>
                                            </a:p>
                                          </p:txBody>
                                        </p:sp>
                                      </mc:Choice>
                                      <mc:Fallback xmlns="">
                                        <p:sp>
                                          <p:nvSpPr>
                                            <p:cNvPr id="293" name="TextBox 292"/>
                                            <p:cNvSpPr txBox="1">
                                              <a:spLocks noRot="1" noChangeAspect="1" noMove="1" noResize="1" noEditPoints="1" noAdjustHandles="1" noChangeArrowheads="1" noChangeShapeType="1" noTextEdit="1"/>
                                            </p:cNvSpPr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blipFill rotWithShape="0">
                                              <a:blip r:embed="rId18"/>
                                              <a:stretch>
                                                <a:fillRect/>
                                              </a:stretch>
                                            </a:blipFill>
                                          </p:spPr>
                                          <p:txBody>
                                            <a:bodyPr/>
                                            <a:lstStyle/>
                                            <a:p>
                                              <a:r>
                                                <a:rPr lang="en-US">
                                                  <a:noFill/>
                                                </a:rPr>
                                                <a:t> </a:t>
                                              </a:r>
                                            </a:p>
                                          </p:txBody>
                                        </p:sp>
                                      </mc:Fallback>
                                    </mc:AlternateContent>
                                  </p:grpSp>
                                </p:grpSp>
                                <p:cxnSp>
                                  <p:nvCxnSpPr>
                                    <p:cNvPr id="273" name="Straight Connector 272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084309" y="1421157"/>
                                      <a:ext cx="0" cy="431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271" name="Straight Connector 270"/>
                                  <p:cNvCxnSpPr/>
                                  <p:nvPr/>
                                </p:nvCxnSpPr>
                                <p:spPr>
                                  <a:xfrm rot="16200000">
                                    <a:off x="6108258" y="2397496"/>
                                    <a:ext cx="0" cy="32385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mc:AlternateContent xmlns:mc="http://schemas.openxmlformats.org/markup-compatibility/2006" xmlns:a14="http://schemas.microsoft.com/office/drawing/2010/main">
                              <mc:Choice Requires="a14">
                                <p:sp>
                                  <p:nvSpPr>
                                    <p:cNvPr id="269" name="TextBox 268"/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</p:spPr>
                                  <p:txBody>
                                    <a:bodyPr wrap="square" rtlCol="0">
                                      <a:spAutoFit/>
                                    </a:bodyPr>
                                    <a:lstStyle/>
                                    <a:p>
                                      <a:pPr fontAlgn="auto">
                                        <a:lnSpc>
                                          <a:spcPct val="90000"/>
                                        </a:lnSpc>
                                        <a:spcBef>
                                          <a:spcPts val="0"/>
                                        </a:spcBef>
                                        <a:spcAft>
                                          <a:spcPts val="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US" sz="1000" i="1" smtClean="0">
                                                <a:solidFill>
                                                  <a:srgbClr val="404040"/>
                                                </a:solidFill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8</m:t>
                                            </m:r>
                                          </m:oMath>
                                        </m:oMathPara>
                                      </a14:m>
                                      <a:endParaRPr lang="en-US" sz="1000" dirty="0">
                                        <a:solidFill>
                                          <a:srgbClr val="404040"/>
                                        </a:solidFill>
                                        <a:latin typeface="Euphemia"/>
                                        <a:cs typeface="+mn-cs"/>
                                      </a:endParaRPr>
                                    </a:p>
                                  </p:txBody>
                                </p:sp>
                              </mc:Choice>
                              <mc:Fallback xmlns="">
                                <p:sp>
                                  <p:nvSpPr>
                                    <p:cNvPr id="269" name="TextBox 268"/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blipFill rotWithShape="0">
                                      <a:blip r:embed="rId18"/>
                                      <a:stretch>
                                        <a:fillRect/>
                                      </a:stretch>
                                    </a:blipFill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US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</p:grpSp>
                        <p:cxnSp>
                          <p:nvCxnSpPr>
                            <p:cNvPr id="265" name="Straight Connector 264"/>
                            <p:cNvCxnSpPr/>
                            <p:nvPr/>
                          </p:nvCxnSpPr>
                          <p:spPr>
                            <a:xfrm rot="16200000">
                              <a:off x="6084309" y="1406973"/>
                              <a:ext cx="0" cy="4318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cxnSp>
                      <p:nvCxnSpPr>
                        <p:cNvPr id="261" name="Straight Connector 260"/>
                        <p:cNvCxnSpPr/>
                        <p:nvPr/>
                      </p:nvCxnSpPr>
                      <p:spPr>
                        <a:xfrm>
                          <a:off x="9752012" y="4215234"/>
                          <a:ext cx="0" cy="324684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59" name="Straight Connector 258"/>
                      <p:cNvCxnSpPr/>
                      <p:nvPr/>
                    </p:nvCxnSpPr>
                    <p:spPr>
                      <a:xfrm>
                        <a:off x="10666412" y="4147147"/>
                        <a:ext cx="0" cy="4326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7" name="TextBox 256"/>
                        <p:cNvSpPr txBox="1"/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7" name="TextBox 25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blipFill rotWithShape="0">
                          <a:blip r:embed="rId19"/>
                          <a:stretch>
                            <a:fillRect r="-17949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255" name="Straight Connector 254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3" name="TextBox 252"/>
                    <p:cNvSpPr txBox="1"/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53" name="TextBox 2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blipFill rotWithShape="0"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2" name="Group 131"/>
              <p:cNvGrpSpPr/>
              <p:nvPr/>
            </p:nvGrpSpPr>
            <p:grpSpPr>
              <a:xfrm>
                <a:off x="2760549" y="1105374"/>
                <a:ext cx="3130454" cy="2937511"/>
                <a:chOff x="2760549" y="1105374"/>
                <a:chExt cx="3130454" cy="2937511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 rot="16200000">
                  <a:off x="241994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rot="16200000">
                  <a:off x="2648635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16200000">
                  <a:off x="2865506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 rot="16200000">
                  <a:off x="3088372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rot="16200000">
                  <a:off x="3310259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 rot="16200000">
                  <a:off x="3533800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rot="16200000">
                  <a:off x="3757341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rot="16200000">
                  <a:off x="3974599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rot="16200000">
                  <a:off x="4209404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 rot="16200000">
                  <a:off x="4427963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 rot="16200000">
                  <a:off x="1971450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rot="16200000">
                  <a:off x="1749117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rot="16200000">
                  <a:off x="1526156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rot="16200000">
                  <a:off x="129750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37" name="Oval 336"/>
          <p:cNvSpPr/>
          <p:nvPr/>
        </p:nvSpPr>
        <p:spPr>
          <a:xfrm>
            <a:off x="3145789" y="2918766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82248" y="2655929"/>
            <a:ext cx="3520349" cy="743740"/>
            <a:chOff x="1080529" y="2655654"/>
            <a:chExt cx="4692576" cy="743740"/>
          </a:xfrm>
        </p:grpSpPr>
        <p:sp>
          <p:nvSpPr>
            <p:cNvPr id="339" name="Oval 338"/>
            <p:cNvSpPr/>
            <p:nvPr/>
          </p:nvSpPr>
          <p:spPr>
            <a:xfrm>
              <a:off x="3014784" y="3264475"/>
              <a:ext cx="134919" cy="134919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srgbClr val="40404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080529" y="2655654"/>
              <a:ext cx="4692576" cy="676281"/>
              <a:chOff x="1080529" y="2655654"/>
              <a:chExt cx="4692576" cy="676281"/>
            </a:xfrm>
          </p:grpSpPr>
          <p:cxnSp>
            <p:nvCxnSpPr>
              <p:cNvPr id="334" name="Straight Arrow Connector 333"/>
              <p:cNvCxnSpPr>
                <a:stCxn id="339" idx="2"/>
              </p:cNvCxnSpPr>
              <p:nvPr/>
            </p:nvCxnSpPr>
            <p:spPr>
              <a:xfrm flipV="1">
                <a:off x="3014784" y="2655654"/>
                <a:ext cx="2758321" cy="6762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  <p:cxnSp>
            <p:nvCxnSpPr>
              <p:cNvPr id="345" name="Straight Arrow Connector 344"/>
              <p:cNvCxnSpPr/>
              <p:nvPr/>
            </p:nvCxnSpPr>
            <p:spPr>
              <a:xfrm flipH="1" flipV="1">
                <a:off x="1080529" y="2807892"/>
                <a:ext cx="2089744" cy="51954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Content Placeholder 13"/>
              <p:cNvSpPr txBox="1">
                <a:spLocks/>
              </p:cNvSpPr>
              <p:nvPr/>
            </p:nvSpPr>
            <p:spPr>
              <a:xfrm>
                <a:off x="1738253" y="3440661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253" y="3440661"/>
                <a:ext cx="855071" cy="390155"/>
              </a:xfrm>
              <a:prstGeom prst="rect">
                <a:avLst/>
              </a:prstGeom>
              <a:blipFill rotWithShape="1">
                <a:blip r:embed="rId21"/>
                <a:stretch>
                  <a:fillRect t="-6250" r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Content Placeholder 13"/>
              <p:cNvSpPr txBox="1">
                <a:spLocks/>
              </p:cNvSpPr>
              <p:nvPr/>
            </p:nvSpPr>
            <p:spPr>
              <a:xfrm>
                <a:off x="3067787" y="3027970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787" y="3027970"/>
                <a:ext cx="855071" cy="390155"/>
              </a:xfrm>
              <a:prstGeom prst="rect">
                <a:avLst/>
              </a:prstGeom>
              <a:blipFill rotWithShape="1">
                <a:blip r:embed="rId22"/>
                <a:stretch>
                  <a:fillRect t="-6250" r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 flipV="1">
            <a:off x="2206903" y="2979493"/>
            <a:ext cx="1366" cy="35418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Content Placeholder 13"/>
              <p:cNvSpPr txBox="1">
                <a:spLocks/>
              </p:cNvSpPr>
              <p:nvPr/>
            </p:nvSpPr>
            <p:spPr>
              <a:xfrm>
                <a:off x="1984767" y="3023416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767" y="3023416"/>
                <a:ext cx="281881" cy="205914"/>
              </a:xfrm>
              <a:prstGeom prst="rect">
                <a:avLst/>
              </a:prstGeom>
              <a:blipFill rotWithShape="1">
                <a:blip r:embed="rId23"/>
                <a:stretch>
                  <a:fillRect b="-6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>
            <a:endCxn id="337" idx="6"/>
          </p:cNvCxnSpPr>
          <p:nvPr/>
        </p:nvCxnSpPr>
        <p:spPr>
          <a:xfrm>
            <a:off x="2206903" y="2972583"/>
            <a:ext cx="1040102" cy="13643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9" name="Content Placeholder 13"/>
              <p:cNvSpPr txBox="1">
                <a:spLocks/>
              </p:cNvSpPr>
              <p:nvPr/>
            </p:nvSpPr>
            <p:spPr>
              <a:xfrm>
                <a:off x="2489954" y="2779659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𝟒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954" y="2779659"/>
                <a:ext cx="281881" cy="205914"/>
              </a:xfrm>
              <a:prstGeom prst="rect">
                <a:avLst/>
              </a:prstGeom>
              <a:blipFill rotWithShape="1">
                <a:blip r:embed="rId24"/>
                <a:stretch>
                  <a:fillRect b="-6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0" name="Content Placeholder 13"/>
              <p:cNvSpPr txBox="1">
                <a:spLocks/>
              </p:cNvSpPr>
              <p:nvPr/>
            </p:nvSpPr>
            <p:spPr>
              <a:xfrm>
                <a:off x="7952491" y="3156479"/>
                <a:ext cx="1267709" cy="6535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491" y="3156479"/>
                <a:ext cx="1267709" cy="65352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Content Placeholder 13"/>
              <p:cNvSpPr txBox="1">
                <a:spLocks/>
              </p:cNvSpPr>
              <p:nvPr/>
            </p:nvSpPr>
            <p:spPr>
              <a:xfrm>
                <a:off x="5670329" y="5625374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329" y="5625374"/>
                <a:ext cx="1023552" cy="661126"/>
              </a:xfrm>
              <a:prstGeom prst="rect">
                <a:avLst/>
              </a:prstGeom>
              <a:blipFill rotWithShape="1">
                <a:blip r:embed="rId26"/>
                <a:stretch>
                  <a:fillRect l="-1786" r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2" name="Content Placeholder 13"/>
              <p:cNvSpPr txBox="1">
                <a:spLocks/>
              </p:cNvSpPr>
              <p:nvPr/>
            </p:nvSpPr>
            <p:spPr>
              <a:xfrm>
                <a:off x="6788110" y="5625374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110" y="5625374"/>
                <a:ext cx="1023552" cy="661126"/>
              </a:xfrm>
              <a:prstGeom prst="rect">
                <a:avLst/>
              </a:prstGeom>
              <a:blipFill rotWithShape="1">
                <a:blip r:embed="rId27"/>
                <a:stretch>
                  <a:fillRect l="-2994" r="-17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3" name="Content Placeholder 13"/>
              <p:cNvSpPr txBox="1">
                <a:spLocks/>
              </p:cNvSpPr>
              <p:nvPr/>
            </p:nvSpPr>
            <p:spPr>
              <a:xfrm>
                <a:off x="7964062" y="5625374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3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062" y="5625374"/>
                <a:ext cx="1023552" cy="661126"/>
              </a:xfrm>
              <a:prstGeom prst="rect">
                <a:avLst/>
              </a:prstGeom>
              <a:blipFill rotWithShape="1">
                <a:blip r:embed="rId28"/>
                <a:stretch>
                  <a:fillRect l="-1786" r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463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build="p"/>
      <p:bldP spid="91" grpId="0" build="p"/>
      <p:bldP spid="92" grpId="0" build="p"/>
      <p:bldP spid="93" grpId="0" build="p"/>
      <p:bldP spid="94" grpId="0" build="p"/>
      <p:bldP spid="96" grpId="0" build="p"/>
      <p:bldP spid="97" grpId="0" build="p"/>
      <p:bldP spid="98" grpId="0" build="p"/>
      <p:bldP spid="100" grpId="0" build="p"/>
      <p:bldP spid="101" grpId="0" build="p"/>
      <p:bldP spid="102" grpId="0" build="p"/>
      <p:bldP spid="337" grpId="0" animBg="1"/>
      <p:bldP spid="346" grpId="0" build="p"/>
      <p:bldP spid="347" grpId="0" build="p"/>
      <p:bldP spid="348" grpId="0" build="p"/>
      <p:bldP spid="349" grpId="0" build="p"/>
      <p:bldP spid="350" grpId="0" build="p"/>
      <p:bldP spid="351" grpId="0" build="p"/>
      <p:bldP spid="352" grpId="0" build="p"/>
      <p:bldP spid="35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3138" y="276225"/>
            <a:ext cx="8878462" cy="685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Writing Absolute Value Functions from a Graph</a:t>
            </a:r>
            <a:endParaRPr lang="en-US" b="1" u="sng" dirty="0"/>
          </a:p>
        </p:txBody>
      </p:sp>
      <p:sp>
        <p:nvSpPr>
          <p:cNvPr id="58" name="Title 12"/>
          <p:cNvSpPr txBox="1">
            <a:spLocks/>
          </p:cNvSpPr>
          <p:nvPr/>
        </p:nvSpPr>
        <p:spPr>
          <a:xfrm>
            <a:off x="191291" y="955132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rgbClr val="A6B727"/>
                </a:solidFill>
              </a:rPr>
              <a:t>B</a:t>
            </a:r>
            <a:r>
              <a:rPr lang="en-US" b="1" dirty="0" smtClean="0">
                <a:solidFill>
                  <a:srgbClr val="A6B727"/>
                </a:solidFill>
              </a:rPr>
              <a:t>1.</a:t>
            </a:r>
            <a:endParaRPr lang="en-US" b="1" dirty="0">
              <a:solidFill>
                <a:srgbClr val="A6B72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13"/>
              <p:cNvSpPr txBox="1">
                <a:spLocks/>
              </p:cNvSpPr>
              <p:nvPr/>
            </p:nvSpPr>
            <p:spPr>
              <a:xfrm>
                <a:off x="4434952" y="1385895"/>
                <a:ext cx="4027478" cy="10012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sz="2800" b="1" dirty="0">
                  <a:solidFill>
                    <a:srgbClr val="40404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9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729" y="1385895"/>
                <a:ext cx="5368572" cy="10012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13"/>
              <p:cNvSpPr txBox="1">
                <a:spLocks/>
              </p:cNvSpPr>
              <p:nvPr/>
            </p:nvSpPr>
            <p:spPr>
              <a:xfrm>
                <a:off x="4495800" y="2514600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514600"/>
                <a:ext cx="1023552" cy="6611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/>
          <p:cNvGrpSpPr>
            <a:grpSpLocks noChangeAspect="1"/>
          </p:cNvGrpSpPr>
          <p:nvPr/>
        </p:nvGrpSpPr>
        <p:grpSpPr>
          <a:xfrm>
            <a:off x="515762" y="1403182"/>
            <a:ext cx="3960717" cy="4597137"/>
            <a:chOff x="2534862" y="1105374"/>
            <a:chExt cx="3482829" cy="3032635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97895" y="2811206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609325" y="303747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609325" y="325692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597895" y="258775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597895" y="237062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597895" y="214139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2597895" y="192210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97895" y="369971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597895" y="169143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609325" y="1480533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609325" y="124630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597895" y="392585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30" name="Group 129"/>
            <p:cNvGrpSpPr/>
            <p:nvPr/>
          </p:nvGrpSpPr>
          <p:grpSpPr>
            <a:xfrm>
              <a:off x="2534862" y="1105374"/>
              <a:ext cx="3482829" cy="3032635"/>
              <a:chOff x="2534862" y="1105374"/>
              <a:chExt cx="3482829" cy="3032635"/>
            </a:xfrm>
          </p:grpSpPr>
          <p:grpSp>
            <p:nvGrpSpPr>
              <p:cNvPr id="250" name="Group 249"/>
              <p:cNvGrpSpPr/>
              <p:nvPr/>
            </p:nvGrpSpPr>
            <p:grpSpPr>
              <a:xfrm>
                <a:off x="2534862" y="1129915"/>
                <a:ext cx="3482829" cy="3008094"/>
                <a:chOff x="1500500" y="-8875691"/>
                <a:chExt cx="14246607" cy="12304692"/>
              </a:xfrm>
            </p:grpSpPr>
            <p:grpSp>
              <p:nvGrpSpPr>
                <p:cNvPr id="252" name="Group 251"/>
                <p:cNvGrpSpPr/>
                <p:nvPr/>
              </p:nvGrpSpPr>
              <p:grpSpPr>
                <a:xfrm>
                  <a:off x="1500500" y="-8875691"/>
                  <a:ext cx="14246607" cy="12304692"/>
                  <a:chOff x="1500500" y="-8875691"/>
                  <a:chExt cx="14246607" cy="12304692"/>
                </a:xfrm>
              </p:grpSpPr>
              <p:grpSp>
                <p:nvGrpSpPr>
                  <p:cNvPr id="254" name="Group 253"/>
                  <p:cNvGrpSpPr/>
                  <p:nvPr/>
                </p:nvGrpSpPr>
                <p:grpSpPr>
                  <a:xfrm>
                    <a:off x="1500500" y="-8875691"/>
                    <a:ext cx="14246607" cy="12304692"/>
                    <a:chOff x="-3061976" y="-5218091"/>
                    <a:chExt cx="14246607" cy="12304692"/>
                  </a:xfrm>
                </p:grpSpPr>
                <p:grpSp>
                  <p:nvGrpSpPr>
                    <p:cNvPr id="256" name="Group 255"/>
                    <p:cNvGrpSpPr/>
                    <p:nvPr/>
                  </p:nvGrpSpPr>
                  <p:grpSpPr>
                    <a:xfrm>
                      <a:off x="-3061976" y="-5218091"/>
                      <a:ext cx="14246607" cy="12304692"/>
                      <a:chOff x="-3061976" y="-5218091"/>
                      <a:chExt cx="14246607" cy="12304692"/>
                    </a:xfrm>
                  </p:grpSpPr>
                  <p:grpSp>
                    <p:nvGrpSpPr>
                      <p:cNvPr id="258" name="Group 257"/>
                      <p:cNvGrpSpPr/>
                      <p:nvPr/>
                    </p:nvGrpSpPr>
                    <p:grpSpPr>
                      <a:xfrm>
                        <a:off x="-3061976" y="-5218091"/>
                        <a:ext cx="14246607" cy="12304692"/>
                        <a:chOff x="-3061976" y="-5218091"/>
                        <a:chExt cx="14246607" cy="12304692"/>
                      </a:xfrm>
                    </p:grpSpPr>
                    <p:grpSp>
                      <p:nvGrpSpPr>
                        <p:cNvPr id="260" name="Group 259"/>
                        <p:cNvGrpSpPr/>
                        <p:nvPr/>
                      </p:nvGrpSpPr>
                      <p:grpSpPr>
                        <a:xfrm>
                          <a:off x="-3061976" y="-5218091"/>
                          <a:ext cx="14246607" cy="12304692"/>
                          <a:chOff x="1510024" y="1146793"/>
                          <a:chExt cx="14246607" cy="12304692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262" name="TextBox 261"/>
                              <p:cNvSpPr txBox="1"/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10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262" name="TextBox 261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4"/>
                                <a:stretch>
                                  <a:fillRect r="-17500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263" name="Group 262"/>
                          <p:cNvGrpSpPr/>
                          <p:nvPr/>
                        </p:nvGrpSpPr>
                        <p:grpSpPr>
                          <a:xfrm>
                            <a:off x="1510024" y="1146793"/>
                            <a:ext cx="14246607" cy="12304692"/>
                            <a:chOff x="1510024" y="1146793"/>
                            <a:chExt cx="14246607" cy="12304692"/>
                          </a:xfrm>
                        </p:grpSpPr>
                        <p:grpSp>
                          <p:nvGrpSpPr>
                            <p:cNvPr id="264" name="Group 263"/>
                            <p:cNvGrpSpPr/>
                            <p:nvPr/>
                          </p:nvGrpSpPr>
                          <p:grpSpPr>
                            <a:xfrm>
                              <a:off x="1510024" y="1146793"/>
                              <a:ext cx="14246607" cy="12304692"/>
                              <a:chOff x="1510024" y="-681054"/>
                              <a:chExt cx="14246607" cy="12304692"/>
                            </a:xfrm>
                          </p:grpSpPr>
                          <p:cxnSp>
                            <p:nvCxnSpPr>
                              <p:cNvPr id="266" name="Straight Connector 265"/>
                              <p:cNvCxnSpPr/>
                              <p:nvPr/>
                            </p:nvCxnSpPr>
                            <p:spPr>
                              <a:xfrm rot="16200000">
                                <a:off x="6098590" y="564865"/>
                                <a:ext cx="0" cy="32385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267" name="Group 266"/>
                              <p:cNvGrpSpPr/>
                              <p:nvPr/>
                            </p:nvGrpSpPr>
                            <p:grpSpPr>
                              <a:xfrm>
                                <a:off x="1510024" y="-681054"/>
                                <a:ext cx="14246607" cy="12304692"/>
                                <a:chOff x="1510024" y="-681054"/>
                                <a:chExt cx="14246607" cy="12304692"/>
                              </a:xfrm>
                            </p:grpSpPr>
                            <p:grpSp>
                              <p:nvGrpSpPr>
                                <p:cNvPr id="268" name="Group 267"/>
                                <p:cNvGrpSpPr/>
                                <p:nvPr/>
                              </p:nvGrpSpPr>
                              <p:grpSpPr>
                                <a:xfrm>
                                  <a:off x="1510024" y="-681054"/>
                                  <a:ext cx="14246607" cy="12304692"/>
                                  <a:chOff x="1510024" y="-681054"/>
                                  <a:chExt cx="14246607" cy="12304692"/>
                                </a:xfrm>
                              </p:grpSpPr>
                              <p:grpSp>
                                <p:nvGrpSpPr>
                                  <p:cNvPr id="270" name="Group 269"/>
                                  <p:cNvGrpSpPr/>
                                  <p:nvPr/>
                                </p:nvGrpSpPr>
                                <p:grpSpPr>
                                  <a:xfrm>
                                    <a:off x="1510024" y="-681054"/>
                                    <a:ext cx="14246607" cy="12304692"/>
                                    <a:chOff x="1510024" y="-681054"/>
                                    <a:chExt cx="14246607" cy="12304692"/>
                                  </a:xfrm>
                                </p:grpSpPr>
                                <p:grpSp>
                                  <p:nvGrpSpPr>
                                    <p:cNvPr id="288" name="Group 287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1510024" y="-681054"/>
                                      <a:ext cx="14246607" cy="12304692"/>
                                      <a:chOff x="-271158" y="-3424255"/>
                                      <a:chExt cx="14246608" cy="12304692"/>
                                    </a:xfrm>
                                  </p:grpSpPr>
                                  <p:cxnSp>
                                    <p:nvCxnSpPr>
                                      <p:cNvPr id="290" name="Straight Connector 28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11607554" y="5938693"/>
                                        <a:ext cx="0" cy="432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grpSp>
                                    <p:nvGrpSpPr>
                                      <p:cNvPr id="291" name="Group 290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-271158" y="-3424255"/>
                                        <a:ext cx="14246608" cy="12304692"/>
                                        <a:chOff x="-293080" y="-4338655"/>
                                        <a:chExt cx="14246608" cy="12304692"/>
                                      </a:xfrm>
                                    </p:grpSpPr>
                                    <p:grpSp>
                                      <p:nvGrpSpPr>
                                        <p:cNvPr id="292" name="Group 291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293080" y="-4338655"/>
                                          <a:ext cx="14246608" cy="12304692"/>
                                          <a:chOff x="-293080" y="-4338655"/>
                                          <a:chExt cx="14246608" cy="12304692"/>
                                        </a:xfrm>
                                      </p:grpSpPr>
                                      <p:grpSp>
                                        <p:nvGrpSpPr>
                                          <p:cNvPr id="294" name="Group 29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293080" y="-4338655"/>
                                            <a:ext cx="14246608" cy="12304692"/>
                                            <a:chOff x="-293080" y="-4338655"/>
                                            <a:chExt cx="14246608" cy="12304692"/>
                                          </a:xfrm>
                                        </p:grpSpPr>
                                        <p:grpSp>
                                          <p:nvGrpSpPr>
                                            <p:cNvPr id="296" name="Group 295"/>
                                            <p:cNvGrpSpPr/>
                                            <p:nvPr/>
                                          </p:nvGrpSpPr>
                                          <p:grpSpPr>
                                            <a:xfrm>
                                              <a:off x="-293080" y="-4338655"/>
                                              <a:ext cx="14246608" cy="12304692"/>
                                              <a:chOff x="-293080" y="-4338655"/>
                                              <a:chExt cx="14246608" cy="12304692"/>
                                            </a:xfrm>
                                          </p:grpSpPr>
                                          <p:grpSp>
                                            <p:nvGrpSpPr>
                                              <p:cNvPr id="298" name="Group 297"/>
                                              <p:cNvGrpSpPr/>
                                              <p:nvPr/>
                                            </p:nvGrpSpPr>
                                            <p:grpSpPr>
                                              <a:xfrm>
                                                <a:off x="-293080" y="-4338655"/>
                                                <a:ext cx="14246608" cy="12304692"/>
                                                <a:chOff x="1874799" y="-1509710"/>
                                                <a:chExt cx="10056429" cy="8663345"/>
                                              </a:xfrm>
                                            </p:grpSpPr>
                                            <p:grpSp>
                                              <p:nvGrpSpPr>
                                                <p:cNvPr id="300" name="Group 299"/>
                                                <p:cNvGrpSpPr/>
                                                <p:nvPr/>
                                              </p:nvGrpSpPr>
                                              <p:grpSpPr>
                                                <a:xfrm>
                                                  <a:off x="1874799" y="-1509710"/>
                                                  <a:ext cx="10056429" cy="8663345"/>
                                                  <a:chOff x="2876513" y="-1509710"/>
                                                  <a:chExt cx="10056429" cy="8663345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305" name="Group 304"/>
                                                  <p:cNvGrpSpPr/>
                                                  <p:nvPr/>
                                                </p:nvGrpSpPr>
                                                <p:grpSpPr>
                                                  <a:xfrm>
                                                    <a:off x="2876513" y="-1509710"/>
                                                    <a:ext cx="10056429" cy="8663345"/>
                                                    <a:chOff x="2876513" y="-1512149"/>
                                                    <a:chExt cx="10056429" cy="8669601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312" name="Group 311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2876513" y="-1512149"/>
                                                      <a:ext cx="10056429" cy="8669601"/>
                                                      <a:chOff x="2876513" y="-1512149"/>
                                                      <a:chExt cx="10056429" cy="8669601"/>
                                                    </a:xfrm>
                                                  </p:grpSpPr>
                                                  <p:grpSp>
                                                    <p:nvGrpSpPr>
                                                      <p:cNvPr id="321" name="Group 320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2876513" y="-1512149"/>
                                                        <a:ext cx="10056429" cy="8669601"/>
                                                        <a:chOff x="2876513" y="-1512149"/>
                                                        <a:chExt cx="10056429" cy="866960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30" name="Straight Arrow Connector 329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flipV="1">
                                                          <a:off x="2876513" y="5229068"/>
                                                          <a:ext cx="10056429" cy="51033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31" name="Straight Arrow Connector 330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6086462" y="-1512149"/>
                                                          <a:ext cx="23541" cy="8669601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  <p:grpSp>
                                                    <p:nvGrpSpPr>
                                                      <p:cNvPr id="322" name="Group 321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3521972" y="1400950"/>
                                                        <a:ext cx="5177192" cy="4014981"/>
                                                        <a:chOff x="3521972" y="1400950"/>
                                                        <a:chExt cx="5177192" cy="401498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23" name="Straight Connector 322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4838979" y="5101389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4" name="Straight Connector 323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3521972" y="5086383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5" name="Straight Connector 324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7412391" y="509125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6" name="Straight Connector 325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8699164" y="511113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7" name="Straight Connector 326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09519" y="3833204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8" name="Straight Connector 327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0768" y="253708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9" name="Straight Connector 328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5501" y="1248550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</p:grpSp>
                                                <p:grpSp>
                                                  <p:nvGrpSpPr>
                                                    <p:cNvPr id="313" name="Group 312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3223514" y="1220444"/>
                                                      <a:ext cx="5704250" cy="4630934"/>
                                                      <a:chOff x="3223514" y="1220444"/>
                                                      <a:chExt cx="5704250" cy="4630934"/>
                                                    </a:xfrm>
                                                  </p:grpSpPr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5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6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7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8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6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9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0"/>
                                                            <a:stretch>
                                                              <a:fillRect r="-27500"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1"/>
                                                            <a:stretch>
                                                              <a:fillRect r="-28205"/>
                                                            </a:stretch>
                                                          </a:blipFill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</p:grpSp>
                                              </p:grpSp>
                                              <p:cxnSp>
                                                <p:nvCxnSpPr>
                                                  <p:cNvPr id="306" name="Straight Connector 305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4164809" y="5131997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7" name="Straight Connector 306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5473816" y="512691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9" name="Straight Connector 308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6764734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0" name="Straight Connector 309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8055652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1" name="Straight Connector 310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9339846" y="513704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</p:grpSp>
                                            <p:cxnSp>
                                              <p:nvCxnSpPr>
                                                <p:cNvPr id="301" name="Straight Connector 300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092699" y="450178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2" name="Straight Connector 301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6673" y="3218127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3" name="Straight Connector 302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13787" y="1937112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4" name="Straight Connector 303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9717" y="575297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</p:grpSp>
                                          <p:cxnSp>
                                            <p:nvCxnSpPr>
                                              <p:cNvPr id="299" name="Straight Connector 298"/>
                                              <p:cNvCxnSpPr/>
                                              <p:nvPr/>
                                            </p:nvCxnSpPr>
                                            <p:spPr>
                                              <a:xfrm>
                                                <a:off x="9777709" y="5026583"/>
                                                <a:ext cx="0" cy="432600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</a:ln>
                                            </p:spPr>
                                            <p:style>
                                              <a:lnRef idx="1">
                                                <a:schemeClr val="accent1"/>
                                              </a:lnRef>
                                              <a:fillRef idx="0">
                                                <a:schemeClr val="accent1"/>
                                              </a:fillRef>
                                              <a:effectRef idx="0">
                                                <a:schemeClr val="accent1"/>
                                              </a:effectRef>
                                              <a:fontRef idx="minor">
                                                <a:schemeClr val="tx1"/>
                                              </a:fontRef>
                                            </p:style>
                                          </p:cxnSp>
                                        </p:grpSp>
                                        <p:cxnSp>
                                          <p:nvCxnSpPr>
                                            <p:cNvPr id="297" name="Straight Connector 29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10692109" y="5111570"/>
                                              <a:ext cx="0" cy="324684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95" name="TextBox 294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95" name="TextBox 294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2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  <mc:AlternateContent xmlns:mc="http://schemas.openxmlformats.org/markup-compatibility/2006" xmlns:a14="http://schemas.microsoft.com/office/drawing/2010/main">
                                      <mc:Choice Requires="a14">
                                        <p:sp>
                                          <p:nvSpPr>
                                            <p:cNvPr id="293" name="TextBox 292"/>
                                            <p:cNvSpPr txBox="1"/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noFill/>
                                          </p:spPr>
                                          <p:txBody>
                                            <a:bodyPr wrap="square" rtlCol="0">
                                              <a:spAutoFit/>
                                            </a:bodyPr>
                                            <a:lstStyle/>
                                            <a:p>
                                              <a:pPr fontAlgn="auto">
                                                <a:lnSpc>
                                                  <a:spcPct val="90000"/>
                                                </a:lnSpc>
                                                <a:spcBef>
                                                  <a:spcPts val="0"/>
                                                </a:spcBef>
                                                <a:spcAft>
                                                  <a:spcPts val="0"/>
                                                </a:spcAft>
                                              </a:pPr>
                                              <a14:m>
                                                <m:oMathPara xmlns:m="http://schemas.openxmlformats.org/officeDocument/2006/math">
                                                  <m:oMathParaPr>
                                                    <m:jc m:val="centerGroup"/>
                                                  </m:oMathParaPr>
                                                  <m:oMath xmlns:m="http://schemas.openxmlformats.org/officeDocument/2006/math">
                                                    <m:r>
                                                      <a:rPr lang="en-US" sz="1000" i="1" smtClean="0">
                                                        <a:solidFill>
                                                          <a:srgbClr val="40404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cs typeface="+mn-cs"/>
                                                      </a:rPr>
                                                      <m:t>8</m:t>
                                                    </m:r>
                                                  </m:oMath>
                                                </m:oMathPara>
                                              </a14:m>
                                              <a:endParaRPr lang="en-US" sz="1000" dirty="0">
                                                <a:solidFill>
                                                  <a:srgbClr val="404040"/>
                                                </a:solidFill>
                                                <a:latin typeface="Euphemia"/>
                                                <a:cs typeface="+mn-cs"/>
                                              </a:endParaRPr>
                                            </a:p>
                                          </p:txBody>
                                        </p:sp>
                                      </mc:Choice>
                                      <mc:Fallback xmlns="">
                                        <p:sp>
                                          <p:nvSpPr>
                                            <p:cNvPr id="293" name="TextBox 292"/>
                                            <p:cNvSpPr txBox="1">
                                              <a:spLocks noRot="1" noChangeAspect="1" noMove="1" noResize="1" noEditPoints="1" noAdjustHandles="1" noChangeArrowheads="1" noChangeShapeType="1" noTextEdit="1"/>
                                            </p:cNvSpPr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blipFill rotWithShape="0">
                                              <a:blip r:embed="rId13"/>
                                              <a:stretch>
                                                <a:fillRect/>
                                              </a:stretch>
                                            </a:blipFill>
                                          </p:spPr>
                                          <p:txBody>
                                            <a:bodyPr/>
                                            <a:lstStyle/>
                                            <a:p>
                                              <a:r>
                                                <a:rPr lang="en-US">
                                                  <a:noFill/>
                                                </a:rPr>
                                                <a:t> </a:t>
                                              </a:r>
                                            </a:p>
                                          </p:txBody>
                                        </p:sp>
                                      </mc:Fallback>
                                    </mc:AlternateContent>
                                  </p:grpSp>
                                </p:grpSp>
                                <p:cxnSp>
                                  <p:nvCxnSpPr>
                                    <p:cNvPr id="273" name="Straight Connector 272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084309" y="1421157"/>
                                      <a:ext cx="0" cy="431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271" name="Straight Connector 270"/>
                                  <p:cNvCxnSpPr/>
                                  <p:nvPr/>
                                </p:nvCxnSpPr>
                                <p:spPr>
                                  <a:xfrm rot="16200000">
                                    <a:off x="6108258" y="2397496"/>
                                    <a:ext cx="0" cy="32385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mc:AlternateContent xmlns:mc="http://schemas.openxmlformats.org/markup-compatibility/2006" xmlns:a14="http://schemas.microsoft.com/office/drawing/2010/main">
                              <mc:Choice Requires="a14">
                                <p:sp>
                                  <p:nvSpPr>
                                    <p:cNvPr id="269" name="TextBox 268"/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</p:spPr>
                                  <p:txBody>
                                    <a:bodyPr wrap="square" rtlCol="0">
                                      <a:spAutoFit/>
                                    </a:bodyPr>
                                    <a:lstStyle/>
                                    <a:p>
                                      <a:pPr fontAlgn="auto">
                                        <a:lnSpc>
                                          <a:spcPct val="90000"/>
                                        </a:lnSpc>
                                        <a:spcBef>
                                          <a:spcPts val="0"/>
                                        </a:spcBef>
                                        <a:spcAft>
                                          <a:spcPts val="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US" sz="1000" i="1" smtClean="0">
                                                <a:solidFill>
                                                  <a:srgbClr val="404040"/>
                                                </a:solidFill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8</m:t>
                                            </m:r>
                                          </m:oMath>
                                        </m:oMathPara>
                                      </a14:m>
                                      <a:endParaRPr lang="en-US" sz="1000" dirty="0">
                                        <a:solidFill>
                                          <a:srgbClr val="404040"/>
                                        </a:solidFill>
                                        <a:latin typeface="Euphemia"/>
                                        <a:cs typeface="+mn-cs"/>
                                      </a:endParaRPr>
                                    </a:p>
                                  </p:txBody>
                                </p:sp>
                              </mc:Choice>
                              <mc:Fallback xmlns="">
                                <p:sp>
                                  <p:nvSpPr>
                                    <p:cNvPr id="269" name="TextBox 268"/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blipFill rotWithShape="0">
                                      <a:blip r:embed="rId13"/>
                                      <a:stretch>
                                        <a:fillRect/>
                                      </a:stretch>
                                    </a:blipFill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US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</p:grpSp>
                        <p:cxnSp>
                          <p:nvCxnSpPr>
                            <p:cNvPr id="265" name="Straight Connector 264"/>
                            <p:cNvCxnSpPr/>
                            <p:nvPr/>
                          </p:nvCxnSpPr>
                          <p:spPr>
                            <a:xfrm rot="16200000">
                              <a:off x="6084309" y="1406973"/>
                              <a:ext cx="0" cy="4318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cxnSp>
                      <p:nvCxnSpPr>
                        <p:cNvPr id="261" name="Straight Connector 260"/>
                        <p:cNvCxnSpPr/>
                        <p:nvPr/>
                      </p:nvCxnSpPr>
                      <p:spPr>
                        <a:xfrm>
                          <a:off x="9752012" y="4215234"/>
                          <a:ext cx="0" cy="324684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59" name="Straight Connector 258"/>
                      <p:cNvCxnSpPr/>
                      <p:nvPr/>
                    </p:nvCxnSpPr>
                    <p:spPr>
                      <a:xfrm>
                        <a:off x="10666412" y="4147147"/>
                        <a:ext cx="0" cy="4326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7" name="TextBox 256"/>
                        <p:cNvSpPr txBox="1"/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7" name="TextBox 25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blipFill rotWithShape="0">
                          <a:blip r:embed="rId14"/>
                          <a:stretch>
                            <a:fillRect r="-17949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255" name="Straight Connector 254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3" name="TextBox 252"/>
                    <p:cNvSpPr txBox="1"/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53" name="TextBox 2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blipFill rotWithShape="0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2" name="Group 131"/>
              <p:cNvGrpSpPr/>
              <p:nvPr/>
            </p:nvGrpSpPr>
            <p:grpSpPr>
              <a:xfrm>
                <a:off x="2760549" y="1105374"/>
                <a:ext cx="3130454" cy="2937511"/>
                <a:chOff x="2760549" y="1105374"/>
                <a:chExt cx="3130454" cy="2937511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 rot="16200000">
                  <a:off x="241994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rot="16200000">
                  <a:off x="2648635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16200000">
                  <a:off x="2865506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 rot="16200000">
                  <a:off x="3088372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rot="16200000">
                  <a:off x="3310259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 rot="16200000">
                  <a:off x="3533800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rot="16200000">
                  <a:off x="3757341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rot="16200000">
                  <a:off x="3974599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rot="16200000">
                  <a:off x="4209404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 rot="16200000">
                  <a:off x="4427963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 rot="16200000">
                  <a:off x="1971450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rot="16200000">
                  <a:off x="1749117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rot="16200000">
                  <a:off x="1526156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rot="16200000">
                  <a:off x="129750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37" name="Oval 336"/>
          <p:cNvSpPr/>
          <p:nvPr/>
        </p:nvSpPr>
        <p:spPr>
          <a:xfrm>
            <a:off x="3258927" y="2918766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95386" y="2655929"/>
            <a:ext cx="3520349" cy="743740"/>
            <a:chOff x="1080529" y="2655654"/>
            <a:chExt cx="4692576" cy="743740"/>
          </a:xfrm>
        </p:grpSpPr>
        <p:sp>
          <p:nvSpPr>
            <p:cNvPr id="339" name="Oval 338"/>
            <p:cNvSpPr/>
            <p:nvPr/>
          </p:nvSpPr>
          <p:spPr>
            <a:xfrm>
              <a:off x="3014784" y="3264475"/>
              <a:ext cx="134919" cy="134919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srgbClr val="40404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080529" y="2655654"/>
              <a:ext cx="4692576" cy="676281"/>
              <a:chOff x="1080529" y="2655654"/>
              <a:chExt cx="4692576" cy="676281"/>
            </a:xfrm>
          </p:grpSpPr>
          <p:cxnSp>
            <p:nvCxnSpPr>
              <p:cNvPr id="334" name="Straight Arrow Connector 333"/>
              <p:cNvCxnSpPr>
                <a:stCxn id="339" idx="2"/>
              </p:cNvCxnSpPr>
              <p:nvPr/>
            </p:nvCxnSpPr>
            <p:spPr>
              <a:xfrm flipV="1">
                <a:off x="3014784" y="2655654"/>
                <a:ext cx="2758321" cy="6762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  <p:cxnSp>
            <p:nvCxnSpPr>
              <p:cNvPr id="345" name="Straight Arrow Connector 344"/>
              <p:cNvCxnSpPr/>
              <p:nvPr/>
            </p:nvCxnSpPr>
            <p:spPr>
              <a:xfrm flipH="1" flipV="1">
                <a:off x="1080529" y="2807892"/>
                <a:ext cx="2089744" cy="51954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Content Placeholder 13"/>
              <p:cNvSpPr txBox="1">
                <a:spLocks/>
              </p:cNvSpPr>
              <p:nvPr/>
            </p:nvSpPr>
            <p:spPr>
              <a:xfrm>
                <a:off x="1851391" y="3440661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878" y="3440658"/>
                <a:ext cx="1139798" cy="390155"/>
              </a:xfrm>
              <a:prstGeom prst="rect">
                <a:avLst/>
              </a:prstGeom>
              <a:blipFill rotWithShape="0">
                <a:blip r:embed="rId16"/>
                <a:stretch>
                  <a:fillRect t="-3125" b="-23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Content Placeholder 13"/>
              <p:cNvSpPr txBox="1">
                <a:spLocks/>
              </p:cNvSpPr>
              <p:nvPr/>
            </p:nvSpPr>
            <p:spPr>
              <a:xfrm>
                <a:off x="3180925" y="3027970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129" y="3027967"/>
                <a:ext cx="1139798" cy="390155"/>
              </a:xfrm>
              <a:prstGeom prst="rect">
                <a:avLst/>
              </a:prstGeom>
              <a:blipFill rotWithShape="0">
                <a:blip r:embed="rId17"/>
                <a:stretch>
                  <a:fillRect t="-4688" b="-23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 flipV="1">
            <a:off x="2320041" y="2979493"/>
            <a:ext cx="1366" cy="35418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Content Placeholder 13"/>
              <p:cNvSpPr txBox="1">
                <a:spLocks/>
              </p:cNvSpPr>
              <p:nvPr/>
            </p:nvSpPr>
            <p:spPr>
              <a:xfrm>
                <a:off x="2097905" y="3023416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6477" y="3023416"/>
                <a:ext cx="375743" cy="205914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>
            <a:endCxn id="337" idx="6"/>
          </p:cNvCxnSpPr>
          <p:nvPr/>
        </p:nvCxnSpPr>
        <p:spPr>
          <a:xfrm>
            <a:off x="2320041" y="2972583"/>
            <a:ext cx="1040102" cy="13643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9" name="Content Placeholder 13"/>
              <p:cNvSpPr txBox="1">
                <a:spLocks/>
              </p:cNvSpPr>
              <p:nvPr/>
            </p:nvSpPr>
            <p:spPr>
              <a:xfrm>
                <a:off x="2603092" y="2779659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𝟒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884" y="2779659"/>
                <a:ext cx="375743" cy="205914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Content Placeholder 13"/>
              <p:cNvSpPr txBox="1">
                <a:spLocks/>
              </p:cNvSpPr>
              <p:nvPr/>
            </p:nvSpPr>
            <p:spPr>
              <a:xfrm>
                <a:off x="5715000" y="2609705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609705"/>
                <a:ext cx="1023552" cy="661126"/>
              </a:xfrm>
              <a:prstGeom prst="rect">
                <a:avLst/>
              </a:prstGeom>
              <a:blipFill rotWithShape="1">
                <a:blip r:embed="rId20"/>
                <a:stretch>
                  <a:fillRect l="-2395" r="-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2" name="Content Placeholder 13"/>
              <p:cNvSpPr txBox="1">
                <a:spLocks/>
              </p:cNvSpPr>
              <p:nvPr/>
            </p:nvSpPr>
            <p:spPr>
              <a:xfrm>
                <a:off x="6825048" y="2609705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048" y="2609705"/>
                <a:ext cx="1023552" cy="661126"/>
              </a:xfrm>
              <a:prstGeom prst="rect">
                <a:avLst/>
              </a:prstGeom>
              <a:blipFill rotWithShape="1">
                <a:blip r:embed="rId21"/>
                <a:stretch>
                  <a:fillRect l="-2976" r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3" name="Content Placeholder 13"/>
              <p:cNvSpPr txBox="1">
                <a:spLocks/>
              </p:cNvSpPr>
              <p:nvPr/>
            </p:nvSpPr>
            <p:spPr>
              <a:xfrm>
                <a:off x="7968048" y="2609705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3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048" y="2609705"/>
                <a:ext cx="1023552" cy="661126"/>
              </a:xfrm>
              <a:prstGeom prst="rect">
                <a:avLst/>
              </a:prstGeom>
              <a:blipFill rotWithShape="1">
                <a:blip r:embed="rId22"/>
                <a:stretch>
                  <a:fillRect l="-1786" r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Content Placeholder 13"/>
              <p:cNvSpPr txBox="1">
                <a:spLocks/>
              </p:cNvSpPr>
              <p:nvPr/>
            </p:nvSpPr>
            <p:spPr>
              <a:xfrm>
                <a:off x="4524982" y="3483291"/>
                <a:ext cx="4619017" cy="10012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2800" b="1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800" b="1" i="1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smtClean="0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  <m:t>𝐢</m:t>
                            </m:r>
                          </m:num>
                          <m:den>
                            <m:r>
                              <a:rPr lang="en-US" sz="2800" b="1" smtClean="0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  <m:t>𝐢</m:t>
                            </m:r>
                          </m:den>
                        </m:f>
                        <m:r>
                          <a:rPr lang="en-US" sz="2800" b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f>
                          <m:fPr>
                            <m:ctrlPr>
                              <a:rPr lang="en-US" sz="2800" b="1" i="1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  <m:t>𝐢</m:t>
                            </m:r>
                          </m:num>
                          <m:den>
                            <m:r>
                              <a:rPr lang="en-US" sz="2800" b="1">
                                <a:solidFill>
                                  <a:prstClr val="white"/>
                                </a:solidFill>
                                <a:latin typeface="Cambria Math"/>
                              </a:rPr>
                              <m:t>𝐢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800" b="1" dirty="0" smtClean="0">
                    <a:solidFill>
                      <a:srgbClr val="404040"/>
                    </a:solidFill>
                  </a:rPr>
                  <a:t> + 5</a:t>
                </a:r>
                <a:endParaRPr lang="en-US" sz="2800" b="1" dirty="0">
                  <a:solidFill>
                    <a:srgbClr val="40404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2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982" y="3483291"/>
                <a:ext cx="4619017" cy="1001236"/>
              </a:xfrm>
              <a:prstGeom prst="rect">
                <a:avLst/>
              </a:prstGeom>
              <a:blipFill rotWithShape="1">
                <a:blip r:embed="rId23"/>
                <a:stretch>
                  <a:fillRect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09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2"/>
          <p:cNvSpPr txBox="1">
            <a:spLocks/>
          </p:cNvSpPr>
          <p:nvPr/>
        </p:nvSpPr>
        <p:spPr>
          <a:xfrm>
            <a:off x="271794" y="381000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B</a:t>
            </a:r>
            <a:r>
              <a:rPr lang="en-US" b="1" dirty="0">
                <a:solidFill>
                  <a:srgbClr val="A6B727"/>
                </a:solidFill>
              </a:rPr>
              <a:t>2</a:t>
            </a:r>
            <a:r>
              <a:rPr lang="en-US" b="1" dirty="0" smtClean="0">
                <a:solidFill>
                  <a:srgbClr val="A6B727"/>
                </a:solidFill>
              </a:rPr>
              <a:t>.</a:t>
            </a:r>
            <a:endParaRPr lang="en-US" b="1" dirty="0">
              <a:solidFill>
                <a:srgbClr val="A6B72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13"/>
              <p:cNvSpPr txBox="1">
                <a:spLocks/>
              </p:cNvSpPr>
              <p:nvPr/>
            </p:nvSpPr>
            <p:spPr>
              <a:xfrm>
                <a:off x="4752533" y="532785"/>
                <a:ext cx="4027478" cy="937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sz="2800" b="1" dirty="0">
                  <a:solidFill>
                    <a:srgbClr val="40404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9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533" y="532785"/>
                <a:ext cx="4027478" cy="9372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13"/>
              <p:cNvSpPr txBox="1">
                <a:spLocks/>
              </p:cNvSpPr>
              <p:nvPr/>
            </p:nvSpPr>
            <p:spPr>
              <a:xfrm>
                <a:off x="4572000" y="2255526"/>
                <a:ext cx="2272448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FF0000"/>
                    </a:solidFill>
                  </a:rPr>
                  <a:t> =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255526"/>
                <a:ext cx="2272448" cy="661126"/>
              </a:xfrm>
              <a:prstGeom prst="rect">
                <a:avLst/>
              </a:prstGeom>
              <a:blipFill rotWithShape="1">
                <a:blip r:embed="rId3"/>
                <a:stretch>
                  <a:fillRect t="-3704" r="-3217" b="-12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/>
          <p:cNvGrpSpPr>
            <a:grpSpLocks noChangeAspect="1"/>
          </p:cNvGrpSpPr>
          <p:nvPr/>
        </p:nvGrpSpPr>
        <p:grpSpPr>
          <a:xfrm>
            <a:off x="515762" y="972658"/>
            <a:ext cx="3960717" cy="4597137"/>
            <a:chOff x="2534862" y="1105374"/>
            <a:chExt cx="3482829" cy="3032635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97895" y="2811206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609325" y="303747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609325" y="325692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597895" y="258775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597895" y="237062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597895" y="214139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2597895" y="192210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97895" y="369971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597895" y="169143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609325" y="1480533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609325" y="124630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597895" y="392585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30" name="Group 129"/>
            <p:cNvGrpSpPr/>
            <p:nvPr/>
          </p:nvGrpSpPr>
          <p:grpSpPr>
            <a:xfrm>
              <a:off x="2534862" y="1105374"/>
              <a:ext cx="3482829" cy="3032635"/>
              <a:chOff x="2534862" y="1105374"/>
              <a:chExt cx="3482829" cy="3032635"/>
            </a:xfrm>
          </p:grpSpPr>
          <p:grpSp>
            <p:nvGrpSpPr>
              <p:cNvPr id="250" name="Group 249"/>
              <p:cNvGrpSpPr/>
              <p:nvPr/>
            </p:nvGrpSpPr>
            <p:grpSpPr>
              <a:xfrm>
                <a:off x="2534862" y="1129915"/>
                <a:ext cx="3482829" cy="3008094"/>
                <a:chOff x="1500500" y="-8875691"/>
                <a:chExt cx="14246607" cy="12304692"/>
              </a:xfrm>
            </p:grpSpPr>
            <p:grpSp>
              <p:nvGrpSpPr>
                <p:cNvPr id="252" name="Group 251"/>
                <p:cNvGrpSpPr/>
                <p:nvPr/>
              </p:nvGrpSpPr>
              <p:grpSpPr>
                <a:xfrm>
                  <a:off x="1500500" y="-8875691"/>
                  <a:ext cx="14246607" cy="12304692"/>
                  <a:chOff x="1500500" y="-8875691"/>
                  <a:chExt cx="14246607" cy="12304692"/>
                </a:xfrm>
              </p:grpSpPr>
              <p:grpSp>
                <p:nvGrpSpPr>
                  <p:cNvPr id="254" name="Group 253"/>
                  <p:cNvGrpSpPr/>
                  <p:nvPr/>
                </p:nvGrpSpPr>
                <p:grpSpPr>
                  <a:xfrm>
                    <a:off x="1500500" y="-8875691"/>
                    <a:ext cx="14246607" cy="12304692"/>
                    <a:chOff x="-3061976" y="-5218091"/>
                    <a:chExt cx="14246607" cy="12304692"/>
                  </a:xfrm>
                </p:grpSpPr>
                <p:grpSp>
                  <p:nvGrpSpPr>
                    <p:cNvPr id="256" name="Group 255"/>
                    <p:cNvGrpSpPr/>
                    <p:nvPr/>
                  </p:nvGrpSpPr>
                  <p:grpSpPr>
                    <a:xfrm>
                      <a:off x="-3061976" y="-5218091"/>
                      <a:ext cx="14246607" cy="12304692"/>
                      <a:chOff x="-3061976" y="-5218091"/>
                      <a:chExt cx="14246607" cy="12304692"/>
                    </a:xfrm>
                  </p:grpSpPr>
                  <p:grpSp>
                    <p:nvGrpSpPr>
                      <p:cNvPr id="258" name="Group 257"/>
                      <p:cNvGrpSpPr/>
                      <p:nvPr/>
                    </p:nvGrpSpPr>
                    <p:grpSpPr>
                      <a:xfrm>
                        <a:off x="-3061976" y="-5218091"/>
                        <a:ext cx="14246607" cy="12304692"/>
                        <a:chOff x="-3061976" y="-5218091"/>
                        <a:chExt cx="14246607" cy="12304692"/>
                      </a:xfrm>
                    </p:grpSpPr>
                    <p:grpSp>
                      <p:nvGrpSpPr>
                        <p:cNvPr id="260" name="Group 259"/>
                        <p:cNvGrpSpPr/>
                        <p:nvPr/>
                      </p:nvGrpSpPr>
                      <p:grpSpPr>
                        <a:xfrm>
                          <a:off x="-3061976" y="-5218091"/>
                          <a:ext cx="14246607" cy="12304692"/>
                          <a:chOff x="1510024" y="1146793"/>
                          <a:chExt cx="14246607" cy="12304692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262" name="TextBox 261"/>
                              <p:cNvSpPr txBox="1"/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10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262" name="TextBox 261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4"/>
                                <a:stretch>
                                  <a:fillRect r="-17500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263" name="Group 262"/>
                          <p:cNvGrpSpPr/>
                          <p:nvPr/>
                        </p:nvGrpSpPr>
                        <p:grpSpPr>
                          <a:xfrm>
                            <a:off x="1510024" y="1146793"/>
                            <a:ext cx="14246607" cy="12304692"/>
                            <a:chOff x="1510024" y="1146793"/>
                            <a:chExt cx="14246607" cy="12304692"/>
                          </a:xfrm>
                        </p:grpSpPr>
                        <p:grpSp>
                          <p:nvGrpSpPr>
                            <p:cNvPr id="264" name="Group 263"/>
                            <p:cNvGrpSpPr/>
                            <p:nvPr/>
                          </p:nvGrpSpPr>
                          <p:grpSpPr>
                            <a:xfrm>
                              <a:off x="1510024" y="1146793"/>
                              <a:ext cx="14246607" cy="12304692"/>
                              <a:chOff x="1510024" y="-681054"/>
                              <a:chExt cx="14246607" cy="12304692"/>
                            </a:xfrm>
                          </p:grpSpPr>
                          <p:cxnSp>
                            <p:nvCxnSpPr>
                              <p:cNvPr id="266" name="Straight Connector 265"/>
                              <p:cNvCxnSpPr/>
                              <p:nvPr/>
                            </p:nvCxnSpPr>
                            <p:spPr>
                              <a:xfrm rot="16200000">
                                <a:off x="6098590" y="564865"/>
                                <a:ext cx="0" cy="32385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267" name="Group 266"/>
                              <p:cNvGrpSpPr/>
                              <p:nvPr/>
                            </p:nvGrpSpPr>
                            <p:grpSpPr>
                              <a:xfrm>
                                <a:off x="1510024" y="-681054"/>
                                <a:ext cx="14246607" cy="12304692"/>
                                <a:chOff x="1510024" y="-681054"/>
                                <a:chExt cx="14246607" cy="12304692"/>
                              </a:xfrm>
                            </p:grpSpPr>
                            <p:grpSp>
                              <p:nvGrpSpPr>
                                <p:cNvPr id="268" name="Group 267"/>
                                <p:cNvGrpSpPr/>
                                <p:nvPr/>
                              </p:nvGrpSpPr>
                              <p:grpSpPr>
                                <a:xfrm>
                                  <a:off x="1510024" y="-681054"/>
                                  <a:ext cx="14246607" cy="12304692"/>
                                  <a:chOff x="1510024" y="-681054"/>
                                  <a:chExt cx="14246607" cy="12304692"/>
                                </a:xfrm>
                              </p:grpSpPr>
                              <p:grpSp>
                                <p:nvGrpSpPr>
                                  <p:cNvPr id="270" name="Group 269"/>
                                  <p:cNvGrpSpPr/>
                                  <p:nvPr/>
                                </p:nvGrpSpPr>
                                <p:grpSpPr>
                                  <a:xfrm>
                                    <a:off x="1510024" y="-681054"/>
                                    <a:ext cx="14246607" cy="12304692"/>
                                    <a:chOff x="1510024" y="-681054"/>
                                    <a:chExt cx="14246607" cy="12304692"/>
                                  </a:xfrm>
                                </p:grpSpPr>
                                <p:grpSp>
                                  <p:nvGrpSpPr>
                                    <p:cNvPr id="288" name="Group 287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1510024" y="-681054"/>
                                      <a:ext cx="14246607" cy="12304692"/>
                                      <a:chOff x="-271158" y="-3424255"/>
                                      <a:chExt cx="14246608" cy="12304692"/>
                                    </a:xfrm>
                                  </p:grpSpPr>
                                  <p:cxnSp>
                                    <p:nvCxnSpPr>
                                      <p:cNvPr id="290" name="Straight Connector 28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11607554" y="5938693"/>
                                        <a:ext cx="0" cy="432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grpSp>
                                    <p:nvGrpSpPr>
                                      <p:cNvPr id="291" name="Group 290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-271158" y="-3424255"/>
                                        <a:ext cx="14246608" cy="12304692"/>
                                        <a:chOff x="-293080" y="-4338655"/>
                                        <a:chExt cx="14246608" cy="12304692"/>
                                      </a:xfrm>
                                    </p:grpSpPr>
                                    <p:grpSp>
                                      <p:nvGrpSpPr>
                                        <p:cNvPr id="292" name="Group 291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293080" y="-4338655"/>
                                          <a:ext cx="14246608" cy="12304692"/>
                                          <a:chOff x="-293080" y="-4338655"/>
                                          <a:chExt cx="14246608" cy="12304692"/>
                                        </a:xfrm>
                                      </p:grpSpPr>
                                      <p:grpSp>
                                        <p:nvGrpSpPr>
                                          <p:cNvPr id="294" name="Group 29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293080" y="-4338655"/>
                                            <a:ext cx="14246608" cy="12304692"/>
                                            <a:chOff x="-293080" y="-4338655"/>
                                            <a:chExt cx="14246608" cy="12304692"/>
                                          </a:xfrm>
                                        </p:grpSpPr>
                                        <p:grpSp>
                                          <p:nvGrpSpPr>
                                            <p:cNvPr id="296" name="Group 295"/>
                                            <p:cNvGrpSpPr/>
                                            <p:nvPr/>
                                          </p:nvGrpSpPr>
                                          <p:grpSpPr>
                                            <a:xfrm>
                                              <a:off x="-293080" y="-4338655"/>
                                              <a:ext cx="14246608" cy="12304692"/>
                                              <a:chOff x="-293080" y="-4338655"/>
                                              <a:chExt cx="14246608" cy="12304692"/>
                                            </a:xfrm>
                                          </p:grpSpPr>
                                          <p:grpSp>
                                            <p:nvGrpSpPr>
                                              <p:cNvPr id="298" name="Group 297"/>
                                              <p:cNvGrpSpPr/>
                                              <p:nvPr/>
                                            </p:nvGrpSpPr>
                                            <p:grpSpPr>
                                              <a:xfrm>
                                                <a:off x="-293080" y="-4338655"/>
                                                <a:ext cx="14246608" cy="12304692"/>
                                                <a:chOff x="1874799" y="-1509710"/>
                                                <a:chExt cx="10056429" cy="8663345"/>
                                              </a:xfrm>
                                            </p:grpSpPr>
                                            <p:grpSp>
                                              <p:nvGrpSpPr>
                                                <p:cNvPr id="300" name="Group 299"/>
                                                <p:cNvGrpSpPr/>
                                                <p:nvPr/>
                                              </p:nvGrpSpPr>
                                              <p:grpSpPr>
                                                <a:xfrm>
                                                  <a:off x="1874799" y="-1509710"/>
                                                  <a:ext cx="10056429" cy="8663345"/>
                                                  <a:chOff x="2876513" y="-1509710"/>
                                                  <a:chExt cx="10056429" cy="8663345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305" name="Group 304"/>
                                                  <p:cNvGrpSpPr/>
                                                  <p:nvPr/>
                                                </p:nvGrpSpPr>
                                                <p:grpSpPr>
                                                  <a:xfrm>
                                                    <a:off x="2876513" y="-1509710"/>
                                                    <a:ext cx="10056429" cy="8663345"/>
                                                    <a:chOff x="2876513" y="-1512149"/>
                                                    <a:chExt cx="10056429" cy="8669601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312" name="Group 311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2876513" y="-1512149"/>
                                                      <a:ext cx="10056429" cy="8669601"/>
                                                      <a:chOff x="2876513" y="-1512149"/>
                                                      <a:chExt cx="10056429" cy="8669601"/>
                                                    </a:xfrm>
                                                  </p:grpSpPr>
                                                  <p:grpSp>
                                                    <p:nvGrpSpPr>
                                                      <p:cNvPr id="321" name="Group 320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2876513" y="-1512149"/>
                                                        <a:ext cx="10056429" cy="8669601"/>
                                                        <a:chOff x="2876513" y="-1512149"/>
                                                        <a:chExt cx="10056429" cy="866960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30" name="Straight Arrow Connector 329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flipV="1">
                                                          <a:off x="2876513" y="5229068"/>
                                                          <a:ext cx="10056429" cy="51033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31" name="Straight Arrow Connector 330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6086462" y="-1512149"/>
                                                          <a:ext cx="23541" cy="8669601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  <p:grpSp>
                                                    <p:nvGrpSpPr>
                                                      <p:cNvPr id="322" name="Group 321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3521972" y="1400950"/>
                                                        <a:ext cx="5177192" cy="4014981"/>
                                                        <a:chOff x="3521972" y="1400950"/>
                                                        <a:chExt cx="5177192" cy="401498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23" name="Straight Connector 322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4838979" y="5101389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4" name="Straight Connector 323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3521972" y="5086383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5" name="Straight Connector 324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7412391" y="509125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6" name="Straight Connector 325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8699164" y="511113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7" name="Straight Connector 326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09519" y="3833204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8" name="Straight Connector 327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0768" y="253708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9" name="Straight Connector 328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5501" y="1248550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</p:grpSp>
                                                <p:grpSp>
                                                  <p:nvGrpSpPr>
                                                    <p:cNvPr id="313" name="Group 312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3223514" y="1220444"/>
                                                      <a:ext cx="5704250" cy="4630934"/>
                                                      <a:chOff x="3223514" y="1220444"/>
                                                      <a:chExt cx="5704250" cy="4630934"/>
                                                    </a:xfrm>
                                                  </p:grpSpPr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5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6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7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8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6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9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0"/>
                                                            <a:stretch>
                                                              <a:fillRect r="-27500"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1"/>
                                                            <a:stretch>
                                                              <a:fillRect r="-28205"/>
                                                            </a:stretch>
                                                          </a:blipFill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</p:grpSp>
                                              </p:grpSp>
                                              <p:cxnSp>
                                                <p:nvCxnSpPr>
                                                  <p:cNvPr id="306" name="Straight Connector 305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4164809" y="5131997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7" name="Straight Connector 306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5473816" y="512691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9" name="Straight Connector 308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6764734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0" name="Straight Connector 309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8055652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1" name="Straight Connector 310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9339846" y="513704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</p:grpSp>
                                            <p:cxnSp>
                                              <p:nvCxnSpPr>
                                                <p:cNvPr id="301" name="Straight Connector 300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092699" y="450178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2" name="Straight Connector 301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6673" y="3218127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3" name="Straight Connector 302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13787" y="1937112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4" name="Straight Connector 303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9717" y="575297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</p:grpSp>
                                          <p:cxnSp>
                                            <p:nvCxnSpPr>
                                              <p:cNvPr id="299" name="Straight Connector 298"/>
                                              <p:cNvCxnSpPr/>
                                              <p:nvPr/>
                                            </p:nvCxnSpPr>
                                            <p:spPr>
                                              <a:xfrm>
                                                <a:off x="9777709" y="5026583"/>
                                                <a:ext cx="0" cy="432600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</a:ln>
                                            </p:spPr>
                                            <p:style>
                                              <a:lnRef idx="1">
                                                <a:schemeClr val="accent1"/>
                                              </a:lnRef>
                                              <a:fillRef idx="0">
                                                <a:schemeClr val="accent1"/>
                                              </a:fillRef>
                                              <a:effectRef idx="0">
                                                <a:schemeClr val="accent1"/>
                                              </a:effectRef>
                                              <a:fontRef idx="minor">
                                                <a:schemeClr val="tx1"/>
                                              </a:fontRef>
                                            </p:style>
                                          </p:cxnSp>
                                        </p:grpSp>
                                        <p:cxnSp>
                                          <p:nvCxnSpPr>
                                            <p:cNvPr id="297" name="Straight Connector 29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10692109" y="5111570"/>
                                              <a:ext cx="0" cy="324684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95" name="TextBox 294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95" name="TextBox 294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2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  <mc:AlternateContent xmlns:mc="http://schemas.openxmlformats.org/markup-compatibility/2006" xmlns:a14="http://schemas.microsoft.com/office/drawing/2010/main">
                                      <mc:Choice Requires="a14">
                                        <p:sp>
                                          <p:nvSpPr>
                                            <p:cNvPr id="293" name="TextBox 292"/>
                                            <p:cNvSpPr txBox="1"/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noFill/>
                                          </p:spPr>
                                          <p:txBody>
                                            <a:bodyPr wrap="square" rtlCol="0">
                                              <a:spAutoFit/>
                                            </a:bodyPr>
                                            <a:lstStyle/>
                                            <a:p>
                                              <a:pPr fontAlgn="auto">
                                                <a:lnSpc>
                                                  <a:spcPct val="90000"/>
                                                </a:lnSpc>
                                                <a:spcBef>
                                                  <a:spcPts val="0"/>
                                                </a:spcBef>
                                                <a:spcAft>
                                                  <a:spcPts val="0"/>
                                                </a:spcAft>
                                              </a:pPr>
                                              <a14:m>
                                                <m:oMathPara xmlns:m="http://schemas.openxmlformats.org/officeDocument/2006/math">
                                                  <m:oMathParaPr>
                                                    <m:jc m:val="centerGroup"/>
                                                  </m:oMathParaPr>
                                                  <m:oMath xmlns:m="http://schemas.openxmlformats.org/officeDocument/2006/math">
                                                    <m:r>
                                                      <a:rPr lang="en-US" sz="1000" i="1" smtClean="0">
                                                        <a:solidFill>
                                                          <a:srgbClr val="40404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cs typeface="+mn-cs"/>
                                                      </a:rPr>
                                                      <m:t>8</m:t>
                                                    </m:r>
                                                  </m:oMath>
                                                </m:oMathPara>
                                              </a14:m>
                                              <a:endParaRPr lang="en-US" sz="1000" dirty="0">
                                                <a:solidFill>
                                                  <a:srgbClr val="404040"/>
                                                </a:solidFill>
                                                <a:latin typeface="Euphemia"/>
                                                <a:cs typeface="+mn-cs"/>
                                              </a:endParaRPr>
                                            </a:p>
                                          </p:txBody>
                                        </p:sp>
                                      </mc:Choice>
                                      <mc:Fallback xmlns="">
                                        <p:sp>
                                          <p:nvSpPr>
                                            <p:cNvPr id="293" name="TextBox 292"/>
                                            <p:cNvSpPr txBox="1">
                                              <a:spLocks noRot="1" noChangeAspect="1" noMove="1" noResize="1" noEditPoints="1" noAdjustHandles="1" noChangeArrowheads="1" noChangeShapeType="1" noTextEdit="1"/>
                                            </p:cNvSpPr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blipFill rotWithShape="0">
                                              <a:blip r:embed="rId13"/>
                                              <a:stretch>
                                                <a:fillRect/>
                                              </a:stretch>
                                            </a:blipFill>
                                          </p:spPr>
                                          <p:txBody>
                                            <a:bodyPr/>
                                            <a:lstStyle/>
                                            <a:p>
                                              <a:r>
                                                <a:rPr lang="en-US">
                                                  <a:noFill/>
                                                </a:rPr>
                                                <a:t> </a:t>
                                              </a:r>
                                            </a:p>
                                          </p:txBody>
                                        </p:sp>
                                      </mc:Fallback>
                                    </mc:AlternateContent>
                                  </p:grpSp>
                                </p:grpSp>
                                <p:cxnSp>
                                  <p:nvCxnSpPr>
                                    <p:cNvPr id="273" name="Straight Connector 272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084309" y="1421157"/>
                                      <a:ext cx="0" cy="431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271" name="Straight Connector 270"/>
                                  <p:cNvCxnSpPr/>
                                  <p:nvPr/>
                                </p:nvCxnSpPr>
                                <p:spPr>
                                  <a:xfrm rot="16200000">
                                    <a:off x="6108258" y="2397496"/>
                                    <a:ext cx="0" cy="32385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mc:AlternateContent xmlns:mc="http://schemas.openxmlformats.org/markup-compatibility/2006" xmlns:a14="http://schemas.microsoft.com/office/drawing/2010/main">
                              <mc:Choice Requires="a14">
                                <p:sp>
                                  <p:nvSpPr>
                                    <p:cNvPr id="269" name="TextBox 268"/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</p:spPr>
                                  <p:txBody>
                                    <a:bodyPr wrap="square" rtlCol="0">
                                      <a:spAutoFit/>
                                    </a:bodyPr>
                                    <a:lstStyle/>
                                    <a:p>
                                      <a:pPr fontAlgn="auto">
                                        <a:lnSpc>
                                          <a:spcPct val="90000"/>
                                        </a:lnSpc>
                                        <a:spcBef>
                                          <a:spcPts val="0"/>
                                        </a:spcBef>
                                        <a:spcAft>
                                          <a:spcPts val="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US" sz="1000" i="1" smtClean="0">
                                                <a:solidFill>
                                                  <a:srgbClr val="404040"/>
                                                </a:solidFill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8</m:t>
                                            </m:r>
                                          </m:oMath>
                                        </m:oMathPara>
                                      </a14:m>
                                      <a:endParaRPr lang="en-US" sz="1000" dirty="0">
                                        <a:solidFill>
                                          <a:srgbClr val="404040"/>
                                        </a:solidFill>
                                        <a:latin typeface="Euphemia"/>
                                        <a:cs typeface="+mn-cs"/>
                                      </a:endParaRPr>
                                    </a:p>
                                  </p:txBody>
                                </p:sp>
                              </mc:Choice>
                              <mc:Fallback xmlns="">
                                <p:sp>
                                  <p:nvSpPr>
                                    <p:cNvPr id="269" name="TextBox 268"/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blipFill rotWithShape="0">
                                      <a:blip r:embed="rId13"/>
                                      <a:stretch>
                                        <a:fillRect/>
                                      </a:stretch>
                                    </a:blipFill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US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</p:grpSp>
                        <p:cxnSp>
                          <p:nvCxnSpPr>
                            <p:cNvPr id="265" name="Straight Connector 264"/>
                            <p:cNvCxnSpPr/>
                            <p:nvPr/>
                          </p:nvCxnSpPr>
                          <p:spPr>
                            <a:xfrm rot="16200000">
                              <a:off x="6084309" y="1406973"/>
                              <a:ext cx="0" cy="4318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cxnSp>
                      <p:nvCxnSpPr>
                        <p:cNvPr id="261" name="Straight Connector 260"/>
                        <p:cNvCxnSpPr/>
                        <p:nvPr/>
                      </p:nvCxnSpPr>
                      <p:spPr>
                        <a:xfrm>
                          <a:off x="9752012" y="4215234"/>
                          <a:ext cx="0" cy="324684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59" name="Straight Connector 258"/>
                      <p:cNvCxnSpPr/>
                      <p:nvPr/>
                    </p:nvCxnSpPr>
                    <p:spPr>
                      <a:xfrm>
                        <a:off x="10666412" y="4147147"/>
                        <a:ext cx="0" cy="4326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7" name="TextBox 256"/>
                        <p:cNvSpPr txBox="1"/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7" name="TextBox 25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blipFill rotWithShape="0">
                          <a:blip r:embed="rId14"/>
                          <a:stretch>
                            <a:fillRect r="-17949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255" name="Straight Connector 254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3" name="TextBox 252"/>
                    <p:cNvSpPr txBox="1"/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53" name="TextBox 2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blipFill rotWithShape="0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2" name="Group 131"/>
              <p:cNvGrpSpPr/>
              <p:nvPr/>
            </p:nvGrpSpPr>
            <p:grpSpPr>
              <a:xfrm>
                <a:off x="2760549" y="1105374"/>
                <a:ext cx="3130454" cy="2937511"/>
                <a:chOff x="2760549" y="1105374"/>
                <a:chExt cx="3130454" cy="2937511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 rot="16200000">
                  <a:off x="241994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rot="16200000">
                  <a:off x="2648635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16200000">
                  <a:off x="2865506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 rot="16200000">
                  <a:off x="3088372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rot="16200000">
                  <a:off x="3310259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 rot="16200000">
                  <a:off x="3533800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rot="16200000">
                  <a:off x="3757341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rot="16200000">
                  <a:off x="3974599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rot="16200000">
                  <a:off x="4209404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 rot="16200000">
                  <a:off x="4427963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 rot="16200000">
                  <a:off x="1971450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rot="16200000">
                  <a:off x="1749117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rot="16200000">
                  <a:off x="1526156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rot="16200000">
                  <a:off x="129750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37" name="Oval 336"/>
          <p:cNvSpPr/>
          <p:nvPr/>
        </p:nvSpPr>
        <p:spPr>
          <a:xfrm>
            <a:off x="2255236" y="3497712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37941" y="2471523"/>
            <a:ext cx="1003905" cy="2133397"/>
            <a:chOff x="2070343" y="2901772"/>
            <a:chExt cx="1338191" cy="2133397"/>
          </a:xfrm>
        </p:grpSpPr>
        <p:sp>
          <p:nvSpPr>
            <p:cNvPr id="339" name="Oval 338"/>
            <p:cNvSpPr/>
            <p:nvPr/>
          </p:nvSpPr>
          <p:spPr>
            <a:xfrm>
              <a:off x="2677504" y="2901772"/>
              <a:ext cx="134919" cy="134919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srgbClr val="40404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070343" y="3016933"/>
              <a:ext cx="1338191" cy="2018236"/>
              <a:chOff x="2070343" y="3016933"/>
              <a:chExt cx="1338191" cy="2018236"/>
            </a:xfrm>
          </p:grpSpPr>
          <p:cxnSp>
            <p:nvCxnSpPr>
              <p:cNvPr id="334" name="Straight Arrow Connector 333"/>
              <p:cNvCxnSpPr>
                <a:stCxn id="339" idx="5"/>
              </p:cNvCxnSpPr>
              <p:nvPr/>
            </p:nvCxnSpPr>
            <p:spPr>
              <a:xfrm>
                <a:off x="2792665" y="3016933"/>
                <a:ext cx="615869" cy="196402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  <p:cxnSp>
            <p:nvCxnSpPr>
              <p:cNvPr id="345" name="Straight Arrow Connector 344"/>
              <p:cNvCxnSpPr>
                <a:stCxn id="339" idx="3"/>
              </p:cNvCxnSpPr>
              <p:nvPr/>
            </p:nvCxnSpPr>
            <p:spPr>
              <a:xfrm flipH="1">
                <a:off x="2070343" y="3016933"/>
                <a:ext cx="626919" cy="201823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Content Placeholder 13"/>
              <p:cNvSpPr txBox="1">
                <a:spLocks/>
              </p:cNvSpPr>
              <p:nvPr/>
            </p:nvSpPr>
            <p:spPr>
              <a:xfrm>
                <a:off x="1640962" y="2062025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962" y="2062025"/>
                <a:ext cx="855071" cy="390155"/>
              </a:xfrm>
              <a:prstGeom prst="rect">
                <a:avLst/>
              </a:prstGeom>
              <a:blipFill rotWithShape="1">
                <a:blip r:embed="rId16"/>
                <a:stretch>
                  <a:fillRect t="-6250" r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Content Placeholder 13"/>
              <p:cNvSpPr txBox="1">
                <a:spLocks/>
              </p:cNvSpPr>
              <p:nvPr/>
            </p:nvSpPr>
            <p:spPr>
              <a:xfrm>
                <a:off x="2233756" y="3376912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756" y="3376912"/>
                <a:ext cx="855071" cy="390155"/>
              </a:xfrm>
              <a:prstGeom prst="rect">
                <a:avLst/>
              </a:prstGeom>
              <a:blipFill rotWithShape="1">
                <a:blip r:embed="rId17"/>
                <a:stretch>
                  <a:fillRect t="-6250" r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 flipV="1">
            <a:off x="2047134" y="2600680"/>
            <a:ext cx="9633" cy="966623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Content Placeholder 13"/>
              <p:cNvSpPr txBox="1">
                <a:spLocks/>
              </p:cNvSpPr>
              <p:nvPr/>
            </p:nvSpPr>
            <p:spPr>
              <a:xfrm>
                <a:off x="1828687" y="3001832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𝟑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687" y="3001832"/>
                <a:ext cx="281881" cy="205914"/>
              </a:xfrm>
              <a:prstGeom prst="rect">
                <a:avLst/>
              </a:prstGeom>
              <a:blipFill rotWithShape="1">
                <a:blip r:embed="rId18"/>
                <a:stretch>
                  <a:fillRect b="-6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>
            <a:endCxn id="337" idx="6"/>
          </p:cNvCxnSpPr>
          <p:nvPr/>
        </p:nvCxnSpPr>
        <p:spPr>
          <a:xfrm>
            <a:off x="2059277" y="3556380"/>
            <a:ext cx="297176" cy="8792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9" name="Content Placeholder 13"/>
              <p:cNvSpPr txBox="1">
                <a:spLocks/>
              </p:cNvSpPr>
              <p:nvPr/>
            </p:nvSpPr>
            <p:spPr>
              <a:xfrm>
                <a:off x="2029871" y="3556128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𝟏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871" y="3556128"/>
                <a:ext cx="281881" cy="205914"/>
              </a:xfrm>
              <a:prstGeom prst="rect">
                <a:avLst/>
              </a:prstGeom>
              <a:blipFill rotWithShape="1">
                <a:blip r:embed="rId19"/>
                <a:stretch>
                  <a:fillRect b="-6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Content Placeholder 13"/>
              <p:cNvSpPr txBox="1">
                <a:spLocks/>
              </p:cNvSpPr>
              <p:nvPr/>
            </p:nvSpPr>
            <p:spPr>
              <a:xfrm>
                <a:off x="4600902" y="3080300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0902" y="3080300"/>
                <a:ext cx="1023552" cy="661126"/>
              </a:xfrm>
              <a:prstGeom prst="rect">
                <a:avLst/>
              </a:prstGeom>
              <a:blipFill rotWithShape="1">
                <a:blip r:embed="rId20"/>
                <a:stretch>
                  <a:fillRect l="-2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2" name="Content Placeholder 13"/>
              <p:cNvSpPr txBox="1">
                <a:spLocks/>
              </p:cNvSpPr>
              <p:nvPr/>
            </p:nvSpPr>
            <p:spPr>
              <a:xfrm>
                <a:off x="7358788" y="2255526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8788" y="2255526"/>
                <a:ext cx="1023552" cy="661126"/>
              </a:xfrm>
              <a:prstGeom prst="rect">
                <a:avLst/>
              </a:prstGeom>
              <a:blipFill rotWithShape="1">
                <a:blip r:embed="rId21"/>
                <a:stretch>
                  <a:fillRect l="-2381" r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3" name="Content Placeholder 13"/>
              <p:cNvSpPr txBox="1">
                <a:spLocks/>
              </p:cNvSpPr>
              <p:nvPr/>
            </p:nvSpPr>
            <p:spPr>
              <a:xfrm>
                <a:off x="7358788" y="3074707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3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8788" y="3074707"/>
                <a:ext cx="1023552" cy="661126"/>
              </a:xfrm>
              <a:prstGeom prst="rect">
                <a:avLst/>
              </a:prstGeom>
              <a:blipFill rotWithShape="1">
                <a:blip r:embed="rId22"/>
                <a:stretch>
                  <a:fillRect l="-1786" r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4" name="Content Placeholder 13"/>
              <p:cNvSpPr txBox="1">
                <a:spLocks/>
              </p:cNvSpPr>
              <p:nvPr/>
            </p:nvSpPr>
            <p:spPr>
              <a:xfrm>
                <a:off x="2214937" y="2082667"/>
                <a:ext cx="1260245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sz="3500" b="1" dirty="0" smtClean="0">
                    <a:solidFill>
                      <a:srgbClr val="0070C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</a:t>
                </a:r>
                <a14:m>
                  <m:oMath xmlns:m="http://schemas.openxmlformats.org/officeDocument/2006/math">
                    <m:r>
                      <a:rPr lang="en-US" sz="3500" b="1" smtClean="0">
                        <a:solidFill>
                          <a:srgbClr val="0070C0"/>
                        </a:solidFill>
                        <a:latin typeface="Cambria Math"/>
                      </a:rPr>
                      <m:t>  </m:t>
                    </m:r>
                    <m:r>
                      <a:rPr lang="en-US" sz="35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5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sz="35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5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35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937" y="2082667"/>
                <a:ext cx="1260245" cy="390155"/>
              </a:xfrm>
              <a:prstGeom prst="rect">
                <a:avLst/>
              </a:prstGeom>
              <a:blipFill rotWithShape="1">
                <a:blip r:embed="rId23"/>
                <a:stretch>
                  <a:fillRect t="-29688"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5" name="Content Placeholder 13"/>
          <p:cNvSpPr txBox="1">
            <a:spLocks/>
          </p:cNvSpPr>
          <p:nvPr/>
        </p:nvSpPr>
        <p:spPr>
          <a:xfrm>
            <a:off x="5638778" y="1579618"/>
            <a:ext cx="984946" cy="909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endParaRPr lang="en-US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7" name="Content Placeholder 13"/>
              <p:cNvSpPr txBox="1">
                <a:spLocks/>
              </p:cNvSpPr>
              <p:nvPr/>
            </p:nvSpPr>
            <p:spPr>
              <a:xfrm>
                <a:off x="4697892" y="4511971"/>
                <a:ext cx="4027478" cy="937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892" y="4511971"/>
                <a:ext cx="4027478" cy="93725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851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build="p"/>
      <p:bldP spid="102" grpId="0" build="p"/>
      <p:bldP spid="337" grpId="0" animBg="1"/>
      <p:bldP spid="346" grpId="0" build="p"/>
      <p:bldP spid="347" grpId="0" build="p"/>
      <p:bldP spid="348" grpId="0" build="p"/>
      <p:bldP spid="349" grpId="0" build="p"/>
      <p:bldP spid="351" grpId="0" build="p"/>
      <p:bldP spid="352" grpId="0" build="p"/>
      <p:bldP spid="353" grpId="0" build="p"/>
      <p:bldP spid="354" grpId="0" build="p"/>
      <p:bldP spid="355" grpId="0" build="p"/>
      <p:bldP spid="35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2"/>
          <p:cNvSpPr txBox="1">
            <a:spLocks/>
          </p:cNvSpPr>
          <p:nvPr/>
        </p:nvSpPr>
        <p:spPr>
          <a:xfrm>
            <a:off x="271794" y="811524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B3.</a:t>
            </a:r>
            <a:endParaRPr lang="en-US" b="1" dirty="0">
              <a:solidFill>
                <a:srgbClr val="A6B727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13"/>
              <p:cNvSpPr txBox="1">
                <a:spLocks/>
              </p:cNvSpPr>
              <p:nvPr/>
            </p:nvSpPr>
            <p:spPr>
              <a:xfrm>
                <a:off x="4752533" y="963309"/>
                <a:ext cx="4027478" cy="937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m:oMathPara>
                </a14:m>
                <a:endParaRPr lang="en-US" sz="2800" b="1" dirty="0">
                  <a:solidFill>
                    <a:srgbClr val="40404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9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061" y="963309"/>
                <a:ext cx="5368572" cy="9372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13"/>
              <p:cNvSpPr txBox="1">
                <a:spLocks/>
              </p:cNvSpPr>
              <p:nvPr/>
            </p:nvSpPr>
            <p:spPr>
              <a:xfrm>
                <a:off x="4542562" y="1945188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562" y="1945188"/>
                <a:ext cx="1023552" cy="6611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/>
          <p:cNvGrpSpPr>
            <a:grpSpLocks noChangeAspect="1"/>
          </p:cNvGrpSpPr>
          <p:nvPr/>
        </p:nvGrpSpPr>
        <p:grpSpPr>
          <a:xfrm>
            <a:off x="515676" y="1403555"/>
            <a:ext cx="3960717" cy="4597137"/>
            <a:chOff x="2534862" y="1105374"/>
            <a:chExt cx="3482829" cy="3032635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97895" y="2811206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609325" y="303747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609325" y="325692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597895" y="258775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597895" y="2370622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597895" y="214139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2597895" y="1922105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97895" y="3699718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597895" y="169143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609325" y="1480533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609325" y="1246300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597895" y="3925854"/>
              <a:ext cx="3383280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30" name="Group 129"/>
            <p:cNvGrpSpPr/>
            <p:nvPr/>
          </p:nvGrpSpPr>
          <p:grpSpPr>
            <a:xfrm>
              <a:off x="2534862" y="1105374"/>
              <a:ext cx="3482829" cy="3032635"/>
              <a:chOff x="2534862" y="1105374"/>
              <a:chExt cx="3482829" cy="3032635"/>
            </a:xfrm>
          </p:grpSpPr>
          <p:grpSp>
            <p:nvGrpSpPr>
              <p:cNvPr id="250" name="Group 249"/>
              <p:cNvGrpSpPr/>
              <p:nvPr/>
            </p:nvGrpSpPr>
            <p:grpSpPr>
              <a:xfrm>
                <a:off x="2534862" y="1129915"/>
                <a:ext cx="3482829" cy="3008094"/>
                <a:chOff x="1500500" y="-8875691"/>
                <a:chExt cx="14246607" cy="12304692"/>
              </a:xfrm>
            </p:grpSpPr>
            <p:grpSp>
              <p:nvGrpSpPr>
                <p:cNvPr id="252" name="Group 251"/>
                <p:cNvGrpSpPr/>
                <p:nvPr/>
              </p:nvGrpSpPr>
              <p:grpSpPr>
                <a:xfrm>
                  <a:off x="1500500" y="-8875691"/>
                  <a:ext cx="14246607" cy="12304692"/>
                  <a:chOff x="1500500" y="-8875691"/>
                  <a:chExt cx="14246607" cy="12304692"/>
                </a:xfrm>
              </p:grpSpPr>
              <p:grpSp>
                <p:nvGrpSpPr>
                  <p:cNvPr id="254" name="Group 253"/>
                  <p:cNvGrpSpPr/>
                  <p:nvPr/>
                </p:nvGrpSpPr>
                <p:grpSpPr>
                  <a:xfrm>
                    <a:off x="1500500" y="-8875691"/>
                    <a:ext cx="14246607" cy="12304692"/>
                    <a:chOff x="-3061976" y="-5218091"/>
                    <a:chExt cx="14246607" cy="12304692"/>
                  </a:xfrm>
                </p:grpSpPr>
                <p:grpSp>
                  <p:nvGrpSpPr>
                    <p:cNvPr id="256" name="Group 255"/>
                    <p:cNvGrpSpPr/>
                    <p:nvPr/>
                  </p:nvGrpSpPr>
                  <p:grpSpPr>
                    <a:xfrm>
                      <a:off x="-3061976" y="-5218091"/>
                      <a:ext cx="14246607" cy="12304692"/>
                      <a:chOff x="-3061976" y="-5218091"/>
                      <a:chExt cx="14246607" cy="12304692"/>
                    </a:xfrm>
                  </p:grpSpPr>
                  <p:grpSp>
                    <p:nvGrpSpPr>
                      <p:cNvPr id="258" name="Group 257"/>
                      <p:cNvGrpSpPr/>
                      <p:nvPr/>
                    </p:nvGrpSpPr>
                    <p:grpSpPr>
                      <a:xfrm>
                        <a:off x="-3061976" y="-5218091"/>
                        <a:ext cx="14246607" cy="12304692"/>
                        <a:chOff x="-3061976" y="-5218091"/>
                        <a:chExt cx="14246607" cy="12304692"/>
                      </a:xfrm>
                    </p:grpSpPr>
                    <p:grpSp>
                      <p:nvGrpSpPr>
                        <p:cNvPr id="260" name="Group 259"/>
                        <p:cNvGrpSpPr/>
                        <p:nvPr/>
                      </p:nvGrpSpPr>
                      <p:grpSpPr>
                        <a:xfrm>
                          <a:off x="-3061976" y="-5218091"/>
                          <a:ext cx="14246607" cy="12304692"/>
                          <a:chOff x="1510024" y="1146793"/>
                          <a:chExt cx="14246607" cy="12304692"/>
                        </a:xfrm>
                      </p:grpSpPr>
                      <mc:AlternateContent xmlns:mc="http://schemas.openxmlformats.org/markup-compatibility/2006" xmlns:a14="http://schemas.microsoft.com/office/drawing/2010/main">
                        <mc:Choice Requires="a14">
                          <p:sp>
                            <p:nvSpPr>
                              <p:cNvPr id="262" name="TextBox 261"/>
                              <p:cNvSpPr txBox="1"/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 fontAlgn="auto">
                                  <a:lnSpc>
                                    <a:spcPct val="9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</a:pPr>
                                <a14:m>
                                  <m:oMathPara xmlns:m="http://schemas.openxmlformats.org/officeDocument/2006/math">
                                    <m:oMathParaPr>
                                      <m:jc m:val="centerGroup"/>
                                    </m:oMathParaPr>
                                    <m:oMath xmlns:m="http://schemas.openxmlformats.org/officeDocument/2006/math">
                                      <m:r>
                                        <a:rPr lang="en-US" sz="1000" i="1" smtClean="0">
                                          <a:solidFill>
                                            <a:srgbClr val="404040"/>
                                          </a:solidFill>
                                          <a:latin typeface="Cambria Math" panose="02040503050406030204" pitchFamily="18" charset="0"/>
                                          <a:cs typeface="+mn-cs"/>
                                        </a:rPr>
                                        <m:t>10</m:t>
                                      </m:r>
                                    </m:oMath>
                                  </m:oMathPara>
                                </a14:m>
                                <a:endParaRPr lang="en-US" sz="1000" dirty="0">
                                  <a:solidFill>
                                    <a:srgbClr val="404040"/>
                                  </a:solidFill>
                                  <a:latin typeface="Euphemia"/>
                                  <a:cs typeface="+mn-cs"/>
                                </a:endParaRPr>
                              </a:p>
                            </p:txBody>
                          </p:sp>
                        </mc:Choice>
                        <mc:Fallback xmlns="">
                          <p:sp>
                            <p:nvSpPr>
                              <p:cNvPr id="262" name="TextBox 261"/>
                              <p:cNvSpPr txBox="1">
                                <a:spLocks noRot="1" noChangeAspect="1" noMove="1" noResize="1" noEditPoints="1" noAdjustHandles="1" noChangeArrowheads="1" noChangeShapeType="1" noTextEdit="1"/>
                              </p:cNvSpPr>
                              <p:nvPr/>
                            </p:nvSpPr>
                            <p:spPr>
                              <a:xfrm>
                                <a:off x="6175486" y="1395130"/>
                                <a:ext cx="647697" cy="622885"/>
                              </a:xfrm>
                              <a:prstGeom prst="rect">
                                <a:avLst/>
                              </a:prstGeom>
                              <a:blipFill rotWithShape="0">
                                <a:blip r:embed="rId4"/>
                                <a:stretch>
                                  <a:fillRect r="-17500"/>
                                </a:stretch>
                              </a:blipFill>
                            </p:spPr>
                            <p:txBody>
                              <a:bodyPr/>
                              <a:lstStyle/>
                              <a:p>
                                <a:r>
                                  <a:rPr lang="en-US">
                                    <a:noFill/>
                                  </a:rPr>
                                  <a:t> </a:t>
                                </a:r>
                              </a:p>
                            </p:txBody>
                          </p:sp>
                        </mc:Fallback>
                      </mc:AlternateContent>
                      <p:grpSp>
                        <p:nvGrpSpPr>
                          <p:cNvPr id="263" name="Group 262"/>
                          <p:cNvGrpSpPr/>
                          <p:nvPr/>
                        </p:nvGrpSpPr>
                        <p:grpSpPr>
                          <a:xfrm>
                            <a:off x="1510024" y="1146793"/>
                            <a:ext cx="14246607" cy="12304692"/>
                            <a:chOff x="1510024" y="1146793"/>
                            <a:chExt cx="14246607" cy="12304692"/>
                          </a:xfrm>
                        </p:grpSpPr>
                        <p:grpSp>
                          <p:nvGrpSpPr>
                            <p:cNvPr id="264" name="Group 263"/>
                            <p:cNvGrpSpPr/>
                            <p:nvPr/>
                          </p:nvGrpSpPr>
                          <p:grpSpPr>
                            <a:xfrm>
                              <a:off x="1510024" y="1146793"/>
                              <a:ext cx="14246607" cy="12304692"/>
                              <a:chOff x="1510024" y="-681054"/>
                              <a:chExt cx="14246607" cy="12304692"/>
                            </a:xfrm>
                          </p:grpSpPr>
                          <p:cxnSp>
                            <p:nvCxnSpPr>
                              <p:cNvPr id="266" name="Straight Connector 265"/>
                              <p:cNvCxnSpPr/>
                              <p:nvPr/>
                            </p:nvCxnSpPr>
                            <p:spPr>
                              <a:xfrm rot="16200000">
                                <a:off x="6098590" y="564865"/>
                                <a:ext cx="0" cy="32385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267" name="Group 266"/>
                              <p:cNvGrpSpPr/>
                              <p:nvPr/>
                            </p:nvGrpSpPr>
                            <p:grpSpPr>
                              <a:xfrm>
                                <a:off x="1510024" y="-681054"/>
                                <a:ext cx="14246607" cy="12304692"/>
                                <a:chOff x="1510024" y="-681054"/>
                                <a:chExt cx="14246607" cy="12304692"/>
                              </a:xfrm>
                            </p:grpSpPr>
                            <p:grpSp>
                              <p:nvGrpSpPr>
                                <p:cNvPr id="268" name="Group 267"/>
                                <p:cNvGrpSpPr/>
                                <p:nvPr/>
                              </p:nvGrpSpPr>
                              <p:grpSpPr>
                                <a:xfrm>
                                  <a:off x="1510024" y="-681054"/>
                                  <a:ext cx="14246607" cy="12304692"/>
                                  <a:chOff x="1510024" y="-681054"/>
                                  <a:chExt cx="14246607" cy="12304692"/>
                                </a:xfrm>
                              </p:grpSpPr>
                              <p:grpSp>
                                <p:nvGrpSpPr>
                                  <p:cNvPr id="270" name="Group 269"/>
                                  <p:cNvGrpSpPr/>
                                  <p:nvPr/>
                                </p:nvGrpSpPr>
                                <p:grpSpPr>
                                  <a:xfrm>
                                    <a:off x="1510024" y="-681054"/>
                                    <a:ext cx="14246607" cy="12304692"/>
                                    <a:chOff x="1510024" y="-681054"/>
                                    <a:chExt cx="14246607" cy="12304692"/>
                                  </a:xfrm>
                                </p:grpSpPr>
                                <p:grpSp>
                                  <p:nvGrpSpPr>
                                    <p:cNvPr id="288" name="Group 287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1510024" y="-681054"/>
                                      <a:ext cx="14246607" cy="12304692"/>
                                      <a:chOff x="-271158" y="-3424255"/>
                                      <a:chExt cx="14246608" cy="12304692"/>
                                    </a:xfrm>
                                  </p:grpSpPr>
                                  <p:cxnSp>
                                    <p:nvCxnSpPr>
                                      <p:cNvPr id="290" name="Straight Connector 289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11607554" y="5938693"/>
                                        <a:ext cx="0" cy="432600"/>
                                      </a:xfrm>
                                      <a:prstGeom prst="line">
                                        <a:avLst/>
                                      </a:prstGeom>
                                      <a:ln w="28575">
                                        <a:solidFill>
                                          <a:schemeClr val="tx1"/>
                                        </a:solidFill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grpSp>
                                    <p:nvGrpSpPr>
                                      <p:cNvPr id="291" name="Group 290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-271158" y="-3424255"/>
                                        <a:ext cx="14246608" cy="12304692"/>
                                        <a:chOff x="-293080" y="-4338655"/>
                                        <a:chExt cx="14246608" cy="12304692"/>
                                      </a:xfrm>
                                    </p:grpSpPr>
                                    <p:grpSp>
                                      <p:nvGrpSpPr>
                                        <p:cNvPr id="292" name="Group 291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-293080" y="-4338655"/>
                                          <a:ext cx="14246608" cy="12304692"/>
                                          <a:chOff x="-293080" y="-4338655"/>
                                          <a:chExt cx="14246608" cy="12304692"/>
                                        </a:xfrm>
                                      </p:grpSpPr>
                                      <p:grpSp>
                                        <p:nvGrpSpPr>
                                          <p:cNvPr id="294" name="Group 293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-293080" y="-4338655"/>
                                            <a:ext cx="14246608" cy="12304692"/>
                                            <a:chOff x="-293080" y="-4338655"/>
                                            <a:chExt cx="14246608" cy="12304692"/>
                                          </a:xfrm>
                                        </p:grpSpPr>
                                        <p:grpSp>
                                          <p:nvGrpSpPr>
                                            <p:cNvPr id="296" name="Group 295"/>
                                            <p:cNvGrpSpPr/>
                                            <p:nvPr/>
                                          </p:nvGrpSpPr>
                                          <p:grpSpPr>
                                            <a:xfrm>
                                              <a:off x="-293080" y="-4338655"/>
                                              <a:ext cx="14246608" cy="12304692"/>
                                              <a:chOff x="-293080" y="-4338655"/>
                                              <a:chExt cx="14246608" cy="12304692"/>
                                            </a:xfrm>
                                          </p:grpSpPr>
                                          <p:grpSp>
                                            <p:nvGrpSpPr>
                                              <p:cNvPr id="298" name="Group 297"/>
                                              <p:cNvGrpSpPr/>
                                              <p:nvPr/>
                                            </p:nvGrpSpPr>
                                            <p:grpSpPr>
                                              <a:xfrm>
                                                <a:off x="-293080" y="-4338655"/>
                                                <a:ext cx="14246608" cy="12304692"/>
                                                <a:chOff x="1874799" y="-1509710"/>
                                                <a:chExt cx="10056429" cy="8663345"/>
                                              </a:xfrm>
                                            </p:grpSpPr>
                                            <p:grpSp>
                                              <p:nvGrpSpPr>
                                                <p:cNvPr id="300" name="Group 299"/>
                                                <p:cNvGrpSpPr/>
                                                <p:nvPr/>
                                              </p:nvGrpSpPr>
                                              <p:grpSpPr>
                                                <a:xfrm>
                                                  <a:off x="1874799" y="-1509710"/>
                                                  <a:ext cx="10056429" cy="8663345"/>
                                                  <a:chOff x="2876513" y="-1509710"/>
                                                  <a:chExt cx="10056429" cy="8663345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305" name="Group 304"/>
                                                  <p:cNvGrpSpPr/>
                                                  <p:nvPr/>
                                                </p:nvGrpSpPr>
                                                <p:grpSpPr>
                                                  <a:xfrm>
                                                    <a:off x="2876513" y="-1509710"/>
                                                    <a:ext cx="10056429" cy="8663345"/>
                                                    <a:chOff x="2876513" y="-1512149"/>
                                                    <a:chExt cx="10056429" cy="8669601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312" name="Group 311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2876513" y="-1512149"/>
                                                      <a:ext cx="10056429" cy="8669601"/>
                                                      <a:chOff x="2876513" y="-1512149"/>
                                                      <a:chExt cx="10056429" cy="8669601"/>
                                                    </a:xfrm>
                                                  </p:grpSpPr>
                                                  <p:grpSp>
                                                    <p:nvGrpSpPr>
                                                      <p:cNvPr id="321" name="Group 320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2876513" y="-1512149"/>
                                                        <a:ext cx="10056429" cy="8669601"/>
                                                        <a:chOff x="2876513" y="-1512149"/>
                                                        <a:chExt cx="10056429" cy="866960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30" name="Straight Arrow Connector 329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flipV="1">
                                                          <a:off x="2876513" y="5229068"/>
                                                          <a:ext cx="10056429" cy="51033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31" name="Straight Arrow Connector 330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6086462" y="-1512149"/>
                                                          <a:ext cx="23541" cy="8669601"/>
                                                        </a:xfrm>
                                                        <a:prstGeom prst="straightConnector1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headEnd type="triangle"/>
                                                          <a:tailEnd type="triangle"/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  <p:grpSp>
                                                    <p:nvGrpSpPr>
                                                      <p:cNvPr id="322" name="Group 321"/>
                                                      <p:cNvGrpSpPr/>
                                                      <p:nvPr/>
                                                    </p:nvGrpSpPr>
                                                    <p:grpSpPr>
                                                      <a:xfrm>
                                                        <a:off x="3521972" y="1400950"/>
                                                        <a:ext cx="5177192" cy="4014981"/>
                                                        <a:chOff x="3521972" y="1400950"/>
                                                        <a:chExt cx="5177192" cy="4014981"/>
                                                      </a:xfrm>
                                                    </p:grpSpPr>
                                                    <p:cxnSp>
                                                      <p:nvCxnSpPr>
                                                        <p:cNvPr id="323" name="Straight Connector 322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4838979" y="5101389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4" name="Straight Connector 323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3521972" y="5086383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5" name="Straight Connector 324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7412391" y="509125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6" name="Straight Connector 325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>
                                                          <a:off x="8699164" y="511113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7" name="Straight Connector 326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09519" y="3833204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8" name="Straight Connector 327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0768" y="2537081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  <p:cxnSp>
                                                      <p:nvCxnSpPr>
                                                        <p:cNvPr id="329" name="Straight Connector 328"/>
                                                        <p:cNvCxnSpPr/>
                                                        <p:nvPr/>
                                                      </p:nvCxnSpPr>
                                                      <p:spPr>
                                                        <a:xfrm rot="16200000">
                                                          <a:off x="6115501" y="1248550"/>
                                                          <a:ext cx="0" cy="304800"/>
                                                        </a:xfrm>
                                                        <a:prstGeom prst="line">
                                                          <a:avLst/>
                                                        </a:prstGeom>
                                                        <a:ln w="2857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</a:ln>
                                                      </p:spPr>
                                                      <p:style>
                                                        <a:lnRef idx="1">
                                                          <a:schemeClr val="accent1"/>
                                                        </a:lnRef>
                                                        <a:fillRef idx="0">
                                                          <a:schemeClr val="accent1"/>
                                                        </a:fillRef>
                                                        <a:effectRef idx="0">
                                                          <a:schemeClr val="accent1"/>
                                                        </a:effectRef>
                                                        <a:fontRef idx="minor">
                                                          <a:schemeClr val="tx1"/>
                                                        </a:fontRef>
                                                      </p:style>
                                                    </p:cxnSp>
                                                  </p:grpSp>
                                                </p:grpSp>
                                                <p:grpSp>
                                                  <p:nvGrpSpPr>
                                                    <p:cNvPr id="313" name="Group 312"/>
                                                    <p:cNvGrpSpPr/>
                                                    <p:nvPr/>
                                                  </p:nvGrpSpPr>
                                                  <p:grpSpPr>
                                                    <a:xfrm>
                                                      <a:off x="3223514" y="1220444"/>
                                                      <a:ext cx="5704250" cy="4630934"/>
                                                      <a:chOff x="3223514" y="1220444"/>
                                                      <a:chExt cx="5704250" cy="4630934"/>
                                                    </a:xfrm>
                                                  </p:grpSpPr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4" name="TextBox 313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7154732" y="540113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5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5" name="TextBox 314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8470566" y="5412508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6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6" name="TextBox 315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3836676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7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7" name="TextBox 316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84352" y="2511609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8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6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8" name="TextBox 317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6154739" y="122044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9"/>
                                                            <a:stretch>
                                                              <a:fillRect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−2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19" name="TextBox 318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4612648" y="5377994"/>
                                                            <a:ext cx="457198" cy="438871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0"/>
                                                            <a:stretch>
                                                              <a:fillRect r="-27500"/>
                                                            </a:stretch>
                                                          </a:blipFill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  <mc:AlternateContent xmlns:mc="http://schemas.openxmlformats.org/markup-compatibility/2006" xmlns:a14="http://schemas.microsoft.com/office/drawing/2010/main">
                                                    <mc:Choice Requires="a14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/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noFill/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 wrap="square" rtlCol="0">
                                                            <a:spAutoFit/>
                                                          </a:bodyPr>
                                                          <a:lstStyle/>
                                                          <a:p>
                                                            <a:pPr fontAlgn="auto">
                                                              <a:lnSpc>
                                                                <a:spcPct val="90000"/>
                                                              </a:lnSpc>
                                                              <a:spcBef>
                                                                <a:spcPts val="0"/>
                                                              </a:spcBef>
                                                              <a:spcAft>
                                                                <a:spcPts val="0"/>
                                                              </a:spcAft>
                                                            </a:pPr>
                                                            <a14:m>
                                                              <m:oMathPara xmlns:m="http://schemas.openxmlformats.org/officeDocument/2006/math">
                                                                <m:oMathParaPr>
                                                                  <m:jc m:val="centerGroup"/>
                                                                </m:oMathParaPr>
                                                                <m:oMath xmlns:m="http://schemas.openxmlformats.org/officeDocument/2006/math">
                                                                  <m:r>
                                                                    <a:rPr lang="en-US" sz="1000" i="1" smtClean="0">
                                                                      <a:solidFill>
                                                                        <a:srgbClr val="40404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  <a:cs typeface="+mn-cs"/>
                                                                    </a:rPr>
                                                                    <m:t>−4</m:t>
                                                                  </m:r>
                                                                </m:oMath>
                                                              </m:oMathPara>
                                                            </a14:m>
                                                            <a:endParaRPr lang="en-US" sz="1000" dirty="0">
                                                              <a:solidFill>
                                                                <a:srgbClr val="404040"/>
                                                              </a:solidFill>
                                                              <a:latin typeface="Euphemia"/>
                                                              <a:cs typeface="+mn-cs"/>
                                                            </a:endParaRPr>
                                                          </a:p>
                                                        </p:txBody>
                                                      </p:sp>
                                                    </mc:Choice>
                                                    <mc:Fallback xmlns="">
                                                      <p:sp>
                                                        <p:nvSpPr>
                                                          <p:cNvPr id="320" name="TextBox 319"/>
                                                          <p:cNvSpPr txBox="1">
                                                            <a:spLocks noRot="1" noChangeAspect="1" noMove="1" noResize="1" noEditPoints="1" noAdjustHandles="1" noChangeArrowheads="1" noChangeShapeType="1" noTextEdit="1"/>
                                                          </p:cNvSpPr>
                                                          <p:nvPr/>
                                                        </p:nvSpPr>
                                                        <p:spPr>
                                                          <a:xfrm>
                                                            <a:off x="3223514" y="5375026"/>
                                                            <a:ext cx="457198" cy="438870"/>
                                                          </a:xfrm>
                                                          <a:prstGeom prst="rect">
                                                            <a:avLst/>
                                                          </a:prstGeom>
                                                          <a:blipFill rotWithShape="0">
                                                            <a:blip r:embed="rId11"/>
                                                            <a:stretch>
                                                              <a:fillRect r="-28205"/>
                                                            </a:stretch>
                                                          </a:blipFill>
                                                          <a:ln>
                                                            <a:noFill/>
                                                          </a:ln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r>
                                                              <a:rPr lang="en-US">
                                                                <a:noFill/>
                                                              </a:rPr>
                                                              <a:t> </a:t>
                                                            </a:r>
                                                          </a:p>
                                                        </p:txBody>
                                                      </p:sp>
                                                    </mc:Fallback>
                                                  </mc:AlternateContent>
                                                </p:grpSp>
                                              </p:grpSp>
                                              <p:cxnSp>
                                                <p:nvCxnSpPr>
                                                  <p:cNvPr id="306" name="Straight Connector 305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4164809" y="5131997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7" name="Straight Connector 306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5473816" y="512691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09" name="Straight Connector 308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6764734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0" name="Straight Connector 309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8055652" y="5120436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  <p:cxnSp>
                                                <p:nvCxnSpPr>
                                                  <p:cNvPr id="311" name="Straight Connector 310"/>
                                                  <p:cNvCxnSpPr/>
                                                  <p:nvPr/>
                                                </p:nvCxnSpPr>
                                                <p:spPr>
                                                  <a:xfrm>
                                                    <a:off x="9339846" y="5137044"/>
                                                    <a:ext cx="0" cy="228600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</a:ln>
                                                </p:spPr>
                                                <p:style>
                                                  <a:lnRef idx="1">
                                                    <a:schemeClr val="accent1"/>
                                                  </a:lnRef>
                                                  <a:fillRef idx="0">
                                                    <a:schemeClr val="accent1"/>
                                                  </a:fillRef>
                                                  <a:effectRef idx="0">
                                                    <a:schemeClr val="accent1"/>
                                                  </a:effectRef>
                                                  <a:fontRef idx="minor">
                                                    <a:schemeClr val="tx1"/>
                                                  </a:fontRef>
                                                </p:style>
                                              </p:cxnSp>
                                            </p:grpSp>
                                            <p:cxnSp>
                                              <p:nvCxnSpPr>
                                                <p:cNvPr id="301" name="Straight Connector 300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092699" y="450178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2" name="Straight Connector 301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6673" y="3218127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3" name="Straight Connector 302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13787" y="1937112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  <p:cxnSp>
                                              <p:nvCxnSpPr>
                                                <p:cNvPr id="304" name="Straight Connector 303"/>
                                                <p:cNvCxnSpPr/>
                                                <p:nvPr/>
                                              </p:nvCxnSpPr>
                                              <p:spPr>
                                                <a:xfrm rot="16200000">
                                                  <a:off x="5109717" y="5752979"/>
                                                  <a:ext cx="0" cy="228600"/>
                                                </a:xfrm>
                                                <a:prstGeom prst="line">
                                                  <a:avLst/>
                                                </a:prstGeom>
                                                <a:ln w="28575">
                                                  <a:solidFill>
                                                    <a:schemeClr val="tx1"/>
                                                  </a:solidFill>
                                                </a:ln>
                                              </p:spPr>
                                              <p:style>
                                                <a:lnRef idx="1">
                                                  <a:schemeClr val="accent1"/>
                                                </a:lnRef>
                                                <a:fillRef idx="0">
                                                  <a:schemeClr val="accent1"/>
                                                </a:fillRef>
                                                <a:effectRef idx="0">
                                                  <a:schemeClr val="accent1"/>
                                                </a:effectRef>
                                                <a:fontRef idx="minor">
                                                  <a:schemeClr val="tx1"/>
                                                </a:fontRef>
                                              </p:style>
                                            </p:cxnSp>
                                          </p:grpSp>
                                          <p:cxnSp>
                                            <p:nvCxnSpPr>
                                              <p:cNvPr id="299" name="Straight Connector 298"/>
                                              <p:cNvCxnSpPr/>
                                              <p:nvPr/>
                                            </p:nvCxnSpPr>
                                            <p:spPr>
                                              <a:xfrm>
                                                <a:off x="9777709" y="5026583"/>
                                                <a:ext cx="0" cy="432600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</a:ln>
                                            </p:spPr>
                                            <p:style>
                                              <a:lnRef idx="1">
                                                <a:schemeClr val="accent1"/>
                                              </a:lnRef>
                                              <a:fillRef idx="0">
                                                <a:schemeClr val="accent1"/>
                                              </a:fillRef>
                                              <a:effectRef idx="0">
                                                <a:schemeClr val="accent1"/>
                                              </a:effectRef>
                                              <a:fontRef idx="minor">
                                                <a:schemeClr val="tx1"/>
                                              </a:fontRef>
                                            </p:style>
                                          </p:cxnSp>
                                        </p:grpSp>
                                        <p:cxnSp>
                                          <p:nvCxnSpPr>
                                            <p:cNvPr id="297" name="Straight Connector 296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10692109" y="5111570"/>
                                              <a:ext cx="0" cy="324684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chemeClr val="tx1"/>
                                              </a:solidFill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  <mc:AlternateContent xmlns:mc="http://schemas.openxmlformats.org/markup-compatibility/2006" xmlns:a14="http://schemas.microsoft.com/office/drawing/2010/main">
                                        <mc:Choice Requires="a14">
                                          <p:sp>
                                            <p:nvSpPr>
                                              <p:cNvPr id="295" name="TextBox 294"/>
                                              <p:cNvSpPr txBox="1"/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noFill/>
                                            </p:spPr>
                                            <p:txBody>
                                              <a:bodyPr wrap="square" rtlCol="0">
                                                <a:spAutoFit/>
                                              </a:bodyPr>
                                              <a:lstStyle/>
                                              <a:p>
                                                <a:pPr fontAlgn="auto">
                                                  <a:lnSpc>
                                                    <a:spcPct val="90000"/>
                                                  </a:lnSpc>
                                                  <a:spcBef>
                                                    <a:spcPts val="0"/>
                                                  </a:spcBef>
                                                  <a:spcAft>
                                                    <a:spcPts val="0"/>
                                                  </a:spcAft>
                                                </a:pPr>
                                                <a14:m>
                                                  <m:oMathPara xmlns:m="http://schemas.openxmlformats.org/officeDocument/2006/math">
                                                    <m:oMathParaPr>
                                                      <m:jc m:val="centerGroup"/>
                                                    </m:oMathParaPr>
                                                    <m:oMath xmlns:m="http://schemas.openxmlformats.org/officeDocument/2006/math">
                                                      <m:r>
                                                        <a:rPr lang="en-US" sz="1000" i="1" smtClean="0">
                                                          <a:solidFill>
                                                            <a:srgbClr val="40404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cs typeface="+mn-cs"/>
                                                        </a:rPr>
                                                        <m:t>6</m:t>
                                                      </m:r>
                                                    </m:oMath>
                                                  </m:oMathPara>
                                                </a14:m>
                                                <a:endParaRPr lang="en-US" sz="1000" dirty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Euphemia"/>
                                                  <a:cs typeface="+mn-cs"/>
                                                </a:endParaRPr>
                                              </a:p>
                                            </p:txBody>
                                          </p:sp>
                                        </mc:Choice>
                                        <mc:Fallback xmlns="">
                                          <p:sp>
                                            <p:nvSpPr>
                                              <p:cNvPr id="295" name="TextBox 294"/>
                                              <p:cNvSpPr txBox="1">
                                                <a:spLocks noRot="1" noChangeAspect="1" noMove="1" noResize="1" noEditPoints="1" noAdjustHandles="1" noChangeArrowheads="1" noChangeShapeType="1" noTextEdit="1"/>
                                              </p:cNvSpPr>
                                              <p:nvPr/>
                                            </p:nvSpPr>
                                            <p:spPr>
                                              <a:xfrm>
                                                <a:off x="9423708" y="5505936"/>
                                                <a:ext cx="647697" cy="622885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blipFill rotWithShape="0">
                                                <a:blip r:embed="rId12"/>
                                                <a:stretch>
                                                  <a:fillRect/>
                                                </a:stretch>
                                              </a:blipFill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r>
                                                  <a:rPr lang="en-US">
                                                    <a:noFill/>
                                                  </a:rPr>
                                                  <a:t> </a:t>
                                                </a:r>
                                              </a:p>
                                            </p:txBody>
                                          </p:sp>
                                        </mc:Fallback>
                                      </mc:AlternateContent>
                                    </p:grpSp>
                                    <mc:AlternateContent xmlns:mc="http://schemas.openxmlformats.org/markup-compatibility/2006" xmlns:a14="http://schemas.microsoft.com/office/drawing/2010/main">
                                      <mc:Choice Requires="a14">
                                        <p:sp>
                                          <p:nvSpPr>
                                            <p:cNvPr id="293" name="TextBox 292"/>
                                            <p:cNvSpPr txBox="1"/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noFill/>
                                          </p:spPr>
                                          <p:txBody>
                                            <a:bodyPr wrap="square" rtlCol="0">
                                              <a:spAutoFit/>
                                            </a:bodyPr>
                                            <a:lstStyle/>
                                            <a:p>
                                              <a:pPr fontAlgn="auto">
                                                <a:lnSpc>
                                                  <a:spcPct val="90000"/>
                                                </a:lnSpc>
                                                <a:spcBef>
                                                  <a:spcPts val="0"/>
                                                </a:spcBef>
                                                <a:spcAft>
                                                  <a:spcPts val="0"/>
                                                </a:spcAft>
                                              </a:pPr>
                                              <a14:m>
                                                <m:oMathPara xmlns:m="http://schemas.openxmlformats.org/officeDocument/2006/math">
                                                  <m:oMathParaPr>
                                                    <m:jc m:val="centerGroup"/>
                                                  </m:oMathParaPr>
                                                  <m:oMath xmlns:m="http://schemas.openxmlformats.org/officeDocument/2006/math">
                                                    <m:r>
                                                      <a:rPr lang="en-US" sz="1000" i="1" smtClean="0">
                                                        <a:solidFill>
                                                          <a:srgbClr val="40404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cs typeface="+mn-cs"/>
                                                      </a:rPr>
                                                      <m:t>8</m:t>
                                                    </m:r>
                                                  </m:oMath>
                                                </m:oMathPara>
                                              </a14:m>
                                              <a:endParaRPr lang="en-US" sz="1000" dirty="0">
                                                <a:solidFill>
                                                  <a:srgbClr val="404040"/>
                                                </a:solidFill>
                                                <a:latin typeface="Euphemia"/>
                                                <a:cs typeface="+mn-cs"/>
                                              </a:endParaRPr>
                                            </a:p>
                                          </p:txBody>
                                        </p:sp>
                                      </mc:Choice>
                                      <mc:Fallback xmlns="">
                                        <p:sp>
                                          <p:nvSpPr>
                                            <p:cNvPr id="293" name="TextBox 292"/>
                                            <p:cNvSpPr txBox="1">
                                              <a:spLocks noRot="1" noChangeAspect="1" noMove="1" noResize="1" noEditPoints="1" noAdjustHandles="1" noChangeArrowheads="1" noChangeShapeType="1" noTextEdit="1"/>
                                            </p:cNvSpPr>
                                            <p:nvPr/>
                                          </p:nvSpPr>
                                          <p:spPr>
                                            <a:xfrm>
                                              <a:off x="11256963" y="5505936"/>
                                              <a:ext cx="647697" cy="622885"/>
                                            </a:xfrm>
                                            <a:prstGeom prst="rect">
                                              <a:avLst/>
                                            </a:prstGeom>
                                            <a:blipFill rotWithShape="0">
                                              <a:blip r:embed="rId13"/>
                                              <a:stretch>
                                                <a:fillRect/>
                                              </a:stretch>
                                            </a:blipFill>
                                          </p:spPr>
                                          <p:txBody>
                                            <a:bodyPr/>
                                            <a:lstStyle/>
                                            <a:p>
                                              <a:r>
                                                <a:rPr lang="en-US">
                                                  <a:noFill/>
                                                </a:rPr>
                                                <a:t> </a:t>
                                              </a:r>
                                            </a:p>
                                          </p:txBody>
                                        </p:sp>
                                      </mc:Fallback>
                                    </mc:AlternateContent>
                                  </p:grpSp>
                                </p:grpSp>
                                <p:cxnSp>
                                  <p:nvCxnSpPr>
                                    <p:cNvPr id="273" name="Straight Connector 272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084309" y="1421157"/>
                                      <a:ext cx="0" cy="431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cxnSp>
                                <p:nvCxnSpPr>
                                  <p:cNvPr id="271" name="Straight Connector 270"/>
                                  <p:cNvCxnSpPr/>
                                  <p:nvPr/>
                                </p:nvCxnSpPr>
                                <p:spPr>
                                  <a:xfrm rot="16200000">
                                    <a:off x="6108258" y="2397496"/>
                                    <a:ext cx="0" cy="32385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chemeClr val="tx1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mc:AlternateContent xmlns:mc="http://schemas.openxmlformats.org/markup-compatibility/2006" xmlns:a14="http://schemas.microsoft.com/office/drawing/2010/main">
                              <mc:Choice Requires="a14">
                                <p:sp>
                                  <p:nvSpPr>
                                    <p:cNvPr id="269" name="TextBox 268"/>
                                    <p:cNvSpPr txBox="1"/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</p:spPr>
                                  <p:txBody>
                                    <a:bodyPr wrap="square" rtlCol="0">
                                      <a:spAutoFit/>
                                    </a:bodyPr>
                                    <a:lstStyle/>
                                    <a:p>
                                      <a:pPr fontAlgn="auto">
                                        <a:lnSpc>
                                          <a:spcPct val="90000"/>
                                        </a:lnSpc>
                                        <a:spcBef>
                                          <a:spcPts val="0"/>
                                        </a:spcBef>
                                        <a:spcAft>
                                          <a:spcPts val="0"/>
                                        </a:spcAft>
                                      </a:pPr>
                                      <a14:m>
                                        <m:oMathPara xmlns:m="http://schemas.openxmlformats.org/officeDocument/2006/math">
                                          <m:oMathParaPr>
                                            <m:jc m:val="centerGroup"/>
                                          </m:oMathParaPr>
                                          <m:oMath xmlns:m="http://schemas.openxmlformats.org/officeDocument/2006/math">
                                            <m:r>
                                              <a:rPr lang="en-US" sz="1000" i="1" smtClean="0">
                                                <a:solidFill>
                                                  <a:srgbClr val="404040"/>
                                                </a:solidFill>
                                                <a:latin typeface="Cambria Math" panose="02040503050406030204" pitchFamily="18" charset="0"/>
                                                <a:cs typeface="+mn-cs"/>
                                              </a:rPr>
                                              <m:t>8</m:t>
                                            </m:r>
                                          </m:oMath>
                                        </m:oMathPara>
                                      </a14:m>
                                      <a:endParaRPr lang="en-US" sz="1000" dirty="0">
                                        <a:solidFill>
                                          <a:srgbClr val="404040"/>
                                        </a:solidFill>
                                        <a:latin typeface="Euphemia"/>
                                        <a:cs typeface="+mn-cs"/>
                                      </a:endParaRPr>
                                    </a:p>
                                  </p:txBody>
                                </p:sp>
                              </mc:Choice>
                              <mc:Fallback xmlns="">
                                <p:sp>
                                  <p:nvSpPr>
                                    <p:cNvPr id="269" name="TextBox 268"/>
                                    <p:cNvSpPr txBox="1">
                                      <a:spLocks noRot="1" noChangeAspect="1" noMove="1" noResize="1" noEditPoints="1" noAdjustHandles="1" noChangeArrowheads="1" noChangeShapeType="1" noTextEdit="1"/>
                                    </p:cNvSpPr>
                                    <p:nvPr/>
                                  </p:nvSpPr>
                                  <p:spPr>
                                    <a:xfrm>
                                      <a:off x="6116309" y="1399645"/>
                                      <a:ext cx="647697" cy="622885"/>
                                    </a:xfrm>
                                    <a:prstGeom prst="rect">
                                      <a:avLst/>
                                    </a:prstGeom>
                                    <a:blipFill rotWithShape="0">
                                      <a:blip r:embed="rId13"/>
                                      <a:stretch>
                                        <a:fillRect/>
                                      </a:stretch>
                                    </a:blipFill>
                                  </p:spPr>
                                  <p:txBody>
                                    <a:bodyPr/>
                                    <a:lstStyle/>
                                    <a:p>
                                      <a:r>
                                        <a:rPr lang="en-US">
                                          <a:noFill/>
                                        </a:rPr>
                                        <a:t> </a:t>
                                      </a:r>
                                    </a:p>
                                  </p:txBody>
                                </p:sp>
                              </mc:Fallback>
                            </mc:AlternateContent>
                          </p:grpSp>
                        </p:grpSp>
                        <p:cxnSp>
                          <p:nvCxnSpPr>
                            <p:cNvPr id="265" name="Straight Connector 264"/>
                            <p:cNvCxnSpPr/>
                            <p:nvPr/>
                          </p:nvCxnSpPr>
                          <p:spPr>
                            <a:xfrm rot="16200000">
                              <a:off x="6084309" y="1406973"/>
                              <a:ext cx="0" cy="4318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cxnSp>
                      <p:nvCxnSpPr>
                        <p:cNvPr id="261" name="Straight Connector 260"/>
                        <p:cNvCxnSpPr/>
                        <p:nvPr/>
                      </p:nvCxnSpPr>
                      <p:spPr>
                        <a:xfrm>
                          <a:off x="9752012" y="4215234"/>
                          <a:ext cx="0" cy="324684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59" name="Straight Connector 258"/>
                      <p:cNvCxnSpPr/>
                      <p:nvPr/>
                    </p:nvCxnSpPr>
                    <p:spPr>
                      <a:xfrm>
                        <a:off x="10666412" y="4147147"/>
                        <a:ext cx="0" cy="4326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7" name="TextBox 256"/>
                        <p:cNvSpPr txBox="1"/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7" name="TextBox 25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0361614" y="4614875"/>
                          <a:ext cx="647697" cy="622885"/>
                        </a:xfrm>
                        <a:prstGeom prst="rect">
                          <a:avLst/>
                        </a:prstGeom>
                        <a:blipFill rotWithShape="0">
                          <a:blip r:embed="rId14"/>
                          <a:stretch>
                            <a:fillRect r="-17949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255" name="Straight Connector 254"/>
                  <p:cNvCxnSpPr/>
                  <p:nvPr/>
                </p:nvCxnSpPr>
                <p:spPr>
                  <a:xfrm rot="16200000">
                    <a:off x="6075184" y="2312795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3" name="TextBox 252"/>
                    <p:cNvSpPr txBox="1"/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00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  <m:t>−2</m:t>
                            </m:r>
                          </m:oMath>
                        </m:oMathPara>
                      </a14:m>
                      <a:endParaRPr lang="en-US" sz="1000" dirty="0">
                        <a:solidFill>
                          <a:srgbClr val="404040"/>
                        </a:solidFill>
                        <a:latin typeface="Euphemi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53" name="TextBox 2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21736" y="2023324"/>
                      <a:ext cx="1053005" cy="622885"/>
                    </a:xfrm>
                    <a:prstGeom prst="rect">
                      <a:avLst/>
                    </a:prstGeom>
                    <a:blipFill rotWithShape="0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2" name="Group 131"/>
              <p:cNvGrpSpPr/>
              <p:nvPr/>
            </p:nvGrpSpPr>
            <p:grpSpPr>
              <a:xfrm>
                <a:off x="2760549" y="1105374"/>
                <a:ext cx="3130454" cy="2937511"/>
                <a:chOff x="2760549" y="1105374"/>
                <a:chExt cx="3130454" cy="2937511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 rot="16200000">
                  <a:off x="241994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 rot="16200000">
                  <a:off x="2648635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16200000">
                  <a:off x="2865506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 rot="16200000">
                  <a:off x="3088372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 rot="16200000">
                  <a:off x="3310259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 rot="16200000">
                  <a:off x="3533800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rot="16200000">
                  <a:off x="3757341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rot="16200000">
                  <a:off x="3974599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rot="16200000">
                  <a:off x="4209404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 rot="16200000">
                  <a:off x="4427963" y="257984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 rot="16200000">
                  <a:off x="1971450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rot="16200000">
                  <a:off x="1749117" y="2579845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rot="16200000">
                  <a:off x="1526156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rot="16200000">
                  <a:off x="1297509" y="2568414"/>
                  <a:ext cx="2926080" cy="0"/>
                </a:xfrm>
                <a:prstGeom prst="line">
                  <a:avLst/>
                </a:prstGeom>
                <a:ln>
                  <a:solidFill>
                    <a:schemeClr val="accent6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37" name="Oval 336"/>
          <p:cNvSpPr/>
          <p:nvPr/>
        </p:nvSpPr>
        <p:spPr>
          <a:xfrm>
            <a:off x="1990357" y="4603666"/>
            <a:ext cx="101216" cy="134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0404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41876" y="4063889"/>
            <a:ext cx="2209475" cy="1360199"/>
            <a:chOff x="754933" y="4063961"/>
            <a:chExt cx="2945199" cy="1360199"/>
          </a:xfrm>
        </p:grpSpPr>
        <p:sp>
          <p:nvSpPr>
            <p:cNvPr id="339" name="Oval 338"/>
            <p:cNvSpPr/>
            <p:nvPr/>
          </p:nvSpPr>
          <p:spPr>
            <a:xfrm>
              <a:off x="1667605" y="5289241"/>
              <a:ext cx="134919" cy="134919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srgbClr val="40404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54933" y="4063961"/>
              <a:ext cx="2945199" cy="1245038"/>
              <a:chOff x="754933" y="4063961"/>
              <a:chExt cx="2945199" cy="1245038"/>
            </a:xfrm>
          </p:grpSpPr>
          <p:cxnSp>
            <p:nvCxnSpPr>
              <p:cNvPr id="334" name="Straight Arrow Connector 333"/>
              <p:cNvCxnSpPr>
                <a:stCxn id="339" idx="7"/>
              </p:cNvCxnSpPr>
              <p:nvPr/>
            </p:nvCxnSpPr>
            <p:spPr>
              <a:xfrm flipV="1">
                <a:off x="1782766" y="4063961"/>
                <a:ext cx="1917366" cy="1245038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  <p:cxnSp>
            <p:nvCxnSpPr>
              <p:cNvPr id="345" name="Straight Arrow Connector 344"/>
              <p:cNvCxnSpPr>
                <a:stCxn id="339" idx="1"/>
              </p:cNvCxnSpPr>
              <p:nvPr/>
            </p:nvCxnSpPr>
            <p:spPr>
              <a:xfrm flipH="1" flipV="1">
                <a:off x="754933" y="4637410"/>
                <a:ext cx="932430" cy="67158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Content Placeholder 13"/>
              <p:cNvSpPr txBox="1">
                <a:spLocks/>
              </p:cNvSpPr>
              <p:nvPr/>
            </p:nvSpPr>
            <p:spPr>
              <a:xfrm>
                <a:off x="841328" y="5427673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47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477" y="5427670"/>
                <a:ext cx="1139798" cy="390155"/>
              </a:xfrm>
              <a:prstGeom prst="rect">
                <a:avLst/>
              </a:prstGeom>
              <a:blipFill rotWithShape="0">
                <a:blip r:embed="rId16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Content Placeholder 13"/>
              <p:cNvSpPr txBox="1">
                <a:spLocks/>
              </p:cNvSpPr>
              <p:nvPr/>
            </p:nvSpPr>
            <p:spPr>
              <a:xfrm>
                <a:off x="1983986" y="4545247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4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624" y="4545244"/>
                <a:ext cx="1139798" cy="390155"/>
              </a:xfrm>
              <a:prstGeom prst="rect">
                <a:avLst/>
              </a:prstGeom>
              <a:blipFill rotWithShape="0">
                <a:blip r:embed="rId17"/>
                <a:stretch>
                  <a:fillRect t="-4688" b="-23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 flipV="1">
            <a:off x="1283654" y="4679875"/>
            <a:ext cx="13801" cy="74421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Content Placeholder 13"/>
              <p:cNvSpPr txBox="1">
                <a:spLocks/>
              </p:cNvSpPr>
              <p:nvPr/>
            </p:nvSpPr>
            <p:spPr>
              <a:xfrm>
                <a:off x="1060879" y="4790850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𝟐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136" y="4790850"/>
                <a:ext cx="375743" cy="205914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>
            <a:endCxn id="337" idx="6"/>
          </p:cNvCxnSpPr>
          <p:nvPr/>
        </p:nvCxnSpPr>
        <p:spPr>
          <a:xfrm>
            <a:off x="1275819" y="4671125"/>
            <a:ext cx="815754" cy="1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9" name="Content Placeholder 13"/>
              <p:cNvSpPr txBox="1">
                <a:spLocks/>
              </p:cNvSpPr>
              <p:nvPr/>
            </p:nvSpPr>
            <p:spPr>
              <a:xfrm>
                <a:off x="1548137" y="4473321"/>
                <a:ext cx="281881" cy="205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0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𝟑</m:t>
                    </m:r>
                  </m:oMath>
                </a14:m>
                <a:endParaRPr lang="en-US" sz="1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643" y="4473321"/>
                <a:ext cx="375743" cy="205914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1" name="Content Placeholder 13"/>
              <p:cNvSpPr txBox="1">
                <a:spLocks/>
              </p:cNvSpPr>
              <p:nvPr/>
            </p:nvSpPr>
            <p:spPr>
              <a:xfrm>
                <a:off x="5862822" y="1972251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059" y="1972251"/>
                <a:ext cx="1364381" cy="661126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2" name="Content Placeholder 13"/>
              <p:cNvSpPr txBox="1">
                <a:spLocks/>
              </p:cNvSpPr>
              <p:nvPr/>
            </p:nvSpPr>
            <p:spPr>
              <a:xfrm>
                <a:off x="6893267" y="1972251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8627" y="1972251"/>
                <a:ext cx="1364381" cy="66112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3" name="Content Placeholder 13"/>
              <p:cNvSpPr txBox="1">
                <a:spLocks/>
              </p:cNvSpPr>
              <p:nvPr/>
            </p:nvSpPr>
            <p:spPr>
              <a:xfrm>
                <a:off x="7923710" y="1934144"/>
                <a:ext cx="1023552" cy="66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3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195" y="1934144"/>
                <a:ext cx="1364381" cy="661126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4" name="Content Placeholder 13"/>
              <p:cNvSpPr txBox="1">
                <a:spLocks/>
              </p:cNvSpPr>
              <p:nvPr/>
            </p:nvSpPr>
            <p:spPr>
              <a:xfrm>
                <a:off x="1393028" y="5370694"/>
                <a:ext cx="1260245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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885" y="5370691"/>
                <a:ext cx="1679889" cy="390155"/>
              </a:xfrm>
              <a:prstGeom prst="rect">
                <a:avLst/>
              </a:prstGeom>
              <a:blipFill rotWithShape="0">
                <a:blip r:embed="rId23"/>
                <a:stretch>
                  <a:fillRect t="-14063" b="-23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5" name="Content Placeholder 13"/>
              <p:cNvSpPr txBox="1">
                <a:spLocks/>
              </p:cNvSpPr>
              <p:nvPr/>
            </p:nvSpPr>
            <p:spPr>
              <a:xfrm>
                <a:off x="5251696" y="1752600"/>
                <a:ext cx="642788" cy="9099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5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696" y="1752600"/>
                <a:ext cx="642788" cy="909944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7" name="Content Placeholder 13"/>
              <p:cNvSpPr txBox="1">
                <a:spLocks/>
              </p:cNvSpPr>
              <p:nvPr/>
            </p:nvSpPr>
            <p:spPr>
              <a:xfrm>
                <a:off x="4879526" y="3389877"/>
                <a:ext cx="4027478" cy="9372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rgbClr val="404040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35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341" y="3389877"/>
                <a:ext cx="5368572" cy="937252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32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build="p"/>
      <p:bldP spid="102" grpId="0" build="p"/>
      <p:bldP spid="337" grpId="0" animBg="1"/>
      <p:bldP spid="346" grpId="0" build="p"/>
      <p:bldP spid="347" grpId="0" build="p"/>
      <p:bldP spid="348" grpId="0" build="p"/>
      <p:bldP spid="349" grpId="0" build="p"/>
      <p:bldP spid="351" grpId="0" build="p"/>
      <p:bldP spid="352" grpId="0" build="p"/>
      <p:bldP spid="353" grpId="0" build="p"/>
      <p:bldP spid="354" grpId="0" build="p"/>
      <p:bldP spid="355" grpId="0" build="p"/>
      <p:bldP spid="35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38" y="609600"/>
            <a:ext cx="6859440" cy="533400"/>
          </a:xfrm>
        </p:spPr>
        <p:txBody>
          <a:bodyPr/>
          <a:lstStyle/>
          <a:p>
            <a:r>
              <a:rPr lang="en-US" b="1" dirty="0" smtClean="0"/>
              <a:t>Reflect  (not in the textbook)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6128" y="1128823"/>
            <a:ext cx="7660095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04040"/>
                </a:solidFill>
                <a:latin typeface="Euphemia"/>
                <a:cs typeface="+mn-cs"/>
              </a:rPr>
              <a:t>When writing an absolute function from a graph, how can you use the direction in which an absolute value function opens to check your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56245" y="3086102"/>
                <a:ext cx="7802658" cy="16435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 smtClean="0">
                    <a:solidFill>
                      <a:srgbClr val="FF0000"/>
                    </a:solidFill>
                    <a:latin typeface="Euphemia"/>
                    <a:cs typeface="+mn-cs"/>
                  </a:rPr>
                  <a:t>An absolute value function which opens upward will have a positive value for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𝒂</m:t>
                    </m:r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latin typeface="Euphemia"/>
                    <a:cs typeface="+mn-cs"/>
                  </a:rPr>
                  <a:t>, and an absolute value function which opens downward will have a negative value for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𝒂</m:t>
                    </m:r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latin typeface="Euphemia"/>
                    <a:cs typeface="+mn-cs"/>
                  </a:rPr>
                  <a:t>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45" y="3086102"/>
                <a:ext cx="7802658" cy="1643527"/>
              </a:xfrm>
              <a:prstGeom prst="rect">
                <a:avLst/>
              </a:prstGeom>
              <a:blipFill rotWithShape="1">
                <a:blip r:embed="rId2"/>
                <a:stretch>
                  <a:fillRect l="-1563" t="-6296" r="-1250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359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-76200"/>
            <a:ext cx="6859440" cy="1066800"/>
          </a:xfrm>
        </p:spPr>
        <p:txBody>
          <a:bodyPr/>
          <a:lstStyle/>
          <a:p>
            <a:r>
              <a:rPr lang="en-US" b="1" dirty="0" smtClean="0"/>
              <a:t>Assignments:</a:t>
            </a:r>
            <a:endParaRPr lang="en-US" b="1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84360" y="1066800"/>
            <a:ext cx="685944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pp. 56f #6-13</a:t>
            </a:r>
          </a:p>
          <a:p>
            <a:pPr marL="457200" indent="-457200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WS 2.1C</a:t>
            </a:r>
          </a:p>
          <a:p>
            <a:pPr marL="457200" indent="-457200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84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7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0611" y="457200"/>
            <a:ext cx="6859440" cy="685800"/>
          </a:xfrm>
        </p:spPr>
        <p:txBody>
          <a:bodyPr/>
          <a:lstStyle/>
          <a:p>
            <a:r>
              <a:rPr lang="en-US" b="1" u="sng" dirty="0" smtClean="0"/>
              <a:t>RECALL Transformations</a:t>
            </a:r>
            <a:endParaRPr lang="en-US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284634" y="1413332"/>
                <a:ext cx="3700000" cy="8382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u="sng" dirty="0" smtClean="0">
                    <a:solidFill>
                      <a:srgbClr val="404040"/>
                    </a:solidFill>
                  </a:rPr>
                  <a:t>V</a:t>
                </a:r>
                <a14:m>
                  <m:oMath xmlns:m="http://schemas.openxmlformats.org/officeDocument/2006/math">
                    <m:r>
                      <a:rPr lang="en-US" sz="2800" b="1" u="sng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𝐞𝐫𝐭𝐢𝐜𝐚𝐥</m:t>
                    </m:r>
                  </m:oMath>
                </a14:m>
                <a:endParaRPr lang="en-US" sz="2800" b="1" u="sng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34" y="1413332"/>
                <a:ext cx="3700000" cy="838200"/>
              </a:xfrm>
              <a:prstGeom prst="rect">
                <a:avLst/>
              </a:prstGeom>
              <a:blipFill rotWithShape="1">
                <a:blip r:embed="rId3"/>
                <a:stretch>
                  <a:fillRect l="-3460" t="-13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3"/>
              <p:cNvSpPr txBox="1">
                <a:spLocks/>
              </p:cNvSpPr>
              <p:nvPr/>
            </p:nvSpPr>
            <p:spPr>
              <a:xfrm>
                <a:off x="4753387" y="2066016"/>
                <a:ext cx="4390613" cy="502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Stretch or compression</a:t>
                </a:r>
                <a:endParaRPr lang="en-US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387" y="2066016"/>
                <a:ext cx="4390613" cy="502044"/>
              </a:xfrm>
              <a:prstGeom prst="rect">
                <a:avLst/>
              </a:prstGeom>
              <a:blipFill rotWithShape="1">
                <a:blip r:embed="rId4"/>
                <a:stretch>
                  <a:fillRect l="-556" t="-18293" b="-10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13"/>
              <p:cNvSpPr txBox="1">
                <a:spLocks/>
              </p:cNvSpPr>
              <p:nvPr/>
            </p:nvSpPr>
            <p:spPr>
              <a:xfrm>
                <a:off x="4972155" y="2693244"/>
                <a:ext cx="3830047" cy="10068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1">
                        <a:solidFill>
                          <a:srgbClr val="FF0000"/>
                        </a:solidFill>
                        <a:latin typeface="Cambria Math"/>
                      </a:rPr>
                      <m:t>n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FF0000"/>
                        </a:solidFill>
                        <a:latin typeface="Cambria Math"/>
                      </a:rPr>
                      <m:t>egative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+mj-lt"/>
                  </a:rPr>
                  <a:t>: </a:t>
                </a:r>
                <a:r>
                  <a:rPr lang="en-US" b="1" dirty="0" smtClean="0">
                    <a:solidFill>
                      <a:srgbClr val="404040"/>
                    </a:solidFill>
                    <a:latin typeface="+mj-lt"/>
                  </a:rPr>
                  <a:t>reflection over y-axis (no visible change)</a:t>
                </a:r>
              </a:p>
            </p:txBody>
          </p:sp>
        </mc:Choice>
        <mc:Fallback xmlns="">
          <p:sp>
            <p:nvSpPr>
              <p:cNvPr id="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155" y="2693244"/>
                <a:ext cx="3830047" cy="1006802"/>
              </a:xfrm>
              <a:prstGeom prst="rect">
                <a:avLst/>
              </a:prstGeom>
              <a:blipFill rotWithShape="1">
                <a:blip r:embed="rId5"/>
                <a:stretch>
                  <a:fillRect l="-2548" t="-9091" r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3"/>
              <p:cNvSpPr txBox="1">
                <a:spLocks/>
              </p:cNvSpPr>
              <p:nvPr/>
            </p:nvSpPr>
            <p:spPr>
              <a:xfrm>
                <a:off x="284633" y="3962794"/>
                <a:ext cx="4630356" cy="502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Shift up or down</a:t>
                </a:r>
                <a:endParaRPr lang="en-US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33" y="3962794"/>
                <a:ext cx="4630356" cy="502043"/>
              </a:xfrm>
              <a:prstGeom prst="rect">
                <a:avLst/>
              </a:prstGeom>
              <a:blipFill rotWithShape="1">
                <a:blip r:embed="rId6"/>
                <a:stretch>
                  <a:fillRect l="-527" t="-18293" b="-10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3"/>
              <p:cNvSpPr txBox="1">
                <a:spLocks/>
              </p:cNvSpPr>
              <p:nvPr/>
            </p:nvSpPr>
            <p:spPr>
              <a:xfrm>
                <a:off x="4781968" y="1426536"/>
                <a:ext cx="1886441" cy="6466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1" u="sng" dirty="0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𝐇𝐨𝐫𝐢𝐳𝐨𝐧𝐭𝐚𝐥</m:t>
                      </m:r>
                    </m:oMath>
                  </m:oMathPara>
                </a14:m>
                <a:endParaRPr lang="en-US" sz="3200" b="1" u="sng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5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968" y="1426536"/>
                <a:ext cx="1886441" cy="646667"/>
              </a:xfrm>
              <a:prstGeom prst="rect">
                <a:avLst/>
              </a:prstGeom>
              <a:blipFill rotWithShape="1">
                <a:blip r:embed="rId7"/>
                <a:stretch>
                  <a:fillRect l="-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13"/>
              <p:cNvSpPr txBox="1">
                <a:spLocks/>
              </p:cNvSpPr>
              <p:nvPr/>
            </p:nvSpPr>
            <p:spPr>
              <a:xfrm>
                <a:off x="265942" y="2066017"/>
                <a:ext cx="4630356" cy="502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Stretch or compression</a:t>
                </a:r>
                <a:endParaRPr lang="en-US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42" y="2066017"/>
                <a:ext cx="4630356" cy="502043"/>
              </a:xfrm>
              <a:prstGeom prst="rect">
                <a:avLst/>
              </a:prstGeom>
              <a:blipFill rotWithShape="1">
                <a:blip r:embed="rId8"/>
                <a:stretch>
                  <a:fillRect t="-18293" b="-10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3"/>
              <p:cNvSpPr txBox="1">
                <a:spLocks/>
              </p:cNvSpPr>
              <p:nvPr/>
            </p:nvSpPr>
            <p:spPr>
              <a:xfrm>
                <a:off x="618278" y="2693244"/>
                <a:ext cx="3830047" cy="10068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1" smtClean="0">
                        <a:solidFill>
                          <a:srgbClr val="FF0000"/>
                        </a:solidFill>
                        <a:latin typeface="Cambria Math"/>
                      </a:rPr>
                      <m:t>n</m:t>
                    </m:r>
                    <m:r>
                      <m:rPr>
                        <m:sty m:val="p"/>
                      </m:rPr>
                      <a:rPr lang="en-US" smtClean="0">
                        <a:solidFill>
                          <a:srgbClr val="FF0000"/>
                        </a:solidFill>
                        <a:latin typeface="Cambria Math"/>
                      </a:rPr>
                      <m:t>egative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: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reflection over x-axis</a:t>
                </a:r>
                <a:r>
                  <a:rPr lang="en-US" b="1" dirty="0">
                    <a:solidFill>
                      <a:srgbClr val="40404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(opens down)</a:t>
                </a:r>
              </a:p>
            </p:txBody>
          </p:sp>
        </mc:Choice>
        <mc:Fallback xmlns="">
          <p:sp>
            <p:nvSpPr>
              <p:cNvPr id="1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278" y="2693244"/>
                <a:ext cx="3830047" cy="1006802"/>
              </a:xfrm>
              <a:prstGeom prst="rect">
                <a:avLst/>
              </a:prstGeom>
              <a:blipFill rotWithShape="1">
                <a:blip r:embed="rId9"/>
                <a:stretch>
                  <a:fillRect l="-2385" t="-9091" r="-1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13"/>
              <p:cNvSpPr txBox="1">
                <a:spLocks/>
              </p:cNvSpPr>
              <p:nvPr/>
            </p:nvSpPr>
            <p:spPr>
              <a:xfrm>
                <a:off x="4753387" y="3939345"/>
                <a:ext cx="4048816" cy="10136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404040"/>
                    </a:solidFill>
                  </a:rPr>
                  <a:t>Shift left or right</a:t>
                </a:r>
                <a:endParaRPr lang="en-US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387" y="3939345"/>
                <a:ext cx="4048816" cy="1013657"/>
              </a:xfrm>
              <a:prstGeom prst="rect">
                <a:avLst/>
              </a:prstGeom>
              <a:blipFill rotWithShape="1">
                <a:blip r:embed="rId10"/>
                <a:stretch>
                  <a:fillRect l="-602" t="-8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920246"/>
              </p:ext>
            </p:extLst>
          </p:nvPr>
        </p:nvGraphicFramePr>
        <p:xfrm>
          <a:off x="3984635" y="4742877"/>
          <a:ext cx="3767380" cy="1399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1" imgW="1358640" imgH="431640" progId="Equation.DSMT4">
                  <p:embed/>
                </p:oleObj>
              </mc:Choice>
              <mc:Fallback>
                <p:oleObj name="Equation" r:id="rId11" imgW="1358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84635" y="4742877"/>
                        <a:ext cx="3767380" cy="13993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59834"/>
              </p:ext>
            </p:extLst>
          </p:nvPr>
        </p:nvGraphicFramePr>
        <p:xfrm>
          <a:off x="727662" y="5067303"/>
          <a:ext cx="15732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3" imgW="622080" imgH="253800" progId="Equation.DSMT4">
                  <p:embed/>
                </p:oleObj>
              </mc:Choice>
              <mc:Fallback>
                <p:oleObj name="Equation" r:id="rId13" imgW="622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662" y="5067303"/>
                        <a:ext cx="1573225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105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7" grpId="0" build="p"/>
      <p:bldP spid="12" grpId="0" build="p"/>
      <p:bldP spid="15" grpId="0" build="p"/>
      <p:bldP spid="16" grpId="0" build="p"/>
      <p:bldP spid="17" grpId="0" build="p"/>
      <p:bldP spid="1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177208" y="457200"/>
            <a:ext cx="4292008" cy="5334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152400" y="457200"/>
            <a:ext cx="7187608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TICKET-OUT-THE-DOOR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1000" y="2971800"/>
            <a:ext cx="8153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graph of the above function, 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vertex?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the V open up or down?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will be the slopes of the rays?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domain?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range?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982499"/>
              </p:ext>
            </p:extLst>
          </p:nvPr>
        </p:nvGraphicFramePr>
        <p:xfrm>
          <a:off x="1558925" y="1254125"/>
          <a:ext cx="3697288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4" imgW="1333440" imgH="393480" progId="Equation.DSMT4">
                  <p:embed/>
                </p:oleObj>
              </mc:Choice>
              <mc:Fallback>
                <p:oleObj name="Equation" r:id="rId4" imgW="13334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5" y="1254125"/>
                        <a:ext cx="3697288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437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3138" y="273372"/>
            <a:ext cx="6859440" cy="685800"/>
          </a:xfrm>
        </p:spPr>
        <p:txBody>
          <a:bodyPr/>
          <a:lstStyle/>
          <a:p>
            <a:r>
              <a:rPr lang="en-US" dirty="0"/>
              <a:t>Parameters of Transformations</a:t>
            </a: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673958" y="988581"/>
            <a:ext cx="1688242" cy="4592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600" b="1" dirty="0">
                <a:solidFill>
                  <a:srgbClr val="404040"/>
                </a:solidFill>
              </a:rPr>
              <a:t>Recall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87" name="Content Placeholder 13"/>
          <p:cNvSpPr txBox="1">
            <a:spLocks/>
          </p:cNvSpPr>
          <p:nvPr/>
        </p:nvSpPr>
        <p:spPr>
          <a:xfrm>
            <a:off x="4038600" y="3084693"/>
            <a:ext cx="2152694" cy="392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404040"/>
                </a:solidFill>
              </a:rPr>
              <a:t>Horizontal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00274" y="2800350"/>
            <a:ext cx="1800694" cy="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953203" y="2800350"/>
            <a:ext cx="0" cy="2843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457284" y="2526992"/>
            <a:ext cx="2829662" cy="1954053"/>
            <a:chOff x="2567637" y="2830656"/>
            <a:chExt cx="2988782" cy="1539873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2567637" y="2830656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>
              <a:off x="4062028" y="2876138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13"/>
          <p:cNvSpPr txBox="1">
            <a:spLocks/>
          </p:cNvSpPr>
          <p:nvPr/>
        </p:nvSpPr>
        <p:spPr>
          <a:xfrm>
            <a:off x="3962400" y="4560579"/>
            <a:ext cx="2072037" cy="392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404040"/>
                </a:solidFill>
              </a:rPr>
              <a:t>Vertical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015532"/>
              </p:ext>
            </p:extLst>
          </p:nvPr>
        </p:nvGraphicFramePr>
        <p:xfrm>
          <a:off x="1749758" y="1466851"/>
          <a:ext cx="4801850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358640" imgH="431640" progId="Equation.DSMT4">
                  <p:embed/>
                </p:oleObj>
              </mc:Choice>
              <mc:Fallback>
                <p:oleObj name="Equation" r:id="rId3" imgW="13586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758" y="1466851"/>
                        <a:ext cx="4801850" cy="145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607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2"/>
              <p:cNvSpPr>
                <a:spLocks noGrp="1"/>
              </p:cNvSpPr>
              <p:nvPr>
                <p:ph type="title"/>
              </p:nvPr>
            </p:nvSpPr>
            <p:spPr>
              <a:xfrm>
                <a:off x="27391" y="457200"/>
                <a:ext cx="6859440" cy="685800"/>
              </a:xfrm>
            </p:spPr>
            <p:txBody>
              <a:bodyPr/>
              <a:lstStyle/>
              <a:p>
                <a:r>
                  <a:rPr lang="en-US" b="1" u="sng" dirty="0" smtClean="0"/>
                  <a:t>Absolute Value:</a:t>
                </a:r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n-US" b="1" u="sng" dirty="0"/>
              </a:p>
            </p:txBody>
          </p:sp>
        </mc:Choice>
        <mc:Fallback xmlns="">
          <p:sp>
            <p:nvSpPr>
              <p:cNvPr id="13" name="Titl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6512" y="457200"/>
                <a:ext cx="9143538" cy="685800"/>
              </a:xfrm>
              <a:blipFill rotWithShape="1">
                <a:blip r:embed="rId2"/>
                <a:stretch>
                  <a:fillRect l="-1733" b="-27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152401" y="1604865"/>
                <a:ext cx="3270028" cy="8382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u="sng" dirty="0" smtClean="0">
                    <a:solidFill>
                      <a:srgbClr val="404040"/>
                    </a:solidFill>
                  </a:rPr>
                  <a:t>Absolute Value: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1" i="1" u="sng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u="sng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n-US" sz="2800" b="1" u="sng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1" y="1604865"/>
                <a:ext cx="3270028" cy="838200"/>
              </a:xfrm>
              <a:prstGeom prst="rect">
                <a:avLst/>
              </a:prstGeom>
              <a:blipFill rotWithShape="1">
                <a:blip r:embed="rId3"/>
                <a:stretch>
                  <a:fillRect l="-3731" t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3"/>
              <p:cNvSpPr txBox="1">
                <a:spLocks/>
              </p:cNvSpPr>
              <p:nvPr/>
            </p:nvSpPr>
            <p:spPr>
              <a:xfrm>
                <a:off x="3352800" y="1609530"/>
                <a:ext cx="6507868" cy="9050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404040"/>
                    </a:solidFill>
                  </a:rPr>
                  <a:t>Distance between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b="1" dirty="0" smtClean="0">
                    <a:solidFill>
                      <a:srgbClr val="40404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40404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404040"/>
                    </a:solidFill>
                  </a:rPr>
                  <a:t> on a number line.</a:t>
                </a:r>
                <a:endParaRPr lang="en-US" sz="28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1609530"/>
                <a:ext cx="6507868" cy="905070"/>
              </a:xfrm>
              <a:prstGeom prst="rect">
                <a:avLst/>
              </a:prstGeom>
              <a:blipFill rotWithShape="1">
                <a:blip r:embed="rId4"/>
                <a:stretch>
                  <a:fillRect l="-1873" t="-12081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13"/>
          <p:cNvSpPr txBox="1">
            <a:spLocks/>
          </p:cNvSpPr>
          <p:nvPr/>
        </p:nvSpPr>
        <p:spPr>
          <a:xfrm>
            <a:off x="252356" y="2686050"/>
            <a:ext cx="10083620" cy="905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800" b="1" dirty="0" smtClean="0">
                <a:solidFill>
                  <a:srgbClr val="404040"/>
                </a:solidFill>
              </a:rPr>
              <a:t>An absolute value is always nonnegative.</a:t>
            </a:r>
            <a:endParaRPr lang="en-US" sz="2800" b="1" dirty="0">
              <a:solidFill>
                <a:srgbClr val="40404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5258" y="4326023"/>
            <a:ext cx="5316334" cy="8412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3426" y="3709497"/>
            <a:ext cx="1226202" cy="6165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2429" y="3748679"/>
            <a:ext cx="1165684" cy="5773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 txBox="1">
                <a:spLocks/>
              </p:cNvSpPr>
              <p:nvPr/>
            </p:nvSpPr>
            <p:spPr>
              <a:xfrm>
                <a:off x="2185486" y="5310703"/>
                <a:ext cx="5434514" cy="7414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 </m:t>
                    </m:r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 and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486" y="5310703"/>
                <a:ext cx="5434514" cy="741431"/>
              </a:xfrm>
              <a:prstGeom prst="rect">
                <a:avLst/>
              </a:prstGeom>
              <a:blipFill rotWithShape="1">
                <a:blip r:embed="rId8"/>
                <a:stretch>
                  <a:fillRect t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511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7" grpId="0" build="p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2"/>
              <p:cNvSpPr>
                <a:spLocks noGrp="1"/>
              </p:cNvSpPr>
              <p:nvPr>
                <p:ph type="title"/>
              </p:nvPr>
            </p:nvSpPr>
            <p:spPr>
              <a:xfrm>
                <a:off x="27390" y="228600"/>
                <a:ext cx="8888009" cy="685800"/>
              </a:xfrm>
            </p:spPr>
            <p:txBody>
              <a:bodyPr>
                <a:normAutofit/>
              </a:bodyPr>
              <a:lstStyle/>
              <a:p>
                <a:r>
                  <a:rPr lang="en-US" b="1" u="sng" dirty="0"/>
                  <a:t>A</a:t>
                </a:r>
                <a:r>
                  <a:rPr lang="en-US" b="1" u="sng" dirty="0" smtClean="0"/>
                  <a:t>bsolute Value Parent Function: </a:t>
                </a:r>
                <a14:m>
                  <m:oMath xmlns:m="http://schemas.openxmlformats.org/officeDocument/2006/math">
                    <m:r>
                      <a:rPr lang="en-US" b="1" i="1" u="sng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b="1" i="1" u="sng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b="1" i="1" u="sng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1" i="1" u="sng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n-US" b="1" u="sng" dirty="0"/>
              </a:p>
            </p:txBody>
          </p:sp>
        </mc:Choice>
        <mc:Fallback xmlns="">
          <p:sp>
            <p:nvSpPr>
              <p:cNvPr id="13" name="Titl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390" y="228600"/>
                <a:ext cx="8888009" cy="685800"/>
              </a:xfrm>
              <a:blipFill rotWithShape="1">
                <a:blip r:embed="rId2"/>
                <a:stretch>
                  <a:fillRect l="-1715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63083" y="1648073"/>
                <a:ext cx="3822939" cy="10951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       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32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200" b="1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3200" b="1" i="1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3" y="1648073"/>
                <a:ext cx="3822939" cy="10951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3"/>
              <p:cNvSpPr txBox="1">
                <a:spLocks/>
              </p:cNvSpPr>
              <p:nvPr/>
            </p:nvSpPr>
            <p:spPr>
              <a:xfrm>
                <a:off x="5940211" y="1618144"/>
                <a:ext cx="3356189" cy="12474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3200" b="1" dirty="0" smtClean="0">
                    <a:solidFill>
                      <a:srgbClr val="418AB3">
                        <a:lumMod val="75000"/>
                      </a:srgbClr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3200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3200" b="1" dirty="0" smtClean="0">
                    <a:solidFill>
                      <a:srgbClr val="418AB3">
                        <a:lumMod val="75000"/>
                      </a:srgbClr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3200" b="1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3200" b="1" dirty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211" y="1618144"/>
                <a:ext cx="3356189" cy="1247498"/>
              </a:xfrm>
              <a:prstGeom prst="rect">
                <a:avLst/>
              </a:prstGeom>
              <a:blipFill rotWithShape="1">
                <a:blip r:embed="rId4"/>
                <a:stretch>
                  <a:fillRect t="-10732" b="-117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13"/>
              <p:cNvSpPr txBox="1">
                <a:spLocks/>
              </p:cNvSpPr>
              <p:nvPr/>
            </p:nvSpPr>
            <p:spPr>
              <a:xfrm>
                <a:off x="3581400" y="2027025"/>
                <a:ext cx="2730181" cy="258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Agency FB" panose="020B0503020202020204" pitchFamily="34" charset="0"/>
                  </a:rPr>
                  <a:t>Mean  the  same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Agency FB" panose="020B0503020202020204" pitchFamily="34" charset="0"/>
                  </a:rPr>
                  <a:t> </a:t>
                </a:r>
                <a:endParaRPr lang="en-US" b="1" dirty="0">
                  <a:solidFill>
                    <a:srgbClr val="FF0000"/>
                  </a:solidFill>
                  <a:latin typeface="Agency FB" panose="020B0503020202020204" pitchFamily="34" charset="0"/>
                </a:endParaRPr>
              </a:p>
            </p:txBody>
          </p:sp>
        </mc:Choice>
        <mc:Fallback xmlns="">
          <p:sp>
            <p:nvSpPr>
              <p:cNvPr id="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027025"/>
                <a:ext cx="2730181" cy="258975"/>
              </a:xfrm>
              <a:prstGeom prst="rect">
                <a:avLst/>
              </a:prstGeom>
              <a:blipFill rotWithShape="1">
                <a:blip r:embed="rId5"/>
                <a:stretch>
                  <a:fillRect t="-35714" b="-1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 txBox="1">
                <a:spLocks/>
              </p:cNvSpPr>
              <p:nvPr/>
            </p:nvSpPr>
            <p:spPr>
              <a:xfrm>
                <a:off x="398964" y="3352800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12" y="3352800"/>
                <a:ext cx="762000" cy="5334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2801705"/>
                  </p:ext>
                </p:extLst>
              </p:nvPr>
            </p:nvGraphicFramePr>
            <p:xfrm>
              <a:off x="337141" y="2743201"/>
              <a:ext cx="1790372" cy="3352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95186"/>
                    <a:gridCol w="895186"/>
                  </a:tblGrid>
                  <a:tr h="5588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marL="68598" marR="68598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9188745"/>
                  </p:ext>
                </p:extLst>
              </p:nvPr>
            </p:nvGraphicFramePr>
            <p:xfrm>
              <a:off x="449404" y="2743201"/>
              <a:ext cx="2386542" cy="3352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93271"/>
                    <a:gridCol w="1193271"/>
                  </a:tblGrid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7"/>
                          <a:stretch>
                            <a:fillRect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7"/>
                          <a:stretch>
                            <a:fillRect l="-100510" r="-510" b="-500000"/>
                          </a:stretch>
                        </a:blipFill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13"/>
              <p:cNvSpPr txBox="1">
                <a:spLocks/>
              </p:cNvSpPr>
              <p:nvPr/>
            </p:nvSpPr>
            <p:spPr>
              <a:xfrm>
                <a:off x="1256436" y="3352800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812" y="3352800"/>
                <a:ext cx="762000" cy="53340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13"/>
              <p:cNvSpPr txBox="1">
                <a:spLocks/>
              </p:cNvSpPr>
              <p:nvPr/>
            </p:nvSpPr>
            <p:spPr>
              <a:xfrm>
                <a:off x="398964" y="3895165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12" y="3895165"/>
                <a:ext cx="762000" cy="53340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3"/>
              <p:cNvSpPr txBox="1">
                <a:spLocks/>
              </p:cNvSpPr>
              <p:nvPr/>
            </p:nvSpPr>
            <p:spPr>
              <a:xfrm>
                <a:off x="1256436" y="3927437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812" y="3927437"/>
                <a:ext cx="762000" cy="53340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3"/>
              <p:cNvSpPr txBox="1">
                <a:spLocks/>
              </p:cNvSpPr>
              <p:nvPr/>
            </p:nvSpPr>
            <p:spPr>
              <a:xfrm>
                <a:off x="541876" y="4428565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12" y="4428565"/>
                <a:ext cx="762000" cy="53340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13"/>
              <p:cNvSpPr txBox="1">
                <a:spLocks/>
              </p:cNvSpPr>
              <p:nvPr/>
            </p:nvSpPr>
            <p:spPr>
              <a:xfrm>
                <a:off x="1256436" y="4428565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812" y="4428565"/>
                <a:ext cx="762000" cy="53340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3"/>
              <p:cNvSpPr txBox="1">
                <a:spLocks/>
              </p:cNvSpPr>
              <p:nvPr/>
            </p:nvSpPr>
            <p:spPr>
              <a:xfrm>
                <a:off x="518828" y="4970930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89" y="4970930"/>
                <a:ext cx="762000" cy="53340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13"/>
              <p:cNvSpPr txBox="1">
                <a:spLocks/>
              </p:cNvSpPr>
              <p:nvPr/>
            </p:nvSpPr>
            <p:spPr>
              <a:xfrm>
                <a:off x="1256436" y="5001410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812" y="5001410"/>
                <a:ext cx="762000" cy="53340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13"/>
              <p:cNvSpPr txBox="1">
                <a:spLocks/>
              </p:cNvSpPr>
              <p:nvPr/>
            </p:nvSpPr>
            <p:spPr>
              <a:xfrm>
                <a:off x="541876" y="5566186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12" y="5566186"/>
                <a:ext cx="762000" cy="53340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13"/>
              <p:cNvSpPr txBox="1">
                <a:spLocks/>
              </p:cNvSpPr>
              <p:nvPr/>
            </p:nvSpPr>
            <p:spPr>
              <a:xfrm>
                <a:off x="1256436" y="5583220"/>
                <a:ext cx="571649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812" y="5583220"/>
                <a:ext cx="762000" cy="533400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Oval 40"/>
          <p:cNvSpPr/>
          <p:nvPr/>
        </p:nvSpPr>
        <p:spPr>
          <a:xfrm>
            <a:off x="2947040" y="3341470"/>
            <a:ext cx="130336" cy="1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2628393" y="2400300"/>
            <a:ext cx="4115872" cy="3931920"/>
            <a:chOff x="2349499" y="1866900"/>
            <a:chExt cx="5486400" cy="4343400"/>
          </a:xfrm>
        </p:grpSpPr>
        <p:grpSp>
          <p:nvGrpSpPr>
            <p:cNvPr id="49" name="Group 48"/>
            <p:cNvGrpSpPr/>
            <p:nvPr/>
          </p:nvGrpSpPr>
          <p:grpSpPr>
            <a:xfrm>
              <a:off x="2349499" y="1866900"/>
              <a:ext cx="5486400" cy="4343400"/>
              <a:chOff x="3351213" y="1866900"/>
              <a:chExt cx="5486400" cy="43434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3351213" y="1866900"/>
                <a:ext cx="5486400" cy="4343400"/>
                <a:chOff x="3351213" y="1866900"/>
                <a:chExt cx="5486400" cy="4346537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3351213" y="1866900"/>
                  <a:ext cx="5486400" cy="4346537"/>
                  <a:chOff x="3351213" y="1866900"/>
                  <a:chExt cx="5486400" cy="4346537"/>
                </a:xfrm>
              </p:grpSpPr>
              <p:grpSp>
                <p:nvGrpSpPr>
                  <p:cNvPr id="30" name="Group 29"/>
                  <p:cNvGrpSpPr/>
                  <p:nvPr/>
                </p:nvGrpSpPr>
                <p:grpSpPr>
                  <a:xfrm>
                    <a:off x="3351213" y="1866900"/>
                    <a:ext cx="5486400" cy="4346537"/>
                    <a:chOff x="3351213" y="1866900"/>
                    <a:chExt cx="5486400" cy="4346537"/>
                  </a:xfrm>
                </p:grpSpPr>
                <p:cxnSp>
                  <p:nvCxnSpPr>
                    <p:cNvPr id="4" name="Straight Arrow Connector 3"/>
                    <p:cNvCxnSpPr/>
                    <p:nvPr/>
                  </p:nvCxnSpPr>
                  <p:spPr>
                    <a:xfrm>
                      <a:off x="3351213" y="5219365"/>
                      <a:ext cx="5486400" cy="0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Arrow Connector 20"/>
                    <p:cNvCxnSpPr/>
                    <p:nvPr/>
                  </p:nvCxnSpPr>
                  <p:spPr>
                    <a:xfrm>
                      <a:off x="6094413" y="1866900"/>
                      <a:ext cx="0" cy="4346537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" name="Group 30"/>
                  <p:cNvGrpSpPr/>
                  <p:nvPr/>
                </p:nvGrpSpPr>
                <p:grpSpPr>
                  <a:xfrm>
                    <a:off x="4265612" y="2533816"/>
                    <a:ext cx="3657600" cy="2856214"/>
                    <a:chOff x="4265612" y="2533816"/>
                    <a:chExt cx="3657600" cy="2856214"/>
                  </a:xfrm>
                </p:grpSpPr>
                <p:cxnSp>
                  <p:nvCxnSpPr>
                    <p:cNvPr id="22" name="Straight Connector 21"/>
                    <p:cNvCxnSpPr/>
                    <p:nvPr/>
                  </p:nvCxnSpPr>
                  <p:spPr>
                    <a:xfrm>
                      <a:off x="5180012" y="506730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4265612" y="506730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>
                      <a:off x="7008812" y="506730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/>
                    <p:cNvCxnSpPr/>
                    <p:nvPr/>
                  </p:nvCxnSpPr>
                  <p:spPr>
                    <a:xfrm>
                      <a:off x="7923212" y="508523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 rot="16200000">
                      <a:off x="6083300" y="419100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/>
                    <p:cNvCxnSpPr/>
                    <p:nvPr/>
                  </p:nvCxnSpPr>
                  <p:spPr>
                    <a:xfrm rot="16200000">
                      <a:off x="6108700" y="3276600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rot="16200000">
                      <a:off x="6099175" y="2381416"/>
                      <a:ext cx="0" cy="3048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39" name="Group 38"/>
                <p:cNvGrpSpPr/>
                <p:nvPr/>
              </p:nvGrpSpPr>
              <p:grpSpPr>
                <a:xfrm>
                  <a:off x="3941762" y="2318469"/>
                  <a:ext cx="4213785" cy="3504871"/>
                  <a:chOff x="3941762" y="2318469"/>
                  <a:chExt cx="4213785" cy="3504871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9" name="TextBox 28"/>
                      <p:cNvSpPr txBox="1"/>
                      <p:nvPr/>
                    </p:nvSpPr>
                    <p:spPr>
                      <a:xfrm>
                        <a:off x="6818313" y="5353820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2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9" name="TextBox 2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818313" y="5353820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17"/>
                        <a:stretch>
                          <a:fillRect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3" name="TextBox 32"/>
                      <p:cNvSpPr txBox="1"/>
                      <p:nvPr/>
                    </p:nvSpPr>
                    <p:spPr>
                      <a:xfrm>
                        <a:off x="7698347" y="5353820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4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3" name="TextBox 3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698347" y="5353820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18"/>
                        <a:stretch>
                          <a:fillRect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4" name="TextBox 33"/>
                      <p:cNvSpPr txBox="1"/>
                      <p:nvPr/>
                    </p:nvSpPr>
                    <p:spPr>
                      <a:xfrm>
                        <a:off x="6154738" y="4146401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2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4" name="TextBox 33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154738" y="4146401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19"/>
                        <a:stretch>
                          <a:fillRect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5" name="TextBox 34"/>
                      <p:cNvSpPr txBox="1"/>
                      <p:nvPr/>
                    </p:nvSpPr>
                    <p:spPr>
                      <a:xfrm>
                        <a:off x="6154738" y="3235849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4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5" name="TextBox 3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154738" y="3235849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20"/>
                        <a:stretch>
                          <a:fillRect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TextBox 35"/>
                      <p:cNvSpPr txBox="1"/>
                      <p:nvPr/>
                    </p:nvSpPr>
                    <p:spPr>
                      <a:xfrm>
                        <a:off x="6191249" y="2318469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6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TextBox 3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191250" y="2318469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21"/>
                        <a:stretch>
                          <a:fillRect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" name="TextBox 36"/>
                      <p:cNvSpPr txBox="1"/>
                      <p:nvPr/>
                    </p:nvSpPr>
                    <p:spPr>
                      <a:xfrm>
                        <a:off x="4838979" y="5353166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−2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" name="TextBox 36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838979" y="5353166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22"/>
                        <a:stretch>
                          <a:fillRect r="-29333"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8" name="TextBox 37"/>
                      <p:cNvSpPr txBox="1"/>
                      <p:nvPr/>
                    </p:nvSpPr>
                    <p:spPr>
                      <a:xfrm>
                        <a:off x="3941762" y="5280926"/>
                        <a:ext cx="457200" cy="4695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fontAlgn="auto">
                          <a:lnSpc>
                            <a:spcPct val="9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400" i="1" smtClean="0">
                                  <a:solidFill>
                                    <a:srgbClr val="404040"/>
                                  </a:solidFill>
                                  <a:latin typeface="Cambria Math" panose="02040503050406030204" pitchFamily="18" charset="0"/>
                                  <a:cs typeface="+mn-cs"/>
                                </a:rPr>
                                <m:t>−4</m:t>
                              </m:r>
                            </m:oMath>
                          </m:oMathPara>
                        </a14:m>
                        <a:endParaRPr lang="en-US" sz="2400" dirty="0">
                          <a:solidFill>
                            <a:srgbClr val="404040"/>
                          </a:solidFill>
                          <a:latin typeface="Euphemia"/>
                          <a:cs typeface="+mn-cs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8" name="TextBox 3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941762" y="5280926"/>
                        <a:ext cx="457200" cy="424732"/>
                      </a:xfrm>
                      <a:prstGeom prst="rect">
                        <a:avLst/>
                      </a:prstGeom>
                      <a:blipFill rotWithShape="0">
                        <a:blip r:embed="rId23"/>
                        <a:stretch>
                          <a:fillRect r="-29333" b="-793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42" name="Straight Connector 41"/>
              <p:cNvCxnSpPr/>
              <p:nvPr/>
            </p:nvCxnSpPr>
            <p:spPr>
              <a:xfrm>
                <a:off x="4722812" y="5102645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637212" y="5092553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3799148" y="5099377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6551612" y="5118642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7466012" y="5131315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8380412" y="5118642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Connector 47"/>
            <p:cNvCxnSpPr/>
            <p:nvPr/>
          </p:nvCxnSpPr>
          <p:spPr>
            <a:xfrm rot="16200000">
              <a:off x="5092699" y="4703079"/>
              <a:ext cx="0" cy="2286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>
              <a:off x="5086349" y="3779942"/>
              <a:ext cx="0" cy="2286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>
              <a:off x="5086349" y="2876465"/>
              <a:ext cx="0" cy="2286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>
              <a:off x="5106986" y="5548897"/>
              <a:ext cx="0" cy="2286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Oval 53"/>
          <p:cNvSpPr/>
          <p:nvPr/>
        </p:nvSpPr>
        <p:spPr>
          <a:xfrm>
            <a:off x="3916003" y="4478323"/>
            <a:ext cx="130336" cy="1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4617254" y="5331637"/>
            <a:ext cx="130336" cy="1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5309646" y="4521489"/>
            <a:ext cx="130336" cy="1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6314371" y="3341470"/>
            <a:ext cx="130336" cy="17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2705791" y="3063499"/>
            <a:ext cx="3936294" cy="2335370"/>
            <a:chOff x="3606781" y="3063499"/>
            <a:chExt cx="5247025" cy="2335370"/>
          </a:xfrm>
        </p:grpSpPr>
        <p:cxnSp>
          <p:nvCxnSpPr>
            <p:cNvPr id="68" name="Straight Arrow Connector 67"/>
            <p:cNvCxnSpPr>
              <a:stCxn id="55" idx="1"/>
            </p:cNvCxnSpPr>
            <p:nvPr/>
          </p:nvCxnSpPr>
          <p:spPr>
            <a:xfrm flipH="1" flipV="1">
              <a:off x="3606781" y="3063499"/>
              <a:ext cx="2573397" cy="229393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V="1">
              <a:off x="6280409" y="3104935"/>
              <a:ext cx="2573397" cy="229393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414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7" grpId="0" build="p"/>
      <p:bldP spid="14" grpId="0" build="p"/>
      <p:bldP spid="8" grpId="0" build="p"/>
      <p:bldP spid="9" grpId="0" build="p"/>
      <p:bldP spid="12" grpId="0" build="p"/>
      <p:bldP spid="15" grpId="0" build="p"/>
      <p:bldP spid="16" grpId="0" build="p"/>
      <p:bldP spid="17" grpId="0" build="p"/>
      <p:bldP spid="18" grpId="0" build="p"/>
      <p:bldP spid="19" grpId="0" build="p"/>
      <p:bldP spid="20" grpId="0" build="p"/>
      <p:bldP spid="41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2"/>
              <p:cNvSpPr>
                <a:spLocks noGrp="1"/>
              </p:cNvSpPr>
              <p:nvPr>
                <p:ph type="title"/>
              </p:nvPr>
            </p:nvSpPr>
            <p:spPr>
              <a:xfrm>
                <a:off x="113138" y="228600"/>
                <a:ext cx="8455857" cy="685800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b="1" u="sng" dirty="0" smtClean="0"/>
                  <a:t>C</a:t>
                </a:r>
                <a14:m>
                  <m:oMath xmlns:m="http://schemas.openxmlformats.org/officeDocument/2006/math"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𝐡𝐚𝐫𝐚𝐜𝐭𝐞𝐫𝐢𝐬𝐭𝐢𝐜𝐬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𝐨𝐟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𝐏𝐚𝐫𝐞𝐧𝐭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𝐅𝐮𝐧𝐜𝐭𝐢𝐨𝐧</m:t>
                    </m:r>
                    <m:r>
                      <a:rPr lang="en-US" b="1" i="0" u="sng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b="1" i="1" u="sng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b="1" i="1" u="sng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b="1" i="1" u="sng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1" i="1" u="sng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n-US" b="1" u="sng" dirty="0"/>
              </a:p>
            </p:txBody>
          </p:sp>
        </mc:Choice>
        <mc:Fallback xmlns="">
          <p:sp>
            <p:nvSpPr>
              <p:cNvPr id="13" name="Titl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13138" y="228600"/>
                <a:ext cx="8455857" cy="685800"/>
              </a:xfrm>
              <a:blipFill rotWithShape="1">
                <a:blip r:embed="rId2"/>
                <a:stretch>
                  <a:fillRect l="-1586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222921" y="1767051"/>
                <a:ext cx="1672410" cy="7067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rgbClr val="40404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21" y="1767051"/>
                <a:ext cx="1672410" cy="706779"/>
              </a:xfrm>
              <a:prstGeom prst="rect">
                <a:avLst/>
              </a:prstGeom>
              <a:blipFill rotWithShape="1">
                <a:blip r:embed="rId3"/>
                <a:stretch>
                  <a:fillRect l="-1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3"/>
              <p:cNvSpPr txBox="1">
                <a:spLocks/>
              </p:cNvSpPr>
              <p:nvPr/>
            </p:nvSpPr>
            <p:spPr>
              <a:xfrm>
                <a:off x="4427729" y="1724079"/>
                <a:ext cx="4944525" cy="6466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𝐒𝐲𝐦𝐦𝐞𝐭𝐫𝐢𝐜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𝐚𝐛𝐨𝐮𝐭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𝐭𝐡𝐞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𝐚𝐱𝐢𝐬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729" y="1724079"/>
                <a:ext cx="4944525" cy="6466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oup 59"/>
          <p:cNvGrpSpPr/>
          <p:nvPr/>
        </p:nvGrpSpPr>
        <p:grpSpPr>
          <a:xfrm>
            <a:off x="112792" y="1767475"/>
            <a:ext cx="4115872" cy="3931920"/>
            <a:chOff x="3503612" y="2400300"/>
            <a:chExt cx="5486400" cy="3931920"/>
          </a:xfrm>
        </p:grpSpPr>
        <p:grpSp>
          <p:nvGrpSpPr>
            <p:cNvPr id="53" name="Group 52"/>
            <p:cNvGrpSpPr/>
            <p:nvPr/>
          </p:nvGrpSpPr>
          <p:grpSpPr>
            <a:xfrm>
              <a:off x="3503612" y="2400300"/>
              <a:ext cx="5486400" cy="3931920"/>
              <a:chOff x="2349499" y="1866900"/>
              <a:chExt cx="5486400" cy="4343400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2349499" y="1866900"/>
                <a:ext cx="5486400" cy="4343400"/>
                <a:chOff x="3351213" y="1866900"/>
                <a:chExt cx="5486400" cy="4343400"/>
              </a:xfrm>
            </p:grpSpPr>
            <p:grpSp>
              <p:nvGrpSpPr>
                <p:cNvPr id="40" name="Group 39"/>
                <p:cNvGrpSpPr/>
                <p:nvPr/>
              </p:nvGrpSpPr>
              <p:grpSpPr>
                <a:xfrm>
                  <a:off x="3351213" y="1866900"/>
                  <a:ext cx="5486400" cy="4343400"/>
                  <a:chOff x="3351213" y="1866900"/>
                  <a:chExt cx="5486400" cy="4346537"/>
                </a:xfrm>
              </p:grpSpPr>
              <p:grpSp>
                <p:nvGrpSpPr>
                  <p:cNvPr id="32" name="Group 31"/>
                  <p:cNvGrpSpPr/>
                  <p:nvPr/>
                </p:nvGrpSpPr>
                <p:grpSpPr>
                  <a:xfrm>
                    <a:off x="3351213" y="1866900"/>
                    <a:ext cx="5486400" cy="4346537"/>
                    <a:chOff x="3351213" y="1866900"/>
                    <a:chExt cx="5486400" cy="4346537"/>
                  </a:xfrm>
                </p:grpSpPr>
                <p:grpSp>
                  <p:nvGrpSpPr>
                    <p:cNvPr id="30" name="Group 29"/>
                    <p:cNvGrpSpPr/>
                    <p:nvPr/>
                  </p:nvGrpSpPr>
                  <p:grpSpPr>
                    <a:xfrm>
                      <a:off x="3351213" y="1866900"/>
                      <a:ext cx="5486400" cy="4346537"/>
                      <a:chOff x="3351213" y="1866900"/>
                      <a:chExt cx="5486400" cy="4346537"/>
                    </a:xfrm>
                  </p:grpSpPr>
                  <p:cxnSp>
                    <p:nvCxnSpPr>
                      <p:cNvPr id="4" name="Straight Arrow Connector 3"/>
                      <p:cNvCxnSpPr/>
                      <p:nvPr/>
                    </p:nvCxnSpPr>
                    <p:spPr>
                      <a:xfrm>
                        <a:off x="3351213" y="5219365"/>
                        <a:ext cx="5486400" cy="0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" name="Straight Arrow Connector 20"/>
                      <p:cNvCxnSpPr/>
                      <p:nvPr/>
                    </p:nvCxnSpPr>
                    <p:spPr>
                      <a:xfrm>
                        <a:off x="6094413" y="1866900"/>
                        <a:ext cx="0" cy="4346537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tx1"/>
                        </a:solidFill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1" name="Group 30"/>
                    <p:cNvGrpSpPr/>
                    <p:nvPr/>
                  </p:nvGrpSpPr>
                  <p:grpSpPr>
                    <a:xfrm>
                      <a:off x="4265612" y="2533816"/>
                      <a:ext cx="3657600" cy="2856214"/>
                      <a:chOff x="4265612" y="2533816"/>
                      <a:chExt cx="3657600" cy="2856214"/>
                    </a:xfrm>
                  </p:grpSpPr>
                  <p:cxnSp>
                    <p:nvCxnSpPr>
                      <p:cNvPr id="22" name="Straight Connector 21"/>
                      <p:cNvCxnSpPr/>
                      <p:nvPr/>
                    </p:nvCxnSpPr>
                    <p:spPr>
                      <a:xfrm>
                        <a:off x="5180012" y="506730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" name="Straight Connector 22"/>
                      <p:cNvCxnSpPr/>
                      <p:nvPr/>
                    </p:nvCxnSpPr>
                    <p:spPr>
                      <a:xfrm>
                        <a:off x="4265612" y="506730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Straight Connector 23"/>
                      <p:cNvCxnSpPr/>
                      <p:nvPr/>
                    </p:nvCxnSpPr>
                    <p:spPr>
                      <a:xfrm>
                        <a:off x="7008812" y="506730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5" name="Straight Connector 24"/>
                      <p:cNvCxnSpPr/>
                      <p:nvPr/>
                    </p:nvCxnSpPr>
                    <p:spPr>
                      <a:xfrm>
                        <a:off x="7923212" y="508523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Straight Connector 25"/>
                      <p:cNvCxnSpPr/>
                      <p:nvPr/>
                    </p:nvCxnSpPr>
                    <p:spPr>
                      <a:xfrm rot="16200000">
                        <a:off x="6083300" y="419100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" name="Straight Connector 26"/>
                      <p:cNvCxnSpPr/>
                      <p:nvPr/>
                    </p:nvCxnSpPr>
                    <p:spPr>
                      <a:xfrm rot="16200000">
                        <a:off x="6108700" y="3276600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Straight Connector 27"/>
                      <p:cNvCxnSpPr/>
                      <p:nvPr/>
                    </p:nvCxnSpPr>
                    <p:spPr>
                      <a:xfrm rot="16200000">
                        <a:off x="6099175" y="2381416"/>
                        <a:ext cx="0" cy="30480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3941762" y="2318469"/>
                    <a:ext cx="4213785" cy="3504871"/>
                    <a:chOff x="3941762" y="2318469"/>
                    <a:chExt cx="4213785" cy="3504871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9" name="TextBox 28"/>
                        <p:cNvSpPr txBox="1"/>
                        <p:nvPr/>
                      </p:nvSpPr>
                      <p:spPr>
                        <a:xfrm>
                          <a:off x="6818313" y="5353820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9" name="TextBox 2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818313" y="5353820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5"/>
                          <a:stretch>
                            <a:fillRect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3" name="TextBox 32"/>
                        <p:cNvSpPr txBox="1"/>
                        <p:nvPr/>
                      </p:nvSpPr>
                      <p:spPr>
                        <a:xfrm>
                          <a:off x="7698347" y="5353820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3" name="TextBox 32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698347" y="5353820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6"/>
                          <a:stretch>
                            <a:fillRect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4" name="TextBox 33"/>
                        <p:cNvSpPr txBox="1"/>
                        <p:nvPr/>
                      </p:nvSpPr>
                      <p:spPr>
                        <a:xfrm>
                          <a:off x="6154738" y="4146401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4" name="TextBox 3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54738" y="4146401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7"/>
                          <a:stretch>
                            <a:fillRect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5" name="TextBox 34"/>
                        <p:cNvSpPr txBox="1"/>
                        <p:nvPr/>
                      </p:nvSpPr>
                      <p:spPr>
                        <a:xfrm>
                          <a:off x="6154738" y="3235849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5" name="TextBox 3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54738" y="3235849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8"/>
                          <a:stretch>
                            <a:fillRect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6" name="TextBox 35"/>
                        <p:cNvSpPr txBox="1"/>
                        <p:nvPr/>
                      </p:nvSpPr>
                      <p:spPr>
                        <a:xfrm>
                          <a:off x="6191249" y="2318469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6" name="TextBox 35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191250" y="2318469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9"/>
                          <a:stretch>
                            <a:fillRect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7" name="TextBox 36"/>
                        <p:cNvSpPr txBox="1"/>
                        <p:nvPr/>
                      </p:nvSpPr>
                      <p:spPr>
                        <a:xfrm>
                          <a:off x="4838979" y="5353166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7" name="TextBox 3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838979" y="5353166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10"/>
                          <a:stretch>
                            <a:fillRect r="-29333"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8" name="TextBox 37"/>
                        <p:cNvSpPr txBox="1"/>
                        <p:nvPr/>
                      </p:nvSpPr>
                      <p:spPr>
                        <a:xfrm>
                          <a:off x="3941762" y="5280926"/>
                          <a:ext cx="457200" cy="46952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−4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8" name="TextBox 37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941762" y="5280926"/>
                          <a:ext cx="457200" cy="424732"/>
                        </a:xfrm>
                        <a:prstGeom prst="rect">
                          <a:avLst/>
                        </a:prstGeom>
                        <a:blipFill rotWithShape="0">
                          <a:blip r:embed="rId11"/>
                          <a:stretch>
                            <a:fillRect r="-29333" b="-793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4722812" y="5102645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5637212" y="5092553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799148" y="5099377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6551612" y="5118642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7466012" y="5131315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8380412" y="5118642"/>
                  <a:ext cx="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>
              <a:xfrm rot="16200000">
                <a:off x="5092699" y="4703079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>
                <a:off x="5086349" y="3779942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16200000">
                <a:off x="5086349" y="2876465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16200000">
                <a:off x="5106986" y="5548897"/>
                <a:ext cx="0" cy="2286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3606781" y="3063499"/>
              <a:ext cx="5247025" cy="2444282"/>
              <a:chOff x="3606781" y="3063499"/>
              <a:chExt cx="5247025" cy="2444282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8416969" y="3341470"/>
                <a:ext cx="173736" cy="1761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3606781" y="3063499"/>
                <a:ext cx="5247025" cy="2444282"/>
                <a:chOff x="3606781" y="3063499"/>
                <a:chExt cx="5247025" cy="2444282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7077684" y="4521489"/>
                  <a:ext cx="173736" cy="17614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6" name="Group 5"/>
                <p:cNvGrpSpPr/>
                <p:nvPr/>
              </p:nvGrpSpPr>
              <p:grpSpPr>
                <a:xfrm>
                  <a:off x="3606781" y="3063499"/>
                  <a:ext cx="5247025" cy="2444282"/>
                  <a:chOff x="3606781" y="3063499"/>
                  <a:chExt cx="5247025" cy="2444282"/>
                </a:xfrm>
              </p:grpSpPr>
              <p:sp>
                <p:nvSpPr>
                  <p:cNvPr id="55" name="Oval 54"/>
                  <p:cNvSpPr/>
                  <p:nvPr/>
                </p:nvSpPr>
                <p:spPr>
                  <a:xfrm>
                    <a:off x="6154735" y="5331637"/>
                    <a:ext cx="173736" cy="17614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en-US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5" name="Group 4"/>
                  <p:cNvGrpSpPr/>
                  <p:nvPr/>
                </p:nvGrpSpPr>
                <p:grpSpPr>
                  <a:xfrm>
                    <a:off x="3606781" y="3063499"/>
                    <a:ext cx="5247025" cy="2335370"/>
                    <a:chOff x="3606781" y="3063499"/>
                    <a:chExt cx="5247025" cy="2335370"/>
                  </a:xfrm>
                </p:grpSpPr>
                <p:sp>
                  <p:nvSpPr>
                    <p:cNvPr id="54" name="Oval 53"/>
                    <p:cNvSpPr/>
                    <p:nvPr/>
                  </p:nvSpPr>
                  <p:spPr>
                    <a:xfrm>
                      <a:off x="5219978" y="4478323"/>
                      <a:ext cx="173736" cy="17614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3" name="Group 2"/>
                    <p:cNvGrpSpPr/>
                    <p:nvPr/>
                  </p:nvGrpSpPr>
                  <p:grpSpPr>
                    <a:xfrm>
                      <a:off x="3606781" y="3063499"/>
                      <a:ext cx="5247025" cy="2335370"/>
                      <a:chOff x="3606781" y="3063499"/>
                      <a:chExt cx="5247025" cy="2335370"/>
                    </a:xfrm>
                  </p:grpSpPr>
                  <p:sp>
                    <p:nvSpPr>
                      <p:cNvPr id="41" name="Oval 40"/>
                      <p:cNvSpPr/>
                      <p:nvPr/>
                    </p:nvSpPr>
                    <p:spPr>
                      <a:xfrm>
                        <a:off x="3928363" y="3341470"/>
                        <a:ext cx="173736" cy="17614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</a:pPr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grpSp>
                    <p:nvGrpSpPr>
                      <p:cNvPr id="71" name="Group 70"/>
                      <p:cNvGrpSpPr/>
                      <p:nvPr/>
                    </p:nvGrpSpPr>
                    <p:grpSpPr>
                      <a:xfrm>
                        <a:off x="3606781" y="3063499"/>
                        <a:ext cx="5247025" cy="2335370"/>
                        <a:chOff x="3606781" y="3063499"/>
                        <a:chExt cx="5247025" cy="2335370"/>
                      </a:xfrm>
                    </p:grpSpPr>
                    <p:cxnSp>
                      <p:nvCxnSpPr>
                        <p:cNvPr id="68" name="Straight Arrow Connector 67"/>
                        <p:cNvCxnSpPr>
                          <a:stCxn id="55" idx="1"/>
                        </p:cNvCxnSpPr>
                        <p:nvPr/>
                      </p:nvCxnSpPr>
                      <p:spPr>
                        <a:xfrm flipH="1" flipV="1">
                          <a:off x="3606781" y="3063499"/>
                          <a:ext cx="2573397" cy="2293934"/>
                        </a:xfrm>
                        <a:prstGeom prst="straightConnector1">
                          <a:avLst/>
                        </a:prstGeom>
                        <a:ln w="57150"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0" name="Straight Arrow Connector 69"/>
                        <p:cNvCxnSpPr/>
                        <p:nvPr/>
                      </p:nvCxnSpPr>
                      <p:spPr>
                        <a:xfrm flipV="1">
                          <a:off x="6280409" y="3104935"/>
                          <a:ext cx="2573397" cy="2293934"/>
                        </a:xfrm>
                        <a:prstGeom prst="straightConnector1">
                          <a:avLst/>
                        </a:prstGeom>
                        <a:ln w="57150"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</p:grp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13"/>
              <p:cNvSpPr txBox="1">
                <a:spLocks/>
              </p:cNvSpPr>
              <p:nvPr/>
            </p:nvSpPr>
            <p:spPr>
              <a:xfrm>
                <a:off x="4427727" y="2385299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𝐃𝐨𝐦𝐚𝐢𝐧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e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∞&lt;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&lt;∞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6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727" y="2385299"/>
                <a:ext cx="4374068" cy="56655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13"/>
              <p:cNvSpPr txBox="1">
                <a:spLocks/>
              </p:cNvSpPr>
              <p:nvPr/>
            </p:nvSpPr>
            <p:spPr>
              <a:xfrm>
                <a:off x="5286154" y="2977232"/>
                <a:ext cx="1114715" cy="5502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𝐀𝐥𝐥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65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6154" y="2977232"/>
                <a:ext cx="1114715" cy="550228"/>
              </a:xfrm>
              <a:prstGeom prst="rect">
                <a:avLst/>
              </a:prstGeom>
              <a:blipFill rotWithShape="1">
                <a:blip r:embed="rId13"/>
                <a:stretch>
                  <a:fillRect l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ontent Placeholder 13"/>
              <p:cNvSpPr txBox="1">
                <a:spLocks/>
              </p:cNvSpPr>
              <p:nvPr/>
            </p:nvSpPr>
            <p:spPr>
              <a:xfrm>
                <a:off x="4423527" y="3524923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𝐑𝐚𝐧𝐠𝐞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e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)&lt;∞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6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527" y="3524923"/>
                <a:ext cx="4374068" cy="56655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ontent Placeholder 13"/>
              <p:cNvSpPr txBox="1">
                <a:spLocks/>
              </p:cNvSpPr>
              <p:nvPr/>
            </p:nvSpPr>
            <p:spPr>
              <a:xfrm>
                <a:off x="5343319" y="4079568"/>
                <a:ext cx="2915409" cy="6171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𝐀𝐥𝐥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𝐧𝐨𝐧𝐧𝐞𝐠𝐚𝐭𝐢𝐯𝐞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6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319" y="4079568"/>
                <a:ext cx="2915409" cy="617108"/>
              </a:xfrm>
              <a:prstGeom prst="rect">
                <a:avLst/>
              </a:prstGeom>
              <a:blipFill rotWithShape="1">
                <a:blip r:embed="rId15"/>
                <a:stretch>
                  <a:fillRect l="-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13"/>
              <p:cNvSpPr txBox="1">
                <a:spLocks/>
              </p:cNvSpPr>
              <p:nvPr/>
            </p:nvSpPr>
            <p:spPr>
              <a:xfrm>
                <a:off x="4423527" y="4673504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𝐕𝐞𝐫𝐭𝐞𝐱</m:t>
                      </m:r>
                      <m:r>
                        <a:rPr lang="en-US" b="1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: 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418AB3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6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527" y="4673504"/>
                <a:ext cx="4374068" cy="56655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598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64" grpId="0" build="p"/>
      <p:bldP spid="65" grpId="0" build="p"/>
      <p:bldP spid="66" grpId="0" build="p"/>
      <p:bldP spid="67" grpId="0" build="p"/>
      <p:bldP spid="6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6012" y="500069"/>
            <a:ext cx="6859440" cy="685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Graphing Absolute Value Functions</a:t>
            </a:r>
            <a:endParaRPr lang="en-US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1030944" y="1459502"/>
                <a:ext cx="2858343" cy="5932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3200" b="1" dirty="0" smtClean="0">
                    <a:solidFill>
                      <a:srgbClr val="404040"/>
                    </a:solidFill>
                  </a:rPr>
                  <a:t>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d>
                      <m:dPr>
                        <m:begChr m:val="|"/>
                        <m:endChr m:val="|"/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234" y="1459502"/>
                <a:ext cx="3810132" cy="593212"/>
              </a:xfrm>
              <a:prstGeom prst="rect">
                <a:avLst/>
              </a:prstGeom>
              <a:blipFill rotWithShape="0">
                <a:blip r:embed="rId3"/>
                <a:stretch>
                  <a:fillRect l="-4000" t="-22449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3"/>
              <p:cNvSpPr txBox="1">
                <a:spLocks/>
              </p:cNvSpPr>
              <p:nvPr/>
            </p:nvSpPr>
            <p:spPr>
              <a:xfrm>
                <a:off x="241759" y="3097336"/>
                <a:ext cx="4501735" cy="9758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𝑉𝑒𝑟𝑡𝑖𝑐𝑎𝑙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𝑠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𝑡𝑟𝑒𝑡𝑐h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𝑏𝑦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 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𝑎</m:t>
                    </m:r>
                    <m:r>
                      <a:rPr lang="en-US" i="1" smtClean="0">
                        <a:solidFill>
                          <a:srgbClr val="418AB3">
                            <a:lumMod val="75000"/>
                          </a:srgb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i="1" dirty="0" smtClean="0">
                    <a:solidFill>
                      <a:srgbClr val="418AB3">
                        <a:lumMod val="75000"/>
                      </a:srgbClr>
                    </a:solidFill>
                    <a:latin typeface="Cambria" panose="02040503050406030204" pitchFamily="18" charset="0"/>
                  </a:rPr>
                  <a:t>factor of 4;</a:t>
                </a:r>
              </a:p>
              <a:p>
                <a:pPr marL="0" indent="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i="1" dirty="0" smtClean="0">
                    <a:solidFill>
                      <a:srgbClr val="418AB3">
                        <a:lumMod val="75000"/>
                      </a:srgbClr>
                    </a:solidFill>
                    <a:latin typeface="Cambria" panose="02040503050406030204" pitchFamily="18" charset="0"/>
                  </a:rPr>
                  <a:t>shift down 2 units</a:t>
                </a:r>
              </a:p>
            </p:txBody>
          </p:sp>
        </mc:Choice>
        <mc:Fallback xmlns="">
          <p:sp>
            <p:nvSpPr>
              <p:cNvPr id="1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759" y="3097336"/>
                <a:ext cx="4501735" cy="975873"/>
              </a:xfrm>
              <a:prstGeom prst="rect">
                <a:avLst/>
              </a:prstGeom>
              <a:blipFill rotWithShape="1">
                <a:blip r:embed="rId4"/>
                <a:stretch>
                  <a:fillRect l="-2168" t="-5000" r="-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itle 12"/>
          <p:cNvSpPr txBox="1">
            <a:spLocks/>
          </p:cNvSpPr>
          <p:nvPr/>
        </p:nvSpPr>
        <p:spPr>
          <a:xfrm>
            <a:off x="303815" y="1234966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A1.</a:t>
            </a:r>
            <a:endParaRPr lang="en-US" b="1" dirty="0">
              <a:solidFill>
                <a:srgbClr val="A6B727"/>
              </a:solidFill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2183407" y="1966213"/>
            <a:ext cx="1245593" cy="1034772"/>
            <a:chOff x="2567637" y="2830656"/>
            <a:chExt cx="2988782" cy="1539873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67637" y="2830656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>
              <a:off x="4062028" y="2876138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5" name="Elbow Connector 124"/>
          <p:cNvCxnSpPr/>
          <p:nvPr/>
        </p:nvCxnSpPr>
        <p:spPr>
          <a:xfrm>
            <a:off x="2307880" y="1828800"/>
            <a:ext cx="1583404" cy="175108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Content Placeholder 13"/>
              <p:cNvSpPr txBox="1">
                <a:spLocks/>
              </p:cNvSpPr>
              <p:nvPr/>
            </p:nvSpPr>
            <p:spPr>
              <a:xfrm>
                <a:off x="3871175" y="1752600"/>
                <a:ext cx="2148625" cy="5051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/>
                        </a:rPr>
                        <m:t>𝑆h𝑖𝑓𝑡</m:t>
                      </m:r>
                      <m:r>
                        <a:rPr lang="en-US" i="1" dirty="0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 dirty="0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/>
                        </a:rPr>
                        <m:t>𝑟𝑖𝑔h𝑡</m:t>
                      </m:r>
                      <m:r>
                        <a:rPr lang="en-US" i="1" dirty="0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 5 </m:t>
                      </m:r>
                      <m:r>
                        <a:rPr lang="en-US" i="1" dirty="0" smtClean="0">
                          <a:solidFill>
                            <a:srgbClr val="418AB3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𝑢𝑛𝑖𝑡𝑠</m:t>
                      </m:r>
                    </m:oMath>
                  </m:oMathPara>
                </a14:m>
                <a:endParaRPr lang="en-US" dirty="0" smtClean="0">
                  <a:solidFill>
                    <a:srgbClr val="418AB3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13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1175" y="1752600"/>
                <a:ext cx="2148625" cy="505125"/>
              </a:xfrm>
              <a:prstGeom prst="rect">
                <a:avLst/>
              </a:prstGeom>
              <a:blipFill rotWithShape="1">
                <a:blip r:embed="rId5"/>
                <a:stretch>
                  <a:fillRect l="-2266" r="-26912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4" name="Group 133"/>
          <p:cNvGrpSpPr>
            <a:grpSpLocks noChangeAspect="1"/>
          </p:cNvGrpSpPr>
          <p:nvPr/>
        </p:nvGrpSpPr>
        <p:grpSpPr>
          <a:xfrm>
            <a:off x="5885423" y="1353482"/>
            <a:ext cx="2887247" cy="4285318"/>
            <a:chOff x="3553587" y="-4425342"/>
            <a:chExt cx="7663699" cy="8533197"/>
          </a:xfrm>
        </p:grpSpPr>
        <p:grpSp>
          <p:nvGrpSpPr>
            <p:cNvPr id="136" name="Group 135"/>
            <p:cNvGrpSpPr/>
            <p:nvPr/>
          </p:nvGrpSpPr>
          <p:grpSpPr>
            <a:xfrm>
              <a:off x="3553587" y="-4425342"/>
              <a:ext cx="7663699" cy="8533197"/>
              <a:chOff x="3553587" y="-4425342"/>
              <a:chExt cx="7663699" cy="8533197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3553587" y="-4425342"/>
                <a:ext cx="7663699" cy="8533197"/>
                <a:chOff x="3553587" y="-4425342"/>
                <a:chExt cx="7663699" cy="8533197"/>
              </a:xfrm>
            </p:grpSpPr>
            <p:grpSp>
              <p:nvGrpSpPr>
                <p:cNvPr id="152" name="Group 151"/>
                <p:cNvGrpSpPr/>
                <p:nvPr/>
              </p:nvGrpSpPr>
              <p:grpSpPr>
                <a:xfrm>
                  <a:off x="3553587" y="-4425342"/>
                  <a:ext cx="7663699" cy="8533197"/>
                  <a:chOff x="3324037" y="1623640"/>
                  <a:chExt cx="5409671" cy="6007956"/>
                </a:xfrm>
              </p:grpSpPr>
              <p:grpSp>
                <p:nvGrpSpPr>
                  <p:cNvPr id="154" name="Group 153"/>
                  <p:cNvGrpSpPr/>
                  <p:nvPr/>
                </p:nvGrpSpPr>
                <p:grpSpPr>
                  <a:xfrm>
                    <a:off x="3324037" y="1623640"/>
                    <a:ext cx="5409671" cy="6007956"/>
                    <a:chOff x="4325751" y="1623640"/>
                    <a:chExt cx="5409671" cy="6007956"/>
                  </a:xfrm>
                </p:grpSpPr>
                <p:grpSp>
                  <p:nvGrpSpPr>
                    <p:cNvPr id="159" name="Group 158"/>
                    <p:cNvGrpSpPr/>
                    <p:nvPr/>
                  </p:nvGrpSpPr>
                  <p:grpSpPr>
                    <a:xfrm>
                      <a:off x="4325751" y="1623640"/>
                      <a:ext cx="5409671" cy="6007956"/>
                      <a:chOff x="4325751" y="1623464"/>
                      <a:chExt cx="5409671" cy="6012294"/>
                    </a:xfrm>
                  </p:grpSpPr>
                  <p:grpSp>
                    <p:nvGrpSpPr>
                      <p:cNvPr id="165" name="Group 164"/>
                      <p:cNvGrpSpPr/>
                      <p:nvPr/>
                    </p:nvGrpSpPr>
                    <p:grpSpPr>
                      <a:xfrm>
                        <a:off x="4325751" y="1623464"/>
                        <a:ext cx="5409671" cy="6012294"/>
                        <a:chOff x="4325751" y="1623464"/>
                        <a:chExt cx="5409671" cy="6012294"/>
                      </a:xfrm>
                    </p:grpSpPr>
                    <p:grpSp>
                      <p:nvGrpSpPr>
                        <p:cNvPr id="172" name="Group 171"/>
                        <p:cNvGrpSpPr/>
                        <p:nvPr/>
                      </p:nvGrpSpPr>
                      <p:grpSpPr>
                        <a:xfrm>
                          <a:off x="4325751" y="1623464"/>
                          <a:ext cx="5409671" cy="6012294"/>
                          <a:chOff x="4325751" y="1623464"/>
                          <a:chExt cx="5409671" cy="6012294"/>
                        </a:xfrm>
                      </p:grpSpPr>
                      <p:cxnSp>
                        <p:nvCxnSpPr>
                          <p:cNvPr id="179" name="Straight Arrow Connector 178"/>
                          <p:cNvCxnSpPr>
                            <a:cxnSpLocks noChangeAspect="1"/>
                          </p:cNvCxnSpPr>
                          <p:nvPr/>
                        </p:nvCxnSpPr>
                        <p:spPr>
                          <a:xfrm>
                            <a:off x="4325751" y="5226699"/>
                            <a:ext cx="5409671" cy="14476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headEnd type="triangle"/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80" name="Straight Arrow Connector 179"/>
                          <p:cNvCxnSpPr>
                            <a:cxnSpLocks noChangeAspect="1"/>
                          </p:cNvCxnSpPr>
                          <p:nvPr/>
                        </p:nvCxnSpPr>
                        <p:spPr>
                          <a:xfrm flipH="1">
                            <a:off x="6091973" y="1623464"/>
                            <a:ext cx="18238" cy="6012294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  <a:headEnd type="triangle"/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73" name="Group 172"/>
                        <p:cNvGrpSpPr/>
                        <p:nvPr/>
                      </p:nvGrpSpPr>
                      <p:grpSpPr>
                        <a:xfrm>
                          <a:off x="4838979" y="2689481"/>
                          <a:ext cx="3860185" cy="2726450"/>
                          <a:chOff x="4838979" y="2689481"/>
                          <a:chExt cx="3860185" cy="2726450"/>
                        </a:xfrm>
                      </p:grpSpPr>
                      <p:cxnSp>
                        <p:nvCxnSpPr>
                          <p:cNvPr id="174" name="Straight Connector 173"/>
                          <p:cNvCxnSpPr/>
                          <p:nvPr/>
                        </p:nvCxnSpPr>
                        <p:spPr>
                          <a:xfrm>
                            <a:off x="4838979" y="5101389"/>
                            <a:ext cx="0" cy="3048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75" name="Straight Connector 174"/>
                          <p:cNvCxnSpPr/>
                          <p:nvPr/>
                        </p:nvCxnSpPr>
                        <p:spPr>
                          <a:xfrm>
                            <a:off x="7412391" y="5091251"/>
                            <a:ext cx="0" cy="3048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76" name="Straight Connector 175"/>
                          <p:cNvCxnSpPr/>
                          <p:nvPr/>
                        </p:nvCxnSpPr>
                        <p:spPr>
                          <a:xfrm>
                            <a:off x="8699164" y="5111131"/>
                            <a:ext cx="0" cy="3048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77" name="Straight Connector 176"/>
                          <p:cNvCxnSpPr/>
                          <p:nvPr/>
                        </p:nvCxnSpPr>
                        <p:spPr>
                          <a:xfrm rot="16200000">
                            <a:off x="6109519" y="3833204"/>
                            <a:ext cx="0" cy="3048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78" name="Straight Connector 177"/>
                          <p:cNvCxnSpPr/>
                          <p:nvPr/>
                        </p:nvCxnSpPr>
                        <p:spPr>
                          <a:xfrm rot="16200000">
                            <a:off x="6110768" y="2537081"/>
                            <a:ext cx="0" cy="3048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166" name="Group 165"/>
                      <p:cNvGrpSpPr/>
                      <p:nvPr/>
                    </p:nvGrpSpPr>
                    <p:grpSpPr>
                      <a:xfrm>
                        <a:off x="4612648" y="2511609"/>
                        <a:ext cx="4315116" cy="3224756"/>
                        <a:chOff x="4612648" y="2511609"/>
                        <a:chExt cx="4315116" cy="3224756"/>
                      </a:xfrm>
                    </p:grpSpPr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67" name="TextBox 166"/>
                            <p:cNvSpPr txBox="1"/>
                            <p:nvPr/>
                          </p:nvSpPr>
                          <p:spPr>
                            <a:xfrm>
                              <a:off x="7154732" y="5401138"/>
                              <a:ext cx="457199" cy="323857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fontAlgn="auto">
                                <a:lnSpc>
                                  <a:spcPct val="9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0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2</m:t>
                                    </m:r>
                                  </m:oMath>
                                </m:oMathPara>
                              </a14:m>
                              <a:endParaRPr lang="en-US" sz="1000" dirty="0">
                                <a:solidFill>
                                  <a:srgbClr val="404040"/>
                                </a:solidFill>
                                <a:latin typeface="Euphemia"/>
                                <a:cs typeface="+mn-cs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67" name="TextBox 166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7154731" y="5401138"/>
                              <a:ext cx="457199" cy="665279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6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68" name="TextBox 167"/>
                            <p:cNvSpPr txBox="1"/>
                            <p:nvPr/>
                          </p:nvSpPr>
                          <p:spPr>
                            <a:xfrm>
                              <a:off x="8470565" y="5412508"/>
                              <a:ext cx="457199" cy="323857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fontAlgn="auto">
                                <a:lnSpc>
                                  <a:spcPct val="9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0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4</m:t>
                                    </m:r>
                                  </m:oMath>
                                </m:oMathPara>
                              </a14:m>
                              <a:endParaRPr lang="en-US" sz="1000" dirty="0">
                                <a:solidFill>
                                  <a:srgbClr val="404040"/>
                                </a:solidFill>
                                <a:latin typeface="Euphemia"/>
                                <a:cs typeface="+mn-cs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68" name="TextBox 167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8470565" y="5412508"/>
                              <a:ext cx="457199" cy="665279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7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69" name="TextBox 168"/>
                            <p:cNvSpPr txBox="1"/>
                            <p:nvPr/>
                          </p:nvSpPr>
                          <p:spPr>
                            <a:xfrm>
                              <a:off x="6184352" y="3836676"/>
                              <a:ext cx="457199" cy="323857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fontAlgn="auto">
                                <a:lnSpc>
                                  <a:spcPct val="9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0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2</m:t>
                                    </m:r>
                                  </m:oMath>
                                </m:oMathPara>
                              </a14:m>
                              <a:endParaRPr lang="en-US" sz="1000" dirty="0">
                                <a:solidFill>
                                  <a:srgbClr val="404040"/>
                                </a:solidFill>
                                <a:latin typeface="Euphemia"/>
                                <a:cs typeface="+mn-cs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69" name="TextBox 168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6184352" y="3836676"/>
                              <a:ext cx="457199" cy="665279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8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70" name="TextBox 169"/>
                            <p:cNvSpPr txBox="1"/>
                            <p:nvPr/>
                          </p:nvSpPr>
                          <p:spPr>
                            <a:xfrm>
                              <a:off x="6184352" y="2511609"/>
                              <a:ext cx="457199" cy="323857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fontAlgn="auto">
                                <a:lnSpc>
                                  <a:spcPct val="9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0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4</m:t>
                                    </m:r>
                                  </m:oMath>
                                </m:oMathPara>
                              </a14:m>
                              <a:endParaRPr lang="en-US" sz="1000" dirty="0">
                                <a:solidFill>
                                  <a:srgbClr val="404040"/>
                                </a:solidFill>
                                <a:latin typeface="Euphemia"/>
                                <a:cs typeface="+mn-cs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70" name="TextBox 169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6184352" y="2511609"/>
                              <a:ext cx="457199" cy="665279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9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71" name="TextBox 170"/>
                            <p:cNvSpPr txBox="1"/>
                            <p:nvPr/>
                          </p:nvSpPr>
                          <p:spPr>
                            <a:xfrm>
                              <a:off x="4612648" y="5377995"/>
                              <a:ext cx="457199" cy="323857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fontAlgn="auto">
                                <a:lnSpc>
                                  <a:spcPct val="9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000" i="1" smtClean="0">
                                        <a:solidFill>
                                          <a:srgbClr val="404040"/>
                                        </a:solidFill>
                                        <a:latin typeface="Cambria Math" panose="02040503050406030204" pitchFamily="18" charset="0"/>
                                        <a:cs typeface="+mn-cs"/>
                                      </a:rPr>
                                      <m:t>−2</m:t>
                                    </m:r>
                                  </m:oMath>
                                </m:oMathPara>
                              </a14:m>
                              <a:endParaRPr lang="en-US" sz="1000" dirty="0">
                                <a:solidFill>
                                  <a:srgbClr val="404040"/>
                                </a:solidFill>
                                <a:latin typeface="Euphemia"/>
                                <a:cs typeface="+mn-cs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71" name="TextBox 170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612648" y="5377995"/>
                              <a:ext cx="457199" cy="665279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10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  <p:cxnSp>
                  <p:nvCxnSpPr>
                    <p:cNvPr id="161" name="Straight Connector 160"/>
                    <p:cNvCxnSpPr/>
                    <p:nvPr/>
                  </p:nvCxnSpPr>
                  <p:spPr>
                    <a:xfrm>
                      <a:off x="5473816" y="5126914"/>
                      <a:ext cx="0" cy="2286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/>
                    <p:nvPr/>
                  </p:nvCxnSpPr>
                  <p:spPr>
                    <a:xfrm>
                      <a:off x="6764734" y="5120436"/>
                      <a:ext cx="0" cy="2286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Straight Connector 162"/>
                    <p:cNvCxnSpPr/>
                    <p:nvPr/>
                  </p:nvCxnSpPr>
                  <p:spPr>
                    <a:xfrm>
                      <a:off x="8055652" y="5120436"/>
                      <a:ext cx="0" cy="2286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4" name="Straight Connector 163"/>
                    <p:cNvCxnSpPr/>
                    <p:nvPr/>
                  </p:nvCxnSpPr>
                  <p:spPr>
                    <a:xfrm>
                      <a:off x="9339846" y="5137044"/>
                      <a:ext cx="0" cy="2286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5" name="Straight Connector 154"/>
                  <p:cNvCxnSpPr/>
                  <p:nvPr/>
                </p:nvCxnSpPr>
                <p:spPr>
                  <a:xfrm rot="16200000">
                    <a:off x="5092699" y="4501789"/>
                    <a:ext cx="0" cy="228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 rot="16200000">
                    <a:off x="5106673" y="3218127"/>
                    <a:ext cx="0" cy="228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 rot="16200000">
                    <a:off x="5113787" y="1937112"/>
                    <a:ext cx="0" cy="228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 rot="16200000">
                    <a:off x="5109717" y="5752979"/>
                    <a:ext cx="0" cy="228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1" name="Straight Connector 140"/>
                <p:cNvCxnSpPr/>
                <p:nvPr/>
              </p:nvCxnSpPr>
              <p:spPr>
                <a:xfrm rot="16200000">
                  <a:off x="6075184" y="2312795"/>
                  <a:ext cx="0" cy="43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TextBox 138"/>
                  <p:cNvSpPr txBox="1"/>
                  <p:nvPr/>
                </p:nvSpPr>
                <p:spPr>
                  <a:xfrm>
                    <a:off x="6017915" y="2285168"/>
                    <a:ext cx="1053004" cy="45964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  <m:t>−2</m:t>
                          </m:r>
                        </m:oMath>
                      </m:oMathPara>
                    </a14:m>
                    <a:endParaRPr lang="en-US" sz="1000" dirty="0">
                      <a:solidFill>
                        <a:srgbClr val="404040"/>
                      </a:solidFill>
                      <a:latin typeface="Euphemia"/>
                      <a:cs typeface="+mn-cs"/>
                    </a:endParaRPr>
                  </a:p>
                </p:txBody>
              </p:sp>
            </mc:Choice>
            <mc:Fallback xmlns="">
              <p:sp>
                <p:nvSpPr>
                  <p:cNvPr id="139" name="TextBox 1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17914" y="2285168"/>
                    <a:ext cx="1053004" cy="944225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7" name="Straight Connector 136"/>
            <p:cNvCxnSpPr/>
            <p:nvPr/>
          </p:nvCxnSpPr>
          <p:spPr>
            <a:xfrm rot="16200000">
              <a:off x="6068908" y="3267075"/>
              <a:ext cx="0" cy="3238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Group 202"/>
          <p:cNvGrpSpPr/>
          <p:nvPr/>
        </p:nvGrpSpPr>
        <p:grpSpPr>
          <a:xfrm>
            <a:off x="5948609" y="2784166"/>
            <a:ext cx="1763889" cy="1223131"/>
            <a:chOff x="6044947" y="3370313"/>
            <a:chExt cx="2351239" cy="1223131"/>
          </a:xfrm>
        </p:grpSpPr>
        <p:sp>
          <p:nvSpPr>
            <p:cNvPr id="187" name="Oval 186"/>
            <p:cNvSpPr/>
            <p:nvPr/>
          </p:nvSpPr>
          <p:spPr>
            <a:xfrm>
              <a:off x="8094532" y="361814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202" name="Group 201"/>
            <p:cNvGrpSpPr/>
            <p:nvPr/>
          </p:nvGrpSpPr>
          <p:grpSpPr>
            <a:xfrm>
              <a:off x="6044947" y="3370313"/>
              <a:ext cx="2351239" cy="1223131"/>
              <a:chOff x="6044947" y="3370313"/>
              <a:chExt cx="2351239" cy="1223131"/>
            </a:xfrm>
          </p:grpSpPr>
          <p:sp>
            <p:nvSpPr>
              <p:cNvPr id="186" name="Oval 185"/>
              <p:cNvSpPr/>
              <p:nvPr/>
            </p:nvSpPr>
            <p:spPr>
              <a:xfrm>
                <a:off x="7656835" y="405866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01" name="Group 200"/>
              <p:cNvGrpSpPr/>
              <p:nvPr/>
            </p:nvGrpSpPr>
            <p:grpSpPr>
              <a:xfrm>
                <a:off x="6044947" y="3370313"/>
                <a:ext cx="2351239" cy="1223131"/>
                <a:chOff x="6044947" y="3370313"/>
                <a:chExt cx="2351239" cy="1223131"/>
              </a:xfrm>
            </p:grpSpPr>
            <p:sp>
              <p:nvSpPr>
                <p:cNvPr id="184" name="Oval 183"/>
                <p:cNvSpPr/>
                <p:nvPr/>
              </p:nvSpPr>
              <p:spPr>
                <a:xfrm>
                  <a:off x="7186206" y="4502004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200" name="Group 199"/>
                <p:cNvGrpSpPr/>
                <p:nvPr/>
              </p:nvGrpSpPr>
              <p:grpSpPr>
                <a:xfrm>
                  <a:off x="6044947" y="3370313"/>
                  <a:ext cx="2351239" cy="1209740"/>
                  <a:chOff x="6044947" y="3370313"/>
                  <a:chExt cx="2351239" cy="1209740"/>
                </a:xfrm>
              </p:grpSpPr>
              <p:sp>
                <p:nvSpPr>
                  <p:cNvPr id="185" name="Oval 184"/>
                  <p:cNvSpPr/>
                  <p:nvPr/>
                </p:nvSpPr>
                <p:spPr>
                  <a:xfrm>
                    <a:off x="6739937" y="4058666"/>
                    <a:ext cx="91440" cy="9144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en-US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199" name="Group 198"/>
                  <p:cNvGrpSpPr/>
                  <p:nvPr/>
                </p:nvGrpSpPr>
                <p:grpSpPr>
                  <a:xfrm>
                    <a:off x="6044947" y="3370313"/>
                    <a:ext cx="2351239" cy="1209740"/>
                    <a:chOff x="6044947" y="3370313"/>
                    <a:chExt cx="2351239" cy="1209740"/>
                  </a:xfrm>
                </p:grpSpPr>
                <p:sp>
                  <p:nvSpPr>
                    <p:cNvPr id="188" name="Oval 187"/>
                    <p:cNvSpPr/>
                    <p:nvPr/>
                  </p:nvSpPr>
                  <p:spPr>
                    <a:xfrm>
                      <a:off x="6289902" y="3602418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198" name="Group 197"/>
                    <p:cNvGrpSpPr/>
                    <p:nvPr/>
                  </p:nvGrpSpPr>
                  <p:grpSpPr>
                    <a:xfrm>
                      <a:off x="6044947" y="3370313"/>
                      <a:ext cx="2351239" cy="1209740"/>
                      <a:chOff x="6044947" y="3370313"/>
                      <a:chExt cx="2351239" cy="1209740"/>
                    </a:xfrm>
                  </p:grpSpPr>
                  <p:cxnSp>
                    <p:nvCxnSpPr>
                      <p:cNvPr id="194" name="Straight Arrow Connector 193"/>
                      <p:cNvCxnSpPr>
                        <a:stCxn id="184" idx="3"/>
                      </p:cNvCxnSpPr>
                      <p:nvPr/>
                    </p:nvCxnSpPr>
                    <p:spPr>
                      <a:xfrm flipV="1">
                        <a:off x="7199597" y="3398080"/>
                        <a:ext cx="1196589" cy="1181973"/>
                      </a:xfrm>
                      <a:prstGeom prst="straightConnector1">
                        <a:avLst/>
                      </a:prstGeom>
                      <a:ln w="28575"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97" name="Straight Arrow Connector 196"/>
                      <p:cNvCxnSpPr/>
                      <p:nvPr/>
                    </p:nvCxnSpPr>
                    <p:spPr>
                      <a:xfrm flipH="1" flipV="1">
                        <a:off x="6044947" y="3370313"/>
                        <a:ext cx="1196589" cy="1181973"/>
                      </a:xfrm>
                      <a:prstGeom prst="straightConnector1">
                        <a:avLst/>
                      </a:prstGeom>
                      <a:ln w="28575"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Content Placeholder 13"/>
              <p:cNvSpPr txBox="1">
                <a:spLocks/>
              </p:cNvSpPr>
              <p:nvPr/>
            </p:nvSpPr>
            <p:spPr>
              <a:xfrm>
                <a:off x="345661" y="4671013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𝐃𝐨𝐦𝐚𝐢𝐧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61" y="4671013"/>
                <a:ext cx="4374068" cy="566553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Content Placeholder 13"/>
              <p:cNvSpPr txBox="1">
                <a:spLocks/>
              </p:cNvSpPr>
              <p:nvPr/>
            </p:nvSpPr>
            <p:spPr>
              <a:xfrm>
                <a:off x="363468" y="5224647"/>
                <a:ext cx="5919094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𝐑𝐚𝐧𝐠𝐞</m:t>
                      </m:r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68" y="5224647"/>
                <a:ext cx="5919094" cy="56655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965238"/>
              </p:ext>
            </p:extLst>
          </p:nvPr>
        </p:nvGraphicFramePr>
        <p:xfrm>
          <a:off x="1852634" y="5167341"/>
          <a:ext cx="964878" cy="551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5" imgW="355320" imgH="203040" progId="Equation.DSMT4">
                  <p:embed/>
                </p:oleObj>
              </mc:Choice>
              <mc:Fallback>
                <p:oleObj name="Equation" r:id="rId15" imgW="355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52634" y="5167341"/>
                        <a:ext cx="964878" cy="5513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886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0" grpId="0" build="p"/>
      <p:bldP spid="69" grpId="0" build="p"/>
      <p:bldP spid="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3138" y="228600"/>
            <a:ext cx="9030862" cy="6858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Graphing Absolute Value Functions</a:t>
            </a:r>
            <a:endParaRPr lang="en-US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875457" y="1159388"/>
                <a:ext cx="2858343" cy="5932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3200" b="1" dirty="0" smtClean="0">
                    <a:solidFill>
                      <a:srgbClr val="404040"/>
                    </a:solidFill>
                  </a:rPr>
                  <a:t>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d>
                      <m:dPr>
                        <m:begChr m:val="|"/>
                        <m:endChr m:val="|"/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457" y="1159388"/>
                <a:ext cx="2858343" cy="593212"/>
              </a:xfrm>
              <a:prstGeom prst="rect">
                <a:avLst/>
              </a:prstGeom>
              <a:blipFill rotWithShape="1">
                <a:blip r:embed="rId3"/>
                <a:stretch>
                  <a:fillRect l="-2772" t="-23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itle 12"/>
          <p:cNvSpPr txBox="1">
            <a:spLocks/>
          </p:cNvSpPr>
          <p:nvPr/>
        </p:nvSpPr>
        <p:spPr>
          <a:xfrm>
            <a:off x="191638" y="907507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A1.</a:t>
            </a:r>
            <a:endParaRPr lang="en-US" b="1" dirty="0">
              <a:solidFill>
                <a:srgbClr val="A6B727"/>
              </a:solidFill>
            </a:endParaRPr>
          </a:p>
        </p:txBody>
      </p:sp>
      <p:grpSp>
        <p:nvGrpSpPr>
          <p:cNvPr id="134" name="Group 133"/>
          <p:cNvGrpSpPr>
            <a:grpSpLocks noChangeAspect="1"/>
          </p:cNvGrpSpPr>
          <p:nvPr/>
        </p:nvGrpSpPr>
        <p:grpSpPr>
          <a:xfrm>
            <a:off x="4858871" y="820813"/>
            <a:ext cx="3944377" cy="4285318"/>
            <a:chOff x="3553587" y="-4425342"/>
            <a:chExt cx="10469668" cy="8533197"/>
          </a:xfrm>
        </p:grpSpPr>
        <p:grpSp>
          <p:nvGrpSpPr>
            <p:cNvPr id="136" name="Group 135"/>
            <p:cNvGrpSpPr/>
            <p:nvPr/>
          </p:nvGrpSpPr>
          <p:grpSpPr>
            <a:xfrm>
              <a:off x="3553587" y="-4425342"/>
              <a:ext cx="10469668" cy="8533197"/>
              <a:chOff x="3553587" y="-4425342"/>
              <a:chExt cx="10469668" cy="8533197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3553587" y="-4425342"/>
                <a:ext cx="10469668" cy="8533197"/>
                <a:chOff x="3553587" y="-4425342"/>
                <a:chExt cx="10469668" cy="8533197"/>
              </a:xfrm>
            </p:grpSpPr>
            <p:grpSp>
              <p:nvGrpSpPr>
                <p:cNvPr id="142" name="Group 141"/>
                <p:cNvGrpSpPr/>
                <p:nvPr/>
              </p:nvGrpSpPr>
              <p:grpSpPr>
                <a:xfrm>
                  <a:off x="3553587" y="-4425342"/>
                  <a:ext cx="10469668" cy="8533197"/>
                  <a:chOff x="1781929" y="1026093"/>
                  <a:chExt cx="10469669" cy="8533198"/>
                </a:xfrm>
              </p:grpSpPr>
              <p:cxnSp>
                <p:nvCxnSpPr>
                  <p:cNvPr id="144" name="Straight Connector 143"/>
                  <p:cNvCxnSpPr/>
                  <p:nvPr/>
                </p:nvCxnSpPr>
                <p:spPr>
                  <a:xfrm>
                    <a:off x="11607554" y="5938693"/>
                    <a:ext cx="0" cy="432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5" name="Group 144"/>
                  <p:cNvGrpSpPr/>
                  <p:nvPr/>
                </p:nvGrpSpPr>
                <p:grpSpPr>
                  <a:xfrm>
                    <a:off x="1781929" y="1026093"/>
                    <a:ext cx="10469669" cy="8533198"/>
                    <a:chOff x="1760007" y="111693"/>
                    <a:chExt cx="10469669" cy="8533198"/>
                  </a:xfrm>
                </p:grpSpPr>
                <p:grpSp>
                  <p:nvGrpSpPr>
                    <p:cNvPr id="146" name="Group 145"/>
                    <p:cNvGrpSpPr/>
                    <p:nvPr/>
                  </p:nvGrpSpPr>
                  <p:grpSpPr>
                    <a:xfrm>
                      <a:off x="1760007" y="111693"/>
                      <a:ext cx="10469669" cy="8533198"/>
                      <a:chOff x="1760007" y="111693"/>
                      <a:chExt cx="10469669" cy="8533198"/>
                    </a:xfrm>
                  </p:grpSpPr>
                  <p:grpSp>
                    <p:nvGrpSpPr>
                      <p:cNvPr id="148" name="Group 147"/>
                      <p:cNvGrpSpPr/>
                      <p:nvPr/>
                    </p:nvGrpSpPr>
                    <p:grpSpPr>
                      <a:xfrm>
                        <a:off x="1760007" y="111693"/>
                        <a:ext cx="10469669" cy="8533198"/>
                        <a:chOff x="1760007" y="111693"/>
                        <a:chExt cx="10469669" cy="8533198"/>
                      </a:xfrm>
                    </p:grpSpPr>
                    <p:grpSp>
                      <p:nvGrpSpPr>
                        <p:cNvPr id="150" name="Group 149"/>
                        <p:cNvGrpSpPr/>
                        <p:nvPr/>
                      </p:nvGrpSpPr>
                      <p:grpSpPr>
                        <a:xfrm>
                          <a:off x="1760007" y="111693"/>
                          <a:ext cx="10469669" cy="8533198"/>
                          <a:chOff x="1760007" y="111693"/>
                          <a:chExt cx="10469669" cy="8533198"/>
                        </a:xfrm>
                      </p:grpSpPr>
                      <p:grpSp>
                        <p:nvGrpSpPr>
                          <p:cNvPr id="152" name="Group 151"/>
                          <p:cNvGrpSpPr/>
                          <p:nvPr/>
                        </p:nvGrpSpPr>
                        <p:grpSpPr>
                          <a:xfrm>
                            <a:off x="1760007" y="111693"/>
                            <a:ext cx="10469669" cy="8533198"/>
                            <a:chOff x="3324037" y="1623640"/>
                            <a:chExt cx="7390355" cy="6007956"/>
                          </a:xfrm>
                        </p:grpSpPr>
                        <p:grpSp>
                          <p:nvGrpSpPr>
                            <p:cNvPr id="154" name="Group 153"/>
                            <p:cNvGrpSpPr/>
                            <p:nvPr/>
                          </p:nvGrpSpPr>
                          <p:grpSpPr>
                            <a:xfrm>
                              <a:off x="3324037" y="1623640"/>
                              <a:ext cx="7390355" cy="6007956"/>
                              <a:chOff x="4325751" y="1623640"/>
                              <a:chExt cx="7390355" cy="6007956"/>
                            </a:xfrm>
                          </p:grpSpPr>
                          <p:grpSp>
                            <p:nvGrpSpPr>
                              <p:cNvPr id="159" name="Group 158"/>
                              <p:cNvGrpSpPr/>
                              <p:nvPr/>
                            </p:nvGrpSpPr>
                            <p:grpSpPr>
                              <a:xfrm>
                                <a:off x="4325751" y="1623640"/>
                                <a:ext cx="7390355" cy="6007956"/>
                                <a:chOff x="4325751" y="1623464"/>
                                <a:chExt cx="7390355" cy="6012294"/>
                              </a:xfrm>
                            </p:grpSpPr>
                            <p:grpSp>
                              <p:nvGrpSpPr>
                                <p:cNvPr id="165" name="Group 164"/>
                                <p:cNvGrpSpPr/>
                                <p:nvPr/>
                              </p:nvGrpSpPr>
                              <p:grpSpPr>
                                <a:xfrm>
                                  <a:off x="4325751" y="1623464"/>
                                  <a:ext cx="7390355" cy="6012294"/>
                                  <a:chOff x="4325751" y="1623464"/>
                                  <a:chExt cx="7390355" cy="6012294"/>
                                </a:xfrm>
                              </p:grpSpPr>
                              <p:grpSp>
                                <p:nvGrpSpPr>
                                  <p:cNvPr id="172" name="Group 171"/>
                                  <p:cNvGrpSpPr/>
                                  <p:nvPr/>
                                </p:nvGrpSpPr>
                                <p:grpSpPr>
                                  <a:xfrm>
                                    <a:off x="4325751" y="1623464"/>
                                    <a:ext cx="7390355" cy="6012294"/>
                                    <a:chOff x="4325751" y="1623464"/>
                                    <a:chExt cx="7390355" cy="6012294"/>
                                  </a:xfrm>
                                </p:grpSpPr>
                                <p:cxnSp>
                                  <p:nvCxnSpPr>
                                    <p:cNvPr id="179" name="Straight Arrow Connector 178"/>
                                    <p:cNvCxnSpPr>
                                      <a:cxnSpLocks noChangeAspect="1"/>
                                    </p:cNvCxnSpPr>
                                    <p:nvPr/>
                                  </p:nvCxnSpPr>
                                  <p:spPr>
                                    <a:xfrm>
                                      <a:off x="4325751" y="5226699"/>
                                      <a:ext cx="7390355" cy="19777"/>
                                    </a:xfrm>
                                    <a:prstGeom prst="straightConnector1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  <a:headEnd type="triangle"/>
                                      <a:tailEnd type="triangle"/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80" name="Straight Arrow Connector 179"/>
                                    <p:cNvCxnSpPr>
                                      <a:cxnSpLocks noChangeAspect="1"/>
                                    </p:cNvCxnSpPr>
                                    <p:nvPr/>
                                  </p:nvCxnSpPr>
                                  <p:spPr>
                                    <a:xfrm flipH="1">
                                      <a:off x="6091973" y="1623464"/>
                                      <a:ext cx="18238" cy="6012294"/>
                                    </a:xfrm>
                                    <a:prstGeom prst="straightConnector1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  <a:headEnd type="triangle"/>
                                      <a:tailEnd type="triangle"/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  <p:grpSp>
                                <p:nvGrpSpPr>
                                  <p:cNvPr id="173" name="Group 172"/>
                                  <p:cNvGrpSpPr/>
                                  <p:nvPr/>
                                </p:nvGrpSpPr>
                                <p:grpSpPr>
                                  <a:xfrm>
                                    <a:off x="4838979" y="2689481"/>
                                    <a:ext cx="3860185" cy="2726450"/>
                                    <a:chOff x="4838979" y="2689481"/>
                                    <a:chExt cx="3860185" cy="2726450"/>
                                  </a:xfrm>
                                </p:grpSpPr>
                                <p:cxnSp>
                                  <p:nvCxnSpPr>
                                    <p:cNvPr id="174" name="Straight Connector 173"/>
                                    <p:cNvCxnSpPr/>
                                    <p:nvPr/>
                                  </p:nvCxnSpPr>
                                  <p:spPr>
                                    <a:xfrm>
                                      <a:off x="4838979" y="5101389"/>
                                      <a:ext cx="0" cy="304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75" name="Straight Connector 174"/>
                                    <p:cNvCxnSpPr/>
                                    <p:nvPr/>
                                  </p:nvCxnSpPr>
                                  <p:spPr>
                                    <a:xfrm>
                                      <a:off x="7412391" y="5091251"/>
                                      <a:ext cx="0" cy="304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76" name="Straight Connector 175"/>
                                    <p:cNvCxnSpPr/>
                                    <p:nvPr/>
                                  </p:nvCxnSpPr>
                                  <p:spPr>
                                    <a:xfrm>
                                      <a:off x="8699164" y="5111131"/>
                                      <a:ext cx="0" cy="304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77" name="Straight Connector 176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109519" y="3833204"/>
                                      <a:ext cx="0" cy="304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78" name="Straight Connector 177"/>
                                    <p:cNvCxnSpPr/>
                                    <p:nvPr/>
                                  </p:nvCxnSpPr>
                                  <p:spPr>
                                    <a:xfrm rot="16200000">
                                      <a:off x="6110768" y="2537081"/>
                                      <a:ext cx="0" cy="304800"/>
                                    </a:xfrm>
                                    <a:prstGeom prst="line">
                                      <a:avLst/>
                                    </a:prstGeom>
                                    <a:ln w="28575">
                                      <a:solidFill>
                                        <a:schemeClr val="tx1"/>
                                      </a:solidFill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</p:grpSp>
                            <p:grpSp>
                              <p:nvGrpSpPr>
                                <p:cNvPr id="166" name="Group 165"/>
                                <p:cNvGrpSpPr/>
                                <p:nvPr/>
                              </p:nvGrpSpPr>
                              <p:grpSpPr>
                                <a:xfrm>
                                  <a:off x="4612648" y="2511609"/>
                                  <a:ext cx="4315116" cy="3224756"/>
                                  <a:chOff x="4612648" y="2511609"/>
                                  <a:chExt cx="4315116" cy="3224756"/>
                                </a:xfrm>
                              </p:grpSpPr>
                              <mc:AlternateContent xmlns:mc="http://schemas.openxmlformats.org/markup-compatibility/2006" xmlns:a14="http://schemas.microsoft.com/office/drawing/2010/main">
                                <mc:Choice Requires="a14">
                                  <p:sp>
                                    <p:nvSpPr>
                                      <p:cNvPr id="167" name="TextBox 166"/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7154732" y="5401138"/>
                                        <a:ext cx="457199" cy="32385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</p:spPr>
                                    <p:txBody>
                                      <a:bodyPr wrap="square" rtlCol="0">
                                        <a:spAutoFit/>
                                      </a:bodyPr>
                                      <a:lstStyle/>
                                      <a:p>
                                        <a:pPr fontAlgn="auto">
                                          <a:lnSpc>
                                            <a:spcPct val="90000"/>
                                          </a:lnSpc>
                                          <a:spcBef>
                                            <a:spcPts val="0"/>
                                          </a:spcBef>
                                          <a:spcAft>
                                            <a:spcPts val="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US" sz="1000" i="1" smtClean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+mn-cs"/>
                                                </a:rPr>
                                                <m:t>2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US" sz="1000" dirty="0">
                                          <a:solidFill>
                                            <a:srgbClr val="404040"/>
                                          </a:solidFill>
                                          <a:latin typeface="Euphemia"/>
                                          <a:cs typeface="+mn-cs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 xmlns="">
                                  <p:sp>
                                    <p:nvSpPr>
                                      <p:cNvPr id="167" name="TextBox 166"/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7154731" y="5401138"/>
                                        <a:ext cx="457199" cy="665279"/>
                                      </a:xfrm>
                                      <a:prstGeom prst="rect">
                                        <a:avLst/>
                                      </a:prstGeom>
                                      <a:blipFill rotWithShape="0">
                                        <a:blip r:embed="rId4"/>
                                        <a:stretch>
                                          <a:fillRect/>
                                        </a:stretch>
                                      </a:blipFill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US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  <mc:AlternateContent xmlns:mc="http://schemas.openxmlformats.org/markup-compatibility/2006" xmlns:a14="http://schemas.microsoft.com/office/drawing/2010/main">
                                <mc:Choice Requires="a14">
                                  <p:sp>
                                    <p:nvSpPr>
                                      <p:cNvPr id="168" name="TextBox 167"/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8470565" y="5412508"/>
                                        <a:ext cx="457199" cy="32385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</p:spPr>
                                    <p:txBody>
                                      <a:bodyPr wrap="square" rtlCol="0">
                                        <a:spAutoFit/>
                                      </a:bodyPr>
                                      <a:lstStyle/>
                                      <a:p>
                                        <a:pPr fontAlgn="auto">
                                          <a:lnSpc>
                                            <a:spcPct val="90000"/>
                                          </a:lnSpc>
                                          <a:spcBef>
                                            <a:spcPts val="0"/>
                                          </a:spcBef>
                                          <a:spcAft>
                                            <a:spcPts val="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US" sz="1000" i="1" smtClean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+mn-cs"/>
                                                </a:rPr>
                                                <m:t>4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US" sz="1000" dirty="0">
                                          <a:solidFill>
                                            <a:srgbClr val="404040"/>
                                          </a:solidFill>
                                          <a:latin typeface="Euphemia"/>
                                          <a:cs typeface="+mn-cs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 xmlns="">
                                  <p:sp>
                                    <p:nvSpPr>
                                      <p:cNvPr id="168" name="TextBox 167"/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8470565" y="5412508"/>
                                        <a:ext cx="457199" cy="665279"/>
                                      </a:xfrm>
                                      <a:prstGeom prst="rect">
                                        <a:avLst/>
                                      </a:prstGeom>
                                      <a:blipFill rotWithShape="0">
                                        <a:blip r:embed="rId5"/>
                                        <a:stretch>
                                          <a:fillRect/>
                                        </a:stretch>
                                      </a:blipFill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US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  <mc:AlternateContent xmlns:mc="http://schemas.openxmlformats.org/markup-compatibility/2006" xmlns:a14="http://schemas.microsoft.com/office/drawing/2010/main">
                                <mc:Choice Requires="a14">
                                  <p:sp>
                                    <p:nvSpPr>
                                      <p:cNvPr id="169" name="TextBox 168"/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6184352" y="3836676"/>
                                        <a:ext cx="457199" cy="32385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</p:spPr>
                                    <p:txBody>
                                      <a:bodyPr wrap="square" rtlCol="0">
                                        <a:spAutoFit/>
                                      </a:bodyPr>
                                      <a:lstStyle/>
                                      <a:p>
                                        <a:pPr fontAlgn="auto">
                                          <a:lnSpc>
                                            <a:spcPct val="90000"/>
                                          </a:lnSpc>
                                          <a:spcBef>
                                            <a:spcPts val="0"/>
                                          </a:spcBef>
                                          <a:spcAft>
                                            <a:spcPts val="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US" sz="1000" i="1" smtClean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+mn-cs"/>
                                                </a:rPr>
                                                <m:t>2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US" sz="1000" dirty="0">
                                          <a:solidFill>
                                            <a:srgbClr val="404040"/>
                                          </a:solidFill>
                                          <a:latin typeface="Euphemia"/>
                                          <a:cs typeface="+mn-cs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 xmlns="">
                                  <p:sp>
                                    <p:nvSpPr>
                                      <p:cNvPr id="169" name="TextBox 168"/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6184352" y="3836676"/>
                                        <a:ext cx="457199" cy="665279"/>
                                      </a:xfrm>
                                      <a:prstGeom prst="rect">
                                        <a:avLst/>
                                      </a:prstGeom>
                                      <a:blipFill rotWithShape="0">
                                        <a:blip r:embed="rId6"/>
                                        <a:stretch>
                                          <a:fillRect/>
                                        </a:stretch>
                                      </a:blipFill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US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  <mc:AlternateContent xmlns:mc="http://schemas.openxmlformats.org/markup-compatibility/2006" xmlns:a14="http://schemas.microsoft.com/office/drawing/2010/main">
                                <mc:Choice Requires="a14">
                                  <p:sp>
                                    <p:nvSpPr>
                                      <p:cNvPr id="170" name="TextBox 169"/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6184352" y="2511609"/>
                                        <a:ext cx="457199" cy="32385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</p:spPr>
                                    <p:txBody>
                                      <a:bodyPr wrap="square" rtlCol="0">
                                        <a:spAutoFit/>
                                      </a:bodyPr>
                                      <a:lstStyle/>
                                      <a:p>
                                        <a:pPr fontAlgn="auto">
                                          <a:lnSpc>
                                            <a:spcPct val="90000"/>
                                          </a:lnSpc>
                                          <a:spcBef>
                                            <a:spcPts val="0"/>
                                          </a:spcBef>
                                          <a:spcAft>
                                            <a:spcPts val="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US" sz="1000" i="1" smtClean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+mn-cs"/>
                                                </a:rPr>
                                                <m:t>4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US" sz="1000" dirty="0">
                                          <a:solidFill>
                                            <a:srgbClr val="404040"/>
                                          </a:solidFill>
                                          <a:latin typeface="Euphemia"/>
                                          <a:cs typeface="+mn-cs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 xmlns="">
                                  <p:sp>
                                    <p:nvSpPr>
                                      <p:cNvPr id="170" name="TextBox 169"/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6184352" y="2511609"/>
                                        <a:ext cx="457199" cy="665279"/>
                                      </a:xfrm>
                                      <a:prstGeom prst="rect">
                                        <a:avLst/>
                                      </a:prstGeom>
                                      <a:blipFill rotWithShape="0">
                                        <a:blip r:embed="rId7"/>
                                        <a:stretch>
                                          <a:fillRect/>
                                        </a:stretch>
                                      </a:blipFill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US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  <mc:AlternateContent xmlns:mc="http://schemas.openxmlformats.org/markup-compatibility/2006" xmlns:a14="http://schemas.microsoft.com/office/drawing/2010/main">
                                <mc:Choice Requires="a14">
                                  <p:sp>
                                    <p:nvSpPr>
                                      <p:cNvPr id="171" name="TextBox 170"/>
                                      <p:cNvSpPr txBox="1"/>
                                      <p:nvPr/>
                                    </p:nvSpPr>
                                    <p:spPr>
                                      <a:xfrm>
                                        <a:off x="4612648" y="5377995"/>
                                        <a:ext cx="457199" cy="323857"/>
                                      </a:xfrm>
                                      <a:prstGeom prst="rect">
                                        <a:avLst/>
                                      </a:prstGeom>
                                      <a:noFill/>
                                    </p:spPr>
                                    <p:txBody>
                                      <a:bodyPr wrap="square" rtlCol="0">
                                        <a:spAutoFit/>
                                      </a:bodyPr>
                                      <a:lstStyle/>
                                      <a:p>
                                        <a:pPr fontAlgn="auto">
                                          <a:lnSpc>
                                            <a:spcPct val="90000"/>
                                          </a:lnSpc>
                                          <a:spcBef>
                                            <a:spcPts val="0"/>
                                          </a:spcBef>
                                          <a:spcAft>
                                            <a:spcPts val="0"/>
                                          </a:spcAft>
                                        </a:pPr>
                                        <a14:m>
                                          <m:oMathPara xmlns:m="http://schemas.openxmlformats.org/officeDocument/2006/math">
                                            <m:oMathParaPr>
                                              <m:jc m:val="centerGroup"/>
                                            </m:oMathParaPr>
                                            <m:oMath xmlns:m="http://schemas.openxmlformats.org/officeDocument/2006/math">
                                              <m:r>
                                                <a:rPr lang="en-US" sz="1000" i="1" smtClean="0">
                                                  <a:solidFill>
                                                    <a:srgbClr val="40404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+mn-cs"/>
                                                </a:rPr>
                                                <m:t>−2</m:t>
                                              </m:r>
                                            </m:oMath>
                                          </m:oMathPara>
                                        </a14:m>
                                        <a:endParaRPr lang="en-US" sz="1000" dirty="0">
                                          <a:solidFill>
                                            <a:srgbClr val="404040"/>
                                          </a:solidFill>
                                          <a:latin typeface="Euphemia"/>
                                          <a:cs typeface="+mn-cs"/>
                                        </a:endParaRPr>
                                      </a:p>
                                    </p:txBody>
                                  </p:sp>
                                </mc:Choice>
                                <mc:Fallback xmlns="">
                                  <p:sp>
                                    <p:nvSpPr>
                                      <p:cNvPr id="171" name="TextBox 170"/>
                                      <p:cNvSpPr txBox="1">
                                        <a:spLocks noRot="1" noChangeAspect="1" noMove="1" noResize="1" noEditPoints="1" noAdjustHandles="1" noChangeArrowheads="1" noChangeShapeType="1" noTextEdit="1"/>
                                      </p:cNvSpPr>
                                      <p:nvPr/>
                                    </p:nvSpPr>
                                    <p:spPr>
                                      <a:xfrm>
                                        <a:off x="4612648" y="5377995"/>
                                        <a:ext cx="457199" cy="665279"/>
                                      </a:xfrm>
                                      <a:prstGeom prst="rect">
                                        <a:avLst/>
                                      </a:prstGeom>
                                      <a:blipFill rotWithShape="0">
                                        <a:blip r:embed="rId8"/>
                                        <a:stretch>
                                          <a:fillRect/>
                                        </a:stretch>
                                      </a:blipFill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r>
                                          <a:rPr lang="en-US">
                                            <a:noFill/>
                                          </a:rPr>
                                          <a:t> </a:t>
                                        </a:r>
                                      </a:p>
                                    </p:txBody>
                                  </p:sp>
                                </mc:Fallback>
                              </mc:AlternateContent>
                            </p:grpSp>
                          </p:grpSp>
                          <p:cxnSp>
                            <p:nvCxnSpPr>
                              <p:cNvPr id="161" name="Straight Connector 160"/>
                              <p:cNvCxnSpPr/>
                              <p:nvPr/>
                            </p:nvCxnSpPr>
                            <p:spPr>
                              <a:xfrm>
                                <a:off x="5473816" y="5126914"/>
                                <a:ext cx="0" cy="228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62" name="Straight Connector 161"/>
                              <p:cNvCxnSpPr/>
                              <p:nvPr/>
                            </p:nvCxnSpPr>
                            <p:spPr>
                              <a:xfrm>
                                <a:off x="6764734" y="5120436"/>
                                <a:ext cx="0" cy="228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63" name="Straight Connector 162"/>
                              <p:cNvCxnSpPr/>
                              <p:nvPr/>
                            </p:nvCxnSpPr>
                            <p:spPr>
                              <a:xfrm>
                                <a:off x="8055652" y="5120436"/>
                                <a:ext cx="0" cy="228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164" name="Straight Connector 163"/>
                              <p:cNvCxnSpPr/>
                              <p:nvPr/>
                            </p:nvCxnSpPr>
                            <p:spPr>
                              <a:xfrm>
                                <a:off x="9339846" y="5137044"/>
                                <a:ext cx="0" cy="22860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  <p:cxnSp>
                          <p:nvCxnSpPr>
                            <p:cNvPr id="155" name="Straight Connector 154"/>
                            <p:cNvCxnSpPr/>
                            <p:nvPr/>
                          </p:nvCxnSpPr>
                          <p:spPr>
                            <a:xfrm rot="16200000">
                              <a:off x="5092699" y="4501789"/>
                              <a:ext cx="0" cy="2286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56" name="Straight Connector 155"/>
                            <p:cNvCxnSpPr/>
                            <p:nvPr/>
                          </p:nvCxnSpPr>
                          <p:spPr>
                            <a:xfrm rot="16200000">
                              <a:off x="5106673" y="3218127"/>
                              <a:ext cx="0" cy="2286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57" name="Straight Connector 156"/>
                            <p:cNvCxnSpPr/>
                            <p:nvPr/>
                          </p:nvCxnSpPr>
                          <p:spPr>
                            <a:xfrm rot="16200000">
                              <a:off x="5113787" y="1937112"/>
                              <a:ext cx="0" cy="2286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58" name="Straight Connector 157"/>
                            <p:cNvCxnSpPr/>
                            <p:nvPr/>
                          </p:nvCxnSpPr>
                          <p:spPr>
                            <a:xfrm rot="16200000">
                              <a:off x="5109717" y="5752979"/>
                              <a:ext cx="0" cy="22860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153" name="Straight Connector 152"/>
                          <p:cNvCxnSpPr/>
                          <p:nvPr/>
                        </p:nvCxnSpPr>
                        <p:spPr>
                          <a:xfrm>
                            <a:off x="9777709" y="5026583"/>
                            <a:ext cx="0" cy="43260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151" name="Straight Connector 150"/>
                        <p:cNvCxnSpPr/>
                        <p:nvPr/>
                      </p:nvCxnSpPr>
                      <p:spPr>
                        <a:xfrm>
                          <a:off x="10692109" y="5111570"/>
                          <a:ext cx="0" cy="324684"/>
                        </a:xfrm>
                        <a:prstGeom prst="line">
                          <a:avLst/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49" name="TextBox 148"/>
                          <p:cNvSpPr txBox="1"/>
                          <p:nvPr/>
                        </p:nvSpPr>
                        <p:spPr>
                          <a:xfrm>
                            <a:off x="9423707" y="5505937"/>
                            <a:ext cx="647698" cy="459647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fontAlgn="auto">
                              <a:lnSpc>
                                <a:spcPct val="9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</a:pPr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sz="1000" i="1" smtClean="0">
                                      <a:solidFill>
                                        <a:srgbClr val="404040"/>
                                      </a:solidFill>
                                      <a:latin typeface="Cambria Math" panose="02040503050406030204" pitchFamily="18" charset="0"/>
                                      <a:cs typeface="+mn-cs"/>
                                    </a:rPr>
                                    <m:t>6</m:t>
                                  </m:r>
                                </m:oMath>
                              </m:oMathPara>
                            </a14:m>
                            <a:endParaRPr lang="en-US" sz="1000" dirty="0">
                              <a:solidFill>
                                <a:srgbClr val="404040"/>
                              </a:solidFill>
                              <a:latin typeface="Euphemia"/>
                              <a:cs typeface="+mn-cs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49" name="TextBox 148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9423707" y="5505936"/>
                            <a:ext cx="647698" cy="944225"/>
                          </a:xfrm>
                          <a:prstGeom prst="rect">
                            <a:avLst/>
                          </a:prstGeom>
                          <a:blipFill rotWithShape="0">
                            <a:blip r:embed="rId9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US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7" name="TextBox 146"/>
                        <p:cNvSpPr txBox="1"/>
                        <p:nvPr/>
                      </p:nvSpPr>
                      <p:spPr>
                        <a:xfrm>
                          <a:off x="11256963" y="5505937"/>
                          <a:ext cx="647698" cy="45964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fontAlgn="auto">
                            <a:lnSpc>
                              <a:spcPct val="9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000" i="1" smtClean="0">
                                    <a:solidFill>
                                      <a:srgbClr val="404040"/>
                                    </a:solidFill>
                                    <a:latin typeface="Cambria Math" panose="02040503050406030204" pitchFamily="18" charset="0"/>
                                    <a:cs typeface="+mn-cs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1000" dirty="0">
                            <a:solidFill>
                              <a:srgbClr val="404040"/>
                            </a:solidFill>
                            <a:latin typeface="Euphemia"/>
                            <a:cs typeface="+mn-cs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47" name="TextBox 14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1256962" y="5505936"/>
                          <a:ext cx="647698" cy="944225"/>
                        </a:xfrm>
                        <a:prstGeom prst="rect">
                          <a:avLst/>
                        </a:prstGeom>
                        <a:blipFill rotWithShape="0">
                          <a:blip r:embed="rId10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cxnSp>
              <p:nvCxnSpPr>
                <p:cNvPr id="141" name="Straight Connector 140"/>
                <p:cNvCxnSpPr/>
                <p:nvPr/>
              </p:nvCxnSpPr>
              <p:spPr>
                <a:xfrm rot="16200000">
                  <a:off x="6075184" y="2312795"/>
                  <a:ext cx="0" cy="43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TextBox 138"/>
                  <p:cNvSpPr txBox="1"/>
                  <p:nvPr/>
                </p:nvSpPr>
                <p:spPr>
                  <a:xfrm>
                    <a:off x="6017915" y="2285168"/>
                    <a:ext cx="1053004" cy="45964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 smtClean="0">
                              <a:solidFill>
                                <a:srgbClr val="40404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  <m:t>−2</m:t>
                          </m:r>
                        </m:oMath>
                      </m:oMathPara>
                    </a14:m>
                    <a:endParaRPr lang="en-US" sz="1000" dirty="0">
                      <a:solidFill>
                        <a:srgbClr val="404040"/>
                      </a:solidFill>
                      <a:latin typeface="Euphemia"/>
                      <a:cs typeface="+mn-cs"/>
                    </a:endParaRPr>
                  </a:p>
                </p:txBody>
              </p:sp>
            </mc:Choice>
            <mc:Fallback xmlns="">
              <p:sp>
                <p:nvSpPr>
                  <p:cNvPr id="139" name="TextBox 1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17914" y="2285168"/>
                    <a:ext cx="1053004" cy="944225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7" name="Straight Connector 136"/>
            <p:cNvCxnSpPr/>
            <p:nvPr/>
          </p:nvCxnSpPr>
          <p:spPr>
            <a:xfrm rot="16200000">
              <a:off x="6068908" y="3267075"/>
              <a:ext cx="0" cy="3238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Group 202"/>
          <p:cNvGrpSpPr/>
          <p:nvPr/>
        </p:nvGrpSpPr>
        <p:grpSpPr>
          <a:xfrm>
            <a:off x="4922057" y="2251497"/>
            <a:ext cx="1763889" cy="1223131"/>
            <a:chOff x="6044947" y="3370313"/>
            <a:chExt cx="2351239" cy="1223131"/>
          </a:xfrm>
        </p:grpSpPr>
        <p:sp>
          <p:nvSpPr>
            <p:cNvPr id="187" name="Oval 186"/>
            <p:cNvSpPr/>
            <p:nvPr/>
          </p:nvSpPr>
          <p:spPr>
            <a:xfrm>
              <a:off x="8094532" y="3618146"/>
              <a:ext cx="91440" cy="9144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srgbClr val="404040"/>
                </a:solidFill>
              </a:endParaRPr>
            </a:p>
          </p:txBody>
        </p:sp>
        <p:grpSp>
          <p:nvGrpSpPr>
            <p:cNvPr id="202" name="Group 201"/>
            <p:cNvGrpSpPr/>
            <p:nvPr/>
          </p:nvGrpSpPr>
          <p:grpSpPr>
            <a:xfrm>
              <a:off x="6044947" y="3370313"/>
              <a:ext cx="2351239" cy="1223131"/>
              <a:chOff x="6044947" y="3370313"/>
              <a:chExt cx="2351239" cy="1223131"/>
            </a:xfrm>
          </p:grpSpPr>
          <p:sp>
            <p:nvSpPr>
              <p:cNvPr id="186" name="Oval 185"/>
              <p:cNvSpPr/>
              <p:nvPr/>
            </p:nvSpPr>
            <p:spPr>
              <a:xfrm>
                <a:off x="7656835" y="4058666"/>
                <a:ext cx="91440" cy="91440"/>
              </a:xfrm>
              <a:prstGeom prst="ellipse">
                <a:avLst/>
              </a:prstGeom>
              <a:solidFill>
                <a:schemeClr val="accent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srgbClr val="404040"/>
                  </a:solidFill>
                </a:endParaRPr>
              </a:p>
            </p:txBody>
          </p:sp>
          <p:grpSp>
            <p:nvGrpSpPr>
              <p:cNvPr id="201" name="Group 200"/>
              <p:cNvGrpSpPr/>
              <p:nvPr/>
            </p:nvGrpSpPr>
            <p:grpSpPr>
              <a:xfrm>
                <a:off x="6044947" y="3370313"/>
                <a:ext cx="2351239" cy="1223131"/>
                <a:chOff x="6044947" y="3370313"/>
                <a:chExt cx="2351239" cy="1223131"/>
              </a:xfrm>
            </p:grpSpPr>
            <p:sp>
              <p:nvSpPr>
                <p:cNvPr id="184" name="Oval 183"/>
                <p:cNvSpPr/>
                <p:nvPr/>
              </p:nvSpPr>
              <p:spPr>
                <a:xfrm>
                  <a:off x="7186206" y="4502004"/>
                  <a:ext cx="91440" cy="91440"/>
                </a:xfrm>
                <a:prstGeom prst="ellipse">
                  <a:avLst/>
                </a:prstGeom>
                <a:solidFill>
                  <a:schemeClr val="accent6"/>
                </a:solidFill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srgbClr val="404040"/>
                    </a:solidFill>
                  </a:endParaRPr>
                </a:p>
              </p:txBody>
            </p:sp>
            <p:grpSp>
              <p:nvGrpSpPr>
                <p:cNvPr id="200" name="Group 199"/>
                <p:cNvGrpSpPr/>
                <p:nvPr/>
              </p:nvGrpSpPr>
              <p:grpSpPr>
                <a:xfrm>
                  <a:off x="6044947" y="3370313"/>
                  <a:ext cx="2351239" cy="1209740"/>
                  <a:chOff x="6044947" y="3370313"/>
                  <a:chExt cx="2351239" cy="1209740"/>
                </a:xfrm>
              </p:grpSpPr>
              <p:sp>
                <p:nvSpPr>
                  <p:cNvPr id="185" name="Oval 184"/>
                  <p:cNvSpPr/>
                  <p:nvPr/>
                </p:nvSpPr>
                <p:spPr>
                  <a:xfrm>
                    <a:off x="6739937" y="4058666"/>
                    <a:ext cx="91440" cy="91440"/>
                  </a:xfrm>
                  <a:prstGeom prst="ellipse">
                    <a:avLst/>
                  </a:prstGeom>
                  <a:solidFill>
                    <a:schemeClr val="accent6"/>
                  </a:solidFill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en-US">
                      <a:solidFill>
                        <a:srgbClr val="404040"/>
                      </a:solidFill>
                    </a:endParaRPr>
                  </a:p>
                </p:txBody>
              </p:sp>
              <p:grpSp>
                <p:nvGrpSpPr>
                  <p:cNvPr id="199" name="Group 198"/>
                  <p:cNvGrpSpPr/>
                  <p:nvPr/>
                </p:nvGrpSpPr>
                <p:grpSpPr>
                  <a:xfrm>
                    <a:off x="6044947" y="3370313"/>
                    <a:ext cx="2351239" cy="1209740"/>
                    <a:chOff x="6044947" y="3370313"/>
                    <a:chExt cx="2351239" cy="1209740"/>
                  </a:xfrm>
                </p:grpSpPr>
                <p:sp>
                  <p:nvSpPr>
                    <p:cNvPr id="188" name="Oval 187"/>
                    <p:cNvSpPr/>
                    <p:nvPr/>
                  </p:nvSpPr>
                  <p:spPr>
                    <a:xfrm>
                      <a:off x="6289902" y="3602418"/>
                      <a:ext cx="91440" cy="91440"/>
                    </a:xfrm>
                    <a:prstGeom prst="ellipse">
                      <a:avLst/>
                    </a:prstGeom>
                    <a:solidFill>
                      <a:schemeClr val="accent6"/>
                    </a:solidFill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solidFill>
                          <a:srgbClr val="404040"/>
                        </a:solidFill>
                      </a:endParaRPr>
                    </a:p>
                  </p:txBody>
                </p:sp>
                <p:grpSp>
                  <p:nvGrpSpPr>
                    <p:cNvPr id="198" name="Group 197"/>
                    <p:cNvGrpSpPr/>
                    <p:nvPr/>
                  </p:nvGrpSpPr>
                  <p:grpSpPr>
                    <a:xfrm>
                      <a:off x="6044947" y="3370313"/>
                      <a:ext cx="2351239" cy="1209740"/>
                      <a:chOff x="6044947" y="3370313"/>
                      <a:chExt cx="2351239" cy="1209740"/>
                    </a:xfrm>
                  </p:grpSpPr>
                  <p:cxnSp>
                    <p:nvCxnSpPr>
                      <p:cNvPr id="194" name="Straight Arrow Connector 193"/>
                      <p:cNvCxnSpPr>
                        <a:stCxn id="184" idx="3"/>
                      </p:cNvCxnSpPr>
                      <p:nvPr/>
                    </p:nvCxnSpPr>
                    <p:spPr>
                      <a:xfrm flipV="1">
                        <a:off x="7199597" y="3398080"/>
                        <a:ext cx="1196589" cy="1181973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</p:cxnSp>
                  <p:cxnSp>
                    <p:nvCxnSpPr>
                      <p:cNvPr id="197" name="Straight Arrow Connector 196"/>
                      <p:cNvCxnSpPr/>
                      <p:nvPr/>
                    </p:nvCxnSpPr>
                    <p:spPr>
                      <a:xfrm flipH="1" flipV="1">
                        <a:off x="6044947" y="3370313"/>
                        <a:ext cx="1196589" cy="1181973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</p:cxnSp>
                </p:grpSp>
              </p:grpSp>
            </p:grpSp>
          </p:grpSp>
        </p:grpSp>
      </p:grpSp>
      <p:grpSp>
        <p:nvGrpSpPr>
          <p:cNvPr id="204" name="Group 203"/>
          <p:cNvGrpSpPr/>
          <p:nvPr/>
        </p:nvGrpSpPr>
        <p:grpSpPr>
          <a:xfrm>
            <a:off x="6648249" y="3129923"/>
            <a:ext cx="1763889" cy="1223131"/>
            <a:chOff x="6044947" y="3370313"/>
            <a:chExt cx="2351239" cy="1223131"/>
          </a:xfrm>
        </p:grpSpPr>
        <p:sp>
          <p:nvSpPr>
            <p:cNvPr id="205" name="Oval 204"/>
            <p:cNvSpPr/>
            <p:nvPr/>
          </p:nvSpPr>
          <p:spPr>
            <a:xfrm>
              <a:off x="8094532" y="361814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6044947" y="3370313"/>
              <a:ext cx="2351239" cy="1223131"/>
              <a:chOff x="6044947" y="3370313"/>
              <a:chExt cx="2351239" cy="1223131"/>
            </a:xfrm>
          </p:grpSpPr>
          <p:sp>
            <p:nvSpPr>
              <p:cNvPr id="207" name="Oval 206"/>
              <p:cNvSpPr/>
              <p:nvPr/>
            </p:nvSpPr>
            <p:spPr>
              <a:xfrm>
                <a:off x="7656835" y="4058666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08" name="Group 207"/>
              <p:cNvGrpSpPr/>
              <p:nvPr/>
            </p:nvGrpSpPr>
            <p:grpSpPr>
              <a:xfrm>
                <a:off x="6044947" y="3370313"/>
                <a:ext cx="2351239" cy="1223131"/>
                <a:chOff x="6044947" y="3370313"/>
                <a:chExt cx="2351239" cy="1223131"/>
              </a:xfrm>
            </p:grpSpPr>
            <p:sp>
              <p:nvSpPr>
                <p:cNvPr id="209" name="Oval 208"/>
                <p:cNvSpPr/>
                <p:nvPr/>
              </p:nvSpPr>
              <p:spPr>
                <a:xfrm>
                  <a:off x="7186206" y="4502004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210" name="Group 209"/>
                <p:cNvGrpSpPr/>
                <p:nvPr/>
              </p:nvGrpSpPr>
              <p:grpSpPr>
                <a:xfrm>
                  <a:off x="6044947" y="3370313"/>
                  <a:ext cx="2351239" cy="1209740"/>
                  <a:chOff x="6044947" y="3370313"/>
                  <a:chExt cx="2351239" cy="1209740"/>
                </a:xfrm>
              </p:grpSpPr>
              <p:sp>
                <p:nvSpPr>
                  <p:cNvPr id="211" name="Oval 210"/>
                  <p:cNvSpPr/>
                  <p:nvPr/>
                </p:nvSpPr>
                <p:spPr>
                  <a:xfrm>
                    <a:off x="6739937" y="4058666"/>
                    <a:ext cx="91440" cy="9144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en-US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212" name="Group 211"/>
                  <p:cNvGrpSpPr/>
                  <p:nvPr/>
                </p:nvGrpSpPr>
                <p:grpSpPr>
                  <a:xfrm>
                    <a:off x="6044947" y="3370313"/>
                    <a:ext cx="2351239" cy="1209740"/>
                    <a:chOff x="6044947" y="3370313"/>
                    <a:chExt cx="2351239" cy="1209740"/>
                  </a:xfrm>
                </p:grpSpPr>
                <p:sp>
                  <p:nvSpPr>
                    <p:cNvPr id="213" name="Oval 212"/>
                    <p:cNvSpPr/>
                    <p:nvPr/>
                  </p:nvSpPr>
                  <p:spPr>
                    <a:xfrm>
                      <a:off x="6289902" y="3602418"/>
                      <a:ext cx="91440" cy="9144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214" name="Group 213"/>
                    <p:cNvGrpSpPr/>
                    <p:nvPr/>
                  </p:nvGrpSpPr>
                  <p:grpSpPr>
                    <a:xfrm>
                      <a:off x="6044947" y="3370313"/>
                      <a:ext cx="2351239" cy="1209740"/>
                      <a:chOff x="6044947" y="3370313"/>
                      <a:chExt cx="2351239" cy="1209740"/>
                    </a:xfrm>
                  </p:grpSpPr>
                  <p:cxnSp>
                    <p:nvCxnSpPr>
                      <p:cNvPr id="215" name="Straight Arrow Connector 214"/>
                      <p:cNvCxnSpPr>
                        <a:stCxn id="209" idx="3"/>
                      </p:cNvCxnSpPr>
                      <p:nvPr/>
                    </p:nvCxnSpPr>
                    <p:spPr>
                      <a:xfrm flipV="1">
                        <a:off x="7199597" y="3398080"/>
                        <a:ext cx="1196589" cy="1181973"/>
                      </a:xfrm>
                      <a:prstGeom prst="straightConnector1">
                        <a:avLst/>
                      </a:prstGeom>
                      <a:ln w="28575">
                        <a:prstDash val="dash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6" name="Straight Arrow Connector 215"/>
                      <p:cNvCxnSpPr/>
                      <p:nvPr/>
                    </p:nvCxnSpPr>
                    <p:spPr>
                      <a:xfrm flipH="1" flipV="1">
                        <a:off x="6044947" y="3370313"/>
                        <a:ext cx="1196589" cy="1181973"/>
                      </a:xfrm>
                      <a:prstGeom prst="straightConnector1">
                        <a:avLst/>
                      </a:prstGeom>
                      <a:ln w="28575">
                        <a:prstDash val="dash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</p:grpSp>
      <p:sp>
        <p:nvSpPr>
          <p:cNvPr id="220" name="Oval 219"/>
          <p:cNvSpPr/>
          <p:nvPr/>
        </p:nvSpPr>
        <p:spPr>
          <a:xfrm>
            <a:off x="7857479" y="2470943"/>
            <a:ext cx="68598" cy="9144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2" name="Oval 221"/>
          <p:cNvSpPr/>
          <p:nvPr/>
        </p:nvSpPr>
        <p:spPr>
          <a:xfrm>
            <a:off x="7509421" y="4261611"/>
            <a:ext cx="68598" cy="9144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4" name="Oval 223"/>
          <p:cNvSpPr/>
          <p:nvPr/>
        </p:nvSpPr>
        <p:spPr>
          <a:xfrm>
            <a:off x="7149294" y="2469701"/>
            <a:ext cx="68598" cy="9144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27" name="Group 226"/>
          <p:cNvGrpSpPr/>
          <p:nvPr/>
        </p:nvGrpSpPr>
        <p:grpSpPr>
          <a:xfrm>
            <a:off x="7097085" y="1959668"/>
            <a:ext cx="890666" cy="2379434"/>
            <a:chOff x="6626936" y="2172853"/>
            <a:chExt cx="1187245" cy="2379434"/>
          </a:xfrm>
        </p:grpSpPr>
        <p:cxnSp>
          <p:nvCxnSpPr>
            <p:cNvPr id="228" name="Straight Arrow Connector 227"/>
            <p:cNvCxnSpPr>
              <a:stCxn id="222" idx="4"/>
            </p:cNvCxnSpPr>
            <p:nvPr/>
          </p:nvCxnSpPr>
          <p:spPr>
            <a:xfrm flipV="1">
              <a:off x="7234119" y="2172853"/>
              <a:ext cx="580062" cy="2323835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/>
            <p:nvPr/>
          </p:nvCxnSpPr>
          <p:spPr>
            <a:xfrm flipH="1" flipV="1">
              <a:off x="6626936" y="2269609"/>
              <a:ext cx="614601" cy="228267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ontent Placeholder 13"/>
          <p:cNvSpPr txBox="1">
            <a:spLocks/>
          </p:cNvSpPr>
          <p:nvPr/>
        </p:nvSpPr>
        <p:spPr>
          <a:xfrm>
            <a:off x="209492" y="1764038"/>
            <a:ext cx="2647562" cy="534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b="1" u="sng" dirty="0" smtClean="0">
                <a:solidFill>
                  <a:srgbClr val="002060"/>
                </a:solidFill>
              </a:rPr>
              <a:t>Steps to graph:</a:t>
            </a:r>
            <a:endParaRPr lang="en-US" sz="3200" b="1" u="sng" dirty="0">
              <a:solidFill>
                <a:srgbClr val="002060"/>
              </a:solidFill>
            </a:endParaRPr>
          </a:p>
        </p:txBody>
      </p:sp>
      <p:sp>
        <p:nvSpPr>
          <p:cNvPr id="91" name="Content Placeholder 13"/>
          <p:cNvSpPr txBox="1">
            <a:spLocks/>
          </p:cNvSpPr>
          <p:nvPr/>
        </p:nvSpPr>
        <p:spPr>
          <a:xfrm>
            <a:off x="369311" y="2214486"/>
            <a:ext cx="1618595" cy="534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 smtClean="0">
                <a:solidFill>
                  <a:srgbClr val="404040"/>
                </a:solidFill>
              </a:rPr>
              <a:t>1. Predict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92" name="Content Placeholder 13"/>
          <p:cNvSpPr txBox="1">
            <a:spLocks/>
          </p:cNvSpPr>
          <p:nvPr/>
        </p:nvSpPr>
        <p:spPr>
          <a:xfrm>
            <a:off x="377122" y="2774226"/>
            <a:ext cx="4937133" cy="929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 smtClean="0">
                <a:solidFill>
                  <a:srgbClr val="404040"/>
                </a:solidFill>
              </a:rPr>
              <a:t>2. Shift vertically/horizontally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93" name="Content Placeholder 13"/>
          <p:cNvSpPr txBox="1">
            <a:spLocks/>
          </p:cNvSpPr>
          <p:nvPr/>
        </p:nvSpPr>
        <p:spPr>
          <a:xfrm>
            <a:off x="394863" y="3365698"/>
            <a:ext cx="2178260" cy="573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800" b="1" dirty="0" smtClean="0">
                <a:solidFill>
                  <a:srgbClr val="404040"/>
                </a:solidFill>
              </a:rPr>
              <a:t>3. New Vertex:</a:t>
            </a:r>
            <a:endParaRPr lang="en-US" sz="2800" b="1" dirty="0">
              <a:solidFill>
                <a:srgbClr val="40404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ontent Placeholder 13"/>
              <p:cNvSpPr txBox="1">
                <a:spLocks/>
              </p:cNvSpPr>
              <p:nvPr/>
            </p:nvSpPr>
            <p:spPr>
              <a:xfrm>
                <a:off x="2398626" y="3276600"/>
                <a:ext cx="1108697" cy="6535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,−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626" y="3276600"/>
                <a:ext cx="1108697" cy="653521"/>
              </a:xfrm>
              <a:prstGeom prst="rect">
                <a:avLst/>
              </a:prstGeom>
              <a:blipFill rotWithShape="1">
                <a:blip r:embed="rId12"/>
                <a:stretch>
                  <a:fillRect l="-1099" r="-1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Content Placeholder 13"/>
              <p:cNvSpPr txBox="1">
                <a:spLocks/>
              </p:cNvSpPr>
              <p:nvPr/>
            </p:nvSpPr>
            <p:spPr>
              <a:xfrm>
                <a:off x="3333644" y="3276600"/>
                <a:ext cx="1435424" cy="7011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  <a:latin typeface="Wingdings 3" panose="05040102010807070707" pitchFamily="18" charset="2"/>
                    <a:sym typeface="Wingdings" panose="05000000000000000000" pitchFamily="2" charset="2"/>
                  </a:rPr>
                  <a:t>4</a:t>
                </a:r>
                <a:r>
                  <a:rPr lang="en-US" sz="28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3644" y="3276600"/>
                <a:ext cx="1435424" cy="701117"/>
              </a:xfrm>
              <a:prstGeom prst="rect">
                <a:avLst/>
              </a:prstGeom>
              <a:blipFill rotWithShape="1">
                <a:blip r:embed="rId13"/>
                <a:stretch>
                  <a:fillRect l="-8936" t="-1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13"/>
          <p:cNvSpPr txBox="1">
            <a:spLocks/>
          </p:cNvSpPr>
          <p:nvPr/>
        </p:nvSpPr>
        <p:spPr>
          <a:xfrm>
            <a:off x="406372" y="3995676"/>
            <a:ext cx="3634350" cy="57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404040"/>
                </a:solidFill>
              </a:rPr>
              <a:t>4</a:t>
            </a:r>
            <a:r>
              <a:rPr lang="en-US" b="1" dirty="0" smtClean="0">
                <a:solidFill>
                  <a:srgbClr val="404040"/>
                </a:solidFill>
              </a:rPr>
              <a:t>. Open up or down: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98" name="Content Placeholder 13"/>
          <p:cNvSpPr txBox="1">
            <a:spLocks/>
          </p:cNvSpPr>
          <p:nvPr/>
        </p:nvSpPr>
        <p:spPr>
          <a:xfrm>
            <a:off x="401738" y="4616717"/>
            <a:ext cx="7171275" cy="5497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 smtClean="0">
                <a:solidFill>
                  <a:srgbClr val="404040"/>
                </a:solidFill>
              </a:rPr>
              <a:t>5. Apply stretch/compression: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99" name="Content Placeholder 13"/>
          <p:cNvSpPr txBox="1">
            <a:spLocks/>
          </p:cNvSpPr>
          <p:nvPr/>
        </p:nvSpPr>
        <p:spPr>
          <a:xfrm>
            <a:off x="401739" y="5808242"/>
            <a:ext cx="3634350" cy="57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404040"/>
                </a:solidFill>
              </a:rPr>
              <a:t>6</a:t>
            </a:r>
            <a:r>
              <a:rPr lang="en-US" b="1" dirty="0" smtClean="0">
                <a:solidFill>
                  <a:srgbClr val="404040"/>
                </a:solidFill>
              </a:rPr>
              <a:t>. Give 3 coordinates</a:t>
            </a:r>
            <a:endParaRPr lang="en-US" b="1" dirty="0">
              <a:solidFill>
                <a:srgbClr val="40404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Content Placeholder 13"/>
              <p:cNvSpPr txBox="1">
                <a:spLocks/>
              </p:cNvSpPr>
              <p:nvPr/>
            </p:nvSpPr>
            <p:spPr>
              <a:xfrm>
                <a:off x="3423152" y="3962400"/>
                <a:ext cx="1273067" cy="6212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152" y="3962400"/>
                <a:ext cx="1273067" cy="621286"/>
              </a:xfrm>
              <a:prstGeom prst="rect">
                <a:avLst/>
              </a:prstGeom>
              <a:blipFill rotWithShape="1">
                <a:blip r:embed="rId14"/>
                <a:stretch>
                  <a:fillRect r="-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Content Placeholder 13"/>
          <p:cNvSpPr txBox="1">
            <a:spLocks/>
          </p:cNvSpPr>
          <p:nvPr/>
        </p:nvSpPr>
        <p:spPr>
          <a:xfrm>
            <a:off x="4591849" y="3991302"/>
            <a:ext cx="2318039" cy="534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FF0000"/>
                </a:solidFill>
                <a:latin typeface="Wingdings 3" panose="05040102010807070707" pitchFamily="18" charset="2"/>
                <a:sym typeface="Wingdings" panose="05000000000000000000" pitchFamily="2" charset="2"/>
              </a:rPr>
              <a:t>4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 opens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up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Content Placeholder 13"/>
              <p:cNvSpPr txBox="1">
                <a:spLocks/>
              </p:cNvSpPr>
              <p:nvPr/>
            </p:nvSpPr>
            <p:spPr>
              <a:xfrm>
                <a:off x="847460" y="5029200"/>
                <a:ext cx="1273067" cy="6212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=+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460" y="5029200"/>
                <a:ext cx="1273067" cy="621286"/>
              </a:xfrm>
              <a:prstGeom prst="rect">
                <a:avLst/>
              </a:prstGeom>
              <a:blipFill rotWithShape="1">
                <a:blip r:embed="rId15"/>
                <a:stretch>
                  <a:fillRect r="-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Content Placeholder 13"/>
          <p:cNvSpPr txBox="1">
            <a:spLocks/>
          </p:cNvSpPr>
          <p:nvPr/>
        </p:nvSpPr>
        <p:spPr>
          <a:xfrm>
            <a:off x="2055181" y="5076498"/>
            <a:ext cx="6483083" cy="818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b="1" dirty="0">
                <a:solidFill>
                  <a:srgbClr val="FF0000"/>
                </a:solidFill>
                <a:latin typeface="Wingdings 3" panose="05040102010807070707" pitchFamily="18" charset="2"/>
                <a:sym typeface="Wingdings" panose="05000000000000000000" pitchFamily="2" charset="2"/>
              </a:rPr>
              <a:t>4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 use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slope of ±4 </a:t>
            </a:r>
            <a:r>
              <a:rPr lang="en-US" b="1" dirty="0" smtClean="0">
                <a:solidFill>
                  <a:srgbClr val="FF0000"/>
                </a:solidFill>
              </a:rPr>
              <a:t>on either side of vertex 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13"/>
              <p:cNvSpPr txBox="1">
                <a:spLocks/>
              </p:cNvSpPr>
              <p:nvPr/>
            </p:nvSpPr>
            <p:spPr>
              <a:xfrm>
                <a:off x="7125056" y="4401213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8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7600" y="4401210"/>
                <a:ext cx="1139798" cy="390155"/>
              </a:xfrm>
              <a:prstGeom prst="rect">
                <a:avLst/>
              </a:prstGeom>
              <a:blipFill rotWithShape="0">
                <a:blip r:embed="rId16"/>
                <a:stretch>
                  <a:fillRect t="-10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13"/>
              <p:cNvSpPr txBox="1">
                <a:spLocks/>
              </p:cNvSpPr>
              <p:nvPr/>
            </p:nvSpPr>
            <p:spPr>
              <a:xfrm>
                <a:off x="7792600" y="2312804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5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7428" y="2312801"/>
                <a:ext cx="1139798" cy="390155"/>
              </a:xfrm>
              <a:prstGeom prst="rect">
                <a:avLst/>
              </a:prstGeom>
              <a:blipFill rotWithShape="0">
                <a:blip r:embed="rId17"/>
                <a:stretch>
                  <a:fillRect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Content Placeholder 13"/>
              <p:cNvSpPr txBox="1">
                <a:spLocks/>
              </p:cNvSpPr>
              <p:nvPr/>
            </p:nvSpPr>
            <p:spPr>
              <a:xfrm>
                <a:off x="6534912" y="2415125"/>
                <a:ext cx="855071" cy="3901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6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947" y="2415122"/>
                <a:ext cx="1139798" cy="390155"/>
              </a:xfrm>
              <a:prstGeom prst="rect">
                <a:avLst/>
              </a:prstGeom>
              <a:blipFill rotWithShape="0">
                <a:blip r:embed="rId18"/>
                <a:stretch>
                  <a:fillRect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Content Placeholder 13"/>
              <p:cNvSpPr txBox="1">
                <a:spLocks/>
              </p:cNvSpPr>
              <p:nvPr/>
            </p:nvSpPr>
            <p:spPr>
              <a:xfrm>
                <a:off x="7948178" y="1804306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2000" b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𝒈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7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4810" y="1804306"/>
                <a:ext cx="816363" cy="381876"/>
              </a:xfrm>
              <a:prstGeom prst="rect">
                <a:avLst/>
              </a:prstGeom>
              <a:blipFill rotWithShape="0">
                <a:blip r:embed="rId19"/>
                <a:stretch>
                  <a:fillRect r="-2985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Content Placeholder 13"/>
              <p:cNvSpPr txBox="1">
                <a:spLocks/>
              </p:cNvSpPr>
              <p:nvPr/>
            </p:nvSpPr>
            <p:spPr>
              <a:xfrm>
                <a:off x="4694679" y="1955568"/>
                <a:ext cx="612432" cy="3818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1800" b="1" dirty="0" smtClean="0">
                    <a:solidFill>
                      <a:srgbClr val="838383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𝒇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𝒙</m:t>
                    </m:r>
                    <m:r>
                      <a:rPr lang="en-US" sz="1800" b="1" i="1" smtClean="0">
                        <a:solidFill>
                          <a:srgbClr val="838383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sz="1800" b="1" dirty="0">
                  <a:solidFill>
                    <a:srgbClr val="838383"/>
                  </a:solidFill>
                </a:endParaRPr>
              </a:p>
            </p:txBody>
          </p:sp>
        </mc:Choice>
        <mc:Fallback xmlns="">
          <p:sp>
            <p:nvSpPr>
              <p:cNvPr id="108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7940" y="1955568"/>
                <a:ext cx="816363" cy="381876"/>
              </a:xfrm>
              <a:prstGeom prst="rect">
                <a:avLst/>
              </a:prstGeom>
              <a:blipFill rotWithShape="0">
                <a:blip r:embed="rId20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Content Placeholder 13"/>
              <p:cNvSpPr txBox="1">
                <a:spLocks/>
              </p:cNvSpPr>
              <p:nvPr/>
            </p:nvSpPr>
            <p:spPr>
              <a:xfrm>
                <a:off x="3962400" y="5867400"/>
                <a:ext cx="4374068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 xmlns:m="http://schemas.openxmlformats.org/officeDocument/2006/math"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𝐃𝐨𝐦𝐚𝐢𝐧</m:t>
                    </m:r>
                    <m:r>
                      <a:rPr lang="en-US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</a:rPr>
                      <m:t>; 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9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867400"/>
                <a:ext cx="4374068" cy="566553"/>
              </a:xfrm>
              <a:prstGeom prst="rect">
                <a:avLst/>
              </a:prstGeom>
              <a:blipFill rotWithShape="1">
                <a:blip r:embed="rId21"/>
                <a:stretch>
                  <a:fillRect l="-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13"/>
              <p:cNvSpPr txBox="1">
                <a:spLocks/>
              </p:cNvSpPr>
              <p:nvPr/>
            </p:nvSpPr>
            <p:spPr>
              <a:xfrm>
                <a:off x="5896302" y="5864272"/>
                <a:ext cx="1418754" cy="5665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𝐑𝐚𝐧𝐠𝐞</m:t>
                      </m:r>
                      <m:r>
                        <a:rPr lang="en-US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endParaRPr lang="en-US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302" y="5864272"/>
                <a:ext cx="1418754" cy="56655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1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330520"/>
              </p:ext>
            </p:extLst>
          </p:nvPr>
        </p:nvGraphicFramePr>
        <p:xfrm>
          <a:off x="7112000" y="5822950"/>
          <a:ext cx="12065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3" imgW="444240" imgH="203040" progId="Equation.DSMT4">
                  <p:embed/>
                </p:oleObj>
              </mc:Choice>
              <mc:Fallback>
                <p:oleObj name="Equation" r:id="rId23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112000" y="5822950"/>
                        <a:ext cx="120650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026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" grpId="0" animBg="1"/>
      <p:bldP spid="222" grpId="0" animBg="1"/>
      <p:bldP spid="224" grpId="0" animBg="1"/>
      <p:bldP spid="90" grpId="0" build="p"/>
      <p:bldP spid="91" grpId="0" build="p"/>
      <p:bldP spid="92" grpId="0" build="p"/>
      <p:bldP spid="93" grpId="0" build="p"/>
      <p:bldP spid="94" grpId="0" build="p"/>
      <p:bldP spid="96" grpId="0" build="p"/>
      <p:bldP spid="97" grpId="0" build="p"/>
      <p:bldP spid="98" grpId="0" build="p"/>
      <p:bldP spid="99" grpId="0"/>
      <p:bldP spid="100" grpId="0" build="p"/>
      <p:bldP spid="101" grpId="0" build="p"/>
      <p:bldP spid="102" grpId="0" build="p"/>
      <p:bldP spid="103" grpId="0" build="p"/>
      <p:bldP spid="104" grpId="0" build="p"/>
      <p:bldP spid="105" grpId="0" build="p"/>
      <p:bldP spid="106" grpId="0" build="p"/>
      <p:bldP spid="107" grpId="0" build="p"/>
      <p:bldP spid="109" grpId="0" build="p"/>
      <p:bldP spid="1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3"/>
              <p:cNvSpPr txBox="1">
                <a:spLocks/>
              </p:cNvSpPr>
              <p:nvPr/>
            </p:nvSpPr>
            <p:spPr>
              <a:xfrm>
                <a:off x="1109614" y="762000"/>
                <a:ext cx="2858343" cy="5932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74320" indent="-274320" algn="l" defTabSz="914400" rtl="0" eaLnBrk="1" latinLnBrk="0" hangingPunct="1">
                  <a:lnSpc>
                    <a:spcPct val="90000"/>
                  </a:lnSpc>
                  <a:spcBef>
                    <a:spcPts val="1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544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830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–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40280" indent="-228600" algn="l" defTabSz="914400" rtl="0" eaLnBrk="1" latinLnBrk="0" hangingPunct="1">
                  <a:lnSpc>
                    <a:spcPct val="90000"/>
                  </a:lnSpc>
                  <a:spcBef>
                    <a:spcPts val="800"/>
                  </a:spcBef>
                  <a:buClr>
                    <a:schemeClr val="tx1"/>
                  </a:buClr>
                  <a:buSzPct val="100000"/>
                  <a:buFont typeface="Arial" pitchFamily="34" charset="0"/>
                  <a:buChar char="▪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fontAlgn="auto">
                  <a:spcAft>
                    <a:spcPts val="0"/>
                  </a:spcAft>
                  <a:buClr>
                    <a:srgbClr val="404040"/>
                  </a:buClr>
                  <a:buFont typeface="Arial" pitchFamily="34" charset="0"/>
                  <a:buNone/>
                </a:pPr>
                <a:r>
                  <a:rPr lang="en-US" sz="3200" b="1" dirty="0" smtClean="0">
                    <a:solidFill>
                      <a:srgbClr val="404040"/>
                    </a:solidFill>
                  </a:rPr>
                  <a:t>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3200" b="1" dirty="0">
                  <a:solidFill>
                    <a:srgbClr val="40404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614" y="762000"/>
                <a:ext cx="2858343" cy="593212"/>
              </a:xfrm>
              <a:prstGeom prst="rect">
                <a:avLst/>
              </a:prstGeom>
              <a:blipFill rotWithShape="1">
                <a:blip r:embed="rId2"/>
                <a:stretch>
                  <a:fillRect l="-2132" t="-12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13"/>
          <p:cNvSpPr txBox="1">
            <a:spLocks/>
          </p:cNvSpPr>
          <p:nvPr/>
        </p:nvSpPr>
        <p:spPr>
          <a:xfrm>
            <a:off x="1617330" y="2367001"/>
            <a:ext cx="2172799" cy="5042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dirty="0" smtClean="0">
                <a:solidFill>
                  <a:srgbClr val="418AB3">
                    <a:lumMod val="75000"/>
                  </a:srgbClr>
                </a:solidFill>
              </a:rPr>
              <a:t>Shift up 1 unit</a:t>
            </a:r>
          </a:p>
        </p:txBody>
      </p:sp>
      <p:sp>
        <p:nvSpPr>
          <p:cNvPr id="58" name="Title 12"/>
          <p:cNvSpPr txBox="1">
            <a:spLocks/>
          </p:cNvSpPr>
          <p:nvPr/>
        </p:nvSpPr>
        <p:spPr>
          <a:xfrm>
            <a:off x="385360" y="583775"/>
            <a:ext cx="655823" cy="591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srgbClr val="A6B727"/>
                </a:solidFill>
              </a:rPr>
              <a:t>A2.</a:t>
            </a:r>
            <a:endParaRPr lang="en-US" b="1" dirty="0">
              <a:solidFill>
                <a:srgbClr val="A6B727"/>
              </a:solidFill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1960318" y="1444520"/>
            <a:ext cx="1719316" cy="833175"/>
            <a:chOff x="2567637" y="2830656"/>
            <a:chExt cx="2988782" cy="1539873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2567637" y="2830656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>
              <a:off x="4062028" y="2876138"/>
              <a:ext cx="1464782" cy="152400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/>
          <p:cNvCxnSpPr/>
          <p:nvPr/>
        </p:nvCxnSpPr>
        <p:spPr>
          <a:xfrm flipV="1">
            <a:off x="2168580" y="1381802"/>
            <a:ext cx="1114715" cy="13114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Elbow Connector 124"/>
          <p:cNvCxnSpPr/>
          <p:nvPr/>
        </p:nvCxnSpPr>
        <p:spPr>
          <a:xfrm>
            <a:off x="2168580" y="1396951"/>
            <a:ext cx="2292968" cy="20921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Content Placeholder 13"/>
          <p:cNvSpPr txBox="1">
            <a:spLocks/>
          </p:cNvSpPr>
          <p:nvPr/>
        </p:nvSpPr>
        <p:spPr>
          <a:xfrm>
            <a:off x="4704233" y="944019"/>
            <a:ext cx="4287367" cy="284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0" indent="-523875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dirty="0" smtClean="0">
                <a:solidFill>
                  <a:srgbClr val="418AB3">
                    <a:lumMod val="75000"/>
                  </a:srgbClr>
                </a:solidFill>
              </a:rPr>
              <a:t>- Horizontal stretch by a factor of 2</a:t>
            </a:r>
            <a:endParaRPr lang="en-US" sz="3200" i="1" dirty="0" smtClean="0">
              <a:solidFill>
                <a:srgbClr val="418AB3">
                  <a:lumMod val="75000"/>
                </a:srgbClr>
              </a:solidFill>
            </a:endParaRPr>
          </a:p>
          <a:p>
            <a:pPr marL="635000" indent="-523875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dirty="0" smtClean="0">
                <a:solidFill>
                  <a:srgbClr val="418AB3">
                    <a:lumMod val="75000"/>
                  </a:srgbClr>
                </a:solidFill>
              </a:rPr>
              <a:t>- Shift left 3 units</a:t>
            </a:r>
            <a:endParaRPr lang="en-US" sz="3200" i="1" dirty="0" smtClean="0">
              <a:solidFill>
                <a:srgbClr val="418AB3">
                  <a:lumMod val="75000"/>
                </a:srgbClr>
              </a:solidFill>
            </a:endParaRPr>
          </a:p>
          <a:p>
            <a:pPr marL="635000" indent="-523875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3200" dirty="0" smtClean="0">
                <a:solidFill>
                  <a:srgbClr val="418AB3">
                    <a:lumMod val="75000"/>
                  </a:srgbClr>
                </a:solidFill>
              </a:rPr>
              <a:t>- Reflect over the vertical axis</a:t>
            </a:r>
            <a:endParaRPr lang="en-US" sz="3200" i="1" dirty="0" smtClean="0">
              <a:solidFill>
                <a:srgbClr val="418AB3">
                  <a:lumMod val="75000"/>
                </a:srgbClr>
              </a:solidFill>
            </a:endParaRPr>
          </a:p>
          <a:p>
            <a:pPr marL="635000" lvl="1" indent="-523875" fontAlgn="auto"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r>
              <a:rPr lang="en-US" sz="2800" dirty="0" smtClean="0">
                <a:solidFill>
                  <a:srgbClr val="418AB3">
                    <a:lumMod val="75000"/>
                  </a:srgbClr>
                </a:solidFill>
              </a:rPr>
              <a:t>(no visible change)</a:t>
            </a:r>
            <a:endParaRPr lang="en-US" sz="2800" i="1" dirty="0" smtClean="0">
              <a:solidFill>
                <a:srgbClr val="418AB3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56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0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riped Border 16x9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4942</TotalTime>
  <Words>1345</Words>
  <Application>Microsoft Office PowerPoint</Application>
  <PresentationFormat>On-screen Show (4:3)</PresentationFormat>
  <Paragraphs>292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Office Theme</vt:lpstr>
      <vt:lpstr>Striped Border 16x9</vt:lpstr>
      <vt:lpstr>Equation</vt:lpstr>
      <vt:lpstr>2.1 Graphing Absolute Value Functions</vt:lpstr>
      <vt:lpstr>RECALL Transformations</vt:lpstr>
      <vt:lpstr>Parameters of Transformations</vt:lpstr>
      <vt:lpstr>Absolute Value: f(x)=|x|</vt:lpstr>
      <vt:lpstr>Absolute Value Parent Function: f(x)=|x|</vt:lpstr>
      <vt:lpstr>Characteristics of Parent  Function: f(x)=|x|</vt:lpstr>
      <vt:lpstr>Graphing Absolute Value Functions</vt:lpstr>
      <vt:lpstr>Graphing Absolute Value Functions</vt:lpstr>
      <vt:lpstr>PowerPoint Presentation</vt:lpstr>
      <vt:lpstr>PowerPoint Presentation</vt:lpstr>
      <vt:lpstr>PowerPoint Presentation</vt:lpstr>
      <vt:lpstr>Reflect (not in the textbook)</vt:lpstr>
      <vt:lpstr>Writing Absolute Value Functions from a Graph</vt:lpstr>
      <vt:lpstr>Writing Absolute Value Functions from a Graph</vt:lpstr>
      <vt:lpstr>PowerPoint Presentation</vt:lpstr>
      <vt:lpstr>PowerPoint Presentation</vt:lpstr>
      <vt:lpstr>Reflect  (not in the textbook)</vt:lpstr>
      <vt:lpstr>Assignments: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Vertical Number Lines</dc:title>
  <dc:creator>Jim Taylor</dc:creator>
  <cp:lastModifiedBy>Jim Taylor</cp:lastModifiedBy>
  <cp:revision>182</cp:revision>
  <cp:lastPrinted>2016-12-06T21:37:19Z</cp:lastPrinted>
  <dcterms:created xsi:type="dcterms:W3CDTF">2011-11-03T03:18:23Z</dcterms:created>
  <dcterms:modified xsi:type="dcterms:W3CDTF">2017-01-02T20:26:40Z</dcterms:modified>
</cp:coreProperties>
</file>