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9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CC0000"/>
    <a:srgbClr val="CC00FF"/>
    <a:srgbClr val="660066"/>
    <a:srgbClr val="1ED4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95" autoAdjust="0"/>
    <p:restoredTop sz="94660"/>
  </p:normalViewPr>
  <p:slideViewPr>
    <p:cSldViewPr>
      <p:cViewPr>
        <p:scale>
          <a:sx n="60" d="100"/>
          <a:sy n="60" d="100"/>
        </p:scale>
        <p:origin x="-2010" y="-33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55A9EF4-E5B1-4DEE-8898-54B9BBB1DF4C}" type="datetimeFigureOut">
              <a:rPr lang="en-US"/>
              <a:pPr>
                <a:defRPr/>
              </a:pPr>
              <a:t>3/15/2017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D687E94-AA41-4CF0-89E5-6F4A82FB25B4}" type="slidenum">
              <a:rPr lang="en-US"/>
              <a:pPr>
                <a:defRPr/>
              </a:pPr>
              <a:t>‹#›</a:t>
            </a:fld>
            <a:endParaRPr lang="en-US"/>
          </a:p>
        </p:txBody>
      </p:sp>
    </p:spTree>
    <p:extLst>
      <p:ext uri="{BB962C8B-B14F-4D97-AF65-F5344CB8AC3E}">
        <p14:creationId xmlns:p14="http://schemas.microsoft.com/office/powerpoint/2010/main" val="4756872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CFBC23F-F49D-41E7-A581-70DE44E8547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CFBC23F-F49D-41E7-A581-70DE44E85473}"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A7C576-0A30-412B-93FD-A3DC104BFD7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08C5F60-6F4D-4E52-BF61-5C9DA4919664}" type="datetimeFigureOut">
              <a:rPr lang="en-US"/>
              <a:pPr>
                <a:defRPr/>
              </a:pPr>
              <a:t>3/15/2017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E01733-3BBC-41AB-A230-485606D458E8}" type="slidenum">
              <a:rPr lang="en-US"/>
              <a:pPr>
                <a:defRPr/>
              </a:pPr>
              <a:t>‹#›</a:t>
            </a:fld>
            <a:endParaRPr lang="en-US"/>
          </a:p>
        </p:txBody>
      </p:sp>
    </p:spTree>
    <p:extLst>
      <p:ext uri="{BB962C8B-B14F-4D97-AF65-F5344CB8AC3E}">
        <p14:creationId xmlns:p14="http://schemas.microsoft.com/office/powerpoint/2010/main" val="3748351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DE467-F1DC-4D51-865E-C917513DE8BF}" type="datetimeFigureOut">
              <a:rPr lang="en-US"/>
              <a:pPr>
                <a:defRPr/>
              </a:pPr>
              <a:t>3/15/2017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BF256C-36E8-48CF-8EB0-6B12753EC5B0}" type="slidenum">
              <a:rPr lang="en-US"/>
              <a:pPr>
                <a:defRPr/>
              </a:pPr>
              <a:t>‹#›</a:t>
            </a:fld>
            <a:endParaRPr lang="en-US"/>
          </a:p>
        </p:txBody>
      </p:sp>
    </p:spTree>
    <p:extLst>
      <p:ext uri="{BB962C8B-B14F-4D97-AF65-F5344CB8AC3E}">
        <p14:creationId xmlns:p14="http://schemas.microsoft.com/office/powerpoint/2010/main" val="393307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74355C9-1665-4240-BC64-2102D6EA2FE8}" type="datetimeFigureOut">
              <a:rPr lang="en-US"/>
              <a:pPr>
                <a:defRPr/>
              </a:pPr>
              <a:t>3/15/2017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DAD671-8C25-4848-94F8-011452F754E9}" type="slidenum">
              <a:rPr lang="en-US"/>
              <a:pPr>
                <a:defRPr/>
              </a:pPr>
              <a:t>‹#›</a:t>
            </a:fld>
            <a:endParaRPr lang="en-US"/>
          </a:p>
        </p:txBody>
      </p:sp>
    </p:spTree>
    <p:extLst>
      <p:ext uri="{BB962C8B-B14F-4D97-AF65-F5344CB8AC3E}">
        <p14:creationId xmlns:p14="http://schemas.microsoft.com/office/powerpoint/2010/main" val="370265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7B76138-3F33-4BE3-A902-EA275AC6795A}" type="datetimeFigureOut">
              <a:rPr lang="en-US"/>
              <a:pPr>
                <a:defRPr/>
              </a:pPr>
              <a:t>3/15/2017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9F3AEC-7C80-4BCB-B1BD-6153382530D0}" type="slidenum">
              <a:rPr lang="en-US"/>
              <a:pPr>
                <a:defRPr/>
              </a:pPr>
              <a:t>‹#›</a:t>
            </a:fld>
            <a:endParaRPr lang="en-US"/>
          </a:p>
        </p:txBody>
      </p:sp>
    </p:spTree>
    <p:extLst>
      <p:ext uri="{BB962C8B-B14F-4D97-AF65-F5344CB8AC3E}">
        <p14:creationId xmlns:p14="http://schemas.microsoft.com/office/powerpoint/2010/main" val="1474880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1940F86-1EAF-4C4B-8E3D-2E1C3B5CEE29}" type="datetimeFigureOut">
              <a:rPr lang="en-US"/>
              <a:pPr>
                <a:defRPr/>
              </a:pPr>
              <a:t>3/15/2017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508851-3E34-420F-AFD0-04DBCF8DFCB4}" type="slidenum">
              <a:rPr lang="en-US"/>
              <a:pPr>
                <a:defRPr/>
              </a:pPr>
              <a:t>‹#›</a:t>
            </a:fld>
            <a:endParaRPr lang="en-US"/>
          </a:p>
        </p:txBody>
      </p:sp>
    </p:spTree>
    <p:extLst>
      <p:ext uri="{BB962C8B-B14F-4D97-AF65-F5344CB8AC3E}">
        <p14:creationId xmlns:p14="http://schemas.microsoft.com/office/powerpoint/2010/main" val="1298512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CDF516D-F9F6-45CC-8DBE-F182C0553640}" type="datetimeFigureOut">
              <a:rPr lang="en-US"/>
              <a:pPr>
                <a:defRPr/>
              </a:pPr>
              <a:t>3/15/2017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23518B4-14E2-40F7-B035-2270B7983077}" type="slidenum">
              <a:rPr lang="en-US"/>
              <a:pPr>
                <a:defRPr/>
              </a:pPr>
              <a:t>‹#›</a:t>
            </a:fld>
            <a:endParaRPr lang="en-US"/>
          </a:p>
        </p:txBody>
      </p:sp>
    </p:spTree>
    <p:extLst>
      <p:ext uri="{BB962C8B-B14F-4D97-AF65-F5344CB8AC3E}">
        <p14:creationId xmlns:p14="http://schemas.microsoft.com/office/powerpoint/2010/main" val="319827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679719D-F4E3-48FD-9647-668FAFC124FD}" type="datetimeFigureOut">
              <a:rPr lang="en-US"/>
              <a:pPr>
                <a:defRPr/>
              </a:pPr>
              <a:t>3/15/2017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2534B4B-C9D8-4108-9815-44D6EE37172A}" type="slidenum">
              <a:rPr lang="en-US"/>
              <a:pPr>
                <a:defRPr/>
              </a:pPr>
              <a:t>‹#›</a:t>
            </a:fld>
            <a:endParaRPr lang="en-US"/>
          </a:p>
        </p:txBody>
      </p:sp>
    </p:spTree>
    <p:extLst>
      <p:ext uri="{BB962C8B-B14F-4D97-AF65-F5344CB8AC3E}">
        <p14:creationId xmlns:p14="http://schemas.microsoft.com/office/powerpoint/2010/main" val="3975411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DBF1646-FD11-437E-B1D8-5F986B587C73}" type="datetimeFigureOut">
              <a:rPr lang="en-US"/>
              <a:pPr>
                <a:defRPr/>
              </a:pPr>
              <a:t>3/15/2017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8334195-7BDC-4831-930A-A6591B5D72EB}" type="slidenum">
              <a:rPr lang="en-US"/>
              <a:pPr>
                <a:defRPr/>
              </a:pPr>
              <a:t>‹#›</a:t>
            </a:fld>
            <a:endParaRPr lang="en-US"/>
          </a:p>
        </p:txBody>
      </p:sp>
    </p:spTree>
    <p:extLst>
      <p:ext uri="{BB962C8B-B14F-4D97-AF65-F5344CB8AC3E}">
        <p14:creationId xmlns:p14="http://schemas.microsoft.com/office/powerpoint/2010/main" val="312680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3041966-AA0F-4FD3-A022-F13B48B69D33}" type="datetimeFigureOut">
              <a:rPr lang="en-US"/>
              <a:pPr>
                <a:defRPr/>
              </a:pPr>
              <a:t>3/15/2017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3E25638-1A95-4CF3-A997-10106BD92941}" type="slidenum">
              <a:rPr lang="en-US"/>
              <a:pPr>
                <a:defRPr/>
              </a:pPr>
              <a:t>‹#›</a:t>
            </a:fld>
            <a:endParaRPr lang="en-US"/>
          </a:p>
        </p:txBody>
      </p:sp>
    </p:spTree>
    <p:extLst>
      <p:ext uri="{BB962C8B-B14F-4D97-AF65-F5344CB8AC3E}">
        <p14:creationId xmlns:p14="http://schemas.microsoft.com/office/powerpoint/2010/main" val="614404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DD7604-217A-4623-A482-D9839E81271E}" type="datetimeFigureOut">
              <a:rPr lang="en-US"/>
              <a:pPr>
                <a:defRPr/>
              </a:pPr>
              <a:t>3/15/2017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8395C63-6F09-4E58-8484-C8D3A68DCF0F}" type="slidenum">
              <a:rPr lang="en-US"/>
              <a:pPr>
                <a:defRPr/>
              </a:pPr>
              <a:t>‹#›</a:t>
            </a:fld>
            <a:endParaRPr lang="en-US"/>
          </a:p>
        </p:txBody>
      </p:sp>
    </p:spTree>
    <p:extLst>
      <p:ext uri="{BB962C8B-B14F-4D97-AF65-F5344CB8AC3E}">
        <p14:creationId xmlns:p14="http://schemas.microsoft.com/office/powerpoint/2010/main" val="1754126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FB6FC0B-5630-4792-BD10-822C85120C6E}" type="datetimeFigureOut">
              <a:rPr lang="en-US"/>
              <a:pPr>
                <a:defRPr/>
              </a:pPr>
              <a:t>3/15/2017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454C60-A133-471B-A661-EBFA83D4D96E}" type="slidenum">
              <a:rPr lang="en-US"/>
              <a:pPr>
                <a:defRPr/>
              </a:pPr>
              <a:t>‹#›</a:t>
            </a:fld>
            <a:endParaRPr lang="en-US"/>
          </a:p>
        </p:txBody>
      </p:sp>
    </p:spTree>
    <p:extLst>
      <p:ext uri="{BB962C8B-B14F-4D97-AF65-F5344CB8AC3E}">
        <p14:creationId xmlns:p14="http://schemas.microsoft.com/office/powerpoint/2010/main" val="167428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8FF62BE-A7D7-4135-9063-955AAF141B2A}" type="datetimeFigureOut">
              <a:rPr lang="en-US"/>
              <a:pPr>
                <a:defRPr/>
              </a:pPr>
              <a:t>3/15/2017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025748D-AABE-4B63-8DF9-83E74236AC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image" Target="../media/image26.wmf"/><Relationship Id="rId3" Type="http://schemas.openxmlformats.org/officeDocument/2006/relationships/notesSlide" Target="../notesSlides/notesSlide10.xml"/><Relationship Id="rId7" Type="http://schemas.openxmlformats.org/officeDocument/2006/relationships/oleObject" Target="../embeddings/oleObject13.bin"/><Relationship Id="rId12"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3.wmf"/><Relationship Id="rId11" Type="http://schemas.openxmlformats.org/officeDocument/2006/relationships/image" Target="../media/image25.wmf"/><Relationship Id="rId5" Type="http://schemas.openxmlformats.org/officeDocument/2006/relationships/oleObject" Target="../embeddings/oleObject12.bin"/><Relationship Id="rId10" Type="http://schemas.openxmlformats.org/officeDocument/2006/relationships/oleObject" Target="../embeddings/oleObject15.bin"/><Relationship Id="rId4" Type="http://schemas.openxmlformats.org/officeDocument/2006/relationships/image" Target="../media/image27.png"/><Relationship Id="rId9" Type="http://schemas.openxmlformats.org/officeDocument/2006/relationships/oleObject" Target="../embeddings/oleObject14.bin"/></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3.png"/><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1.wmf"/><Relationship Id="rId18" Type="http://schemas.openxmlformats.org/officeDocument/2006/relationships/oleObject" Target="../embeddings/oleObject10.bin"/><Relationship Id="rId3" Type="http://schemas.openxmlformats.org/officeDocument/2006/relationships/notesSlide" Target="../notesSlides/notesSlide7.xml"/><Relationship Id="rId21" Type="http://schemas.openxmlformats.org/officeDocument/2006/relationships/image" Target="../media/image15.wmf"/><Relationship Id="rId7" Type="http://schemas.openxmlformats.org/officeDocument/2006/relationships/oleObject" Target="../embeddings/oleObject4.bin"/><Relationship Id="rId12" Type="http://schemas.openxmlformats.org/officeDocument/2006/relationships/oleObject" Target="../embeddings/oleObject7.bin"/><Relationship Id="rId17"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image" Target="../media/image10.wmf"/><Relationship Id="rId5" Type="http://schemas.openxmlformats.org/officeDocument/2006/relationships/oleObject" Target="../embeddings/oleObject3.bin"/><Relationship Id="rId15" Type="http://schemas.openxmlformats.org/officeDocument/2006/relationships/image" Target="../media/image12.wmf"/><Relationship Id="rId10" Type="http://schemas.openxmlformats.org/officeDocument/2006/relationships/oleObject" Target="../embeddings/oleObject6.bin"/><Relationship Id="rId19" Type="http://schemas.openxmlformats.org/officeDocument/2006/relationships/image" Target="../media/image14.wmf"/><Relationship Id="rId4" Type="http://schemas.openxmlformats.org/officeDocument/2006/relationships/image" Target="../media/image16.png"/><Relationship Id="rId9" Type="http://schemas.openxmlformats.org/officeDocument/2006/relationships/oleObject" Target="../embeddings/oleObject5.bin"/><Relationship Id="rId1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371600"/>
            <a:ext cx="7772400" cy="1470025"/>
          </a:xfrm>
        </p:spPr>
        <p:txBody>
          <a:bodyPr/>
          <a:lstStyle/>
          <a:p>
            <a:pPr algn="l"/>
            <a:r>
              <a:rPr lang="en-US" sz="9600" b="1" dirty="0" smtClean="0">
                <a:solidFill>
                  <a:schemeClr val="accent1">
                    <a:lumMod val="75000"/>
                  </a:schemeClr>
                </a:solidFill>
              </a:rPr>
              <a:t>Mod 2.2:</a:t>
            </a:r>
            <a:r>
              <a:rPr lang="en-US" sz="7200" b="1" dirty="0" smtClean="0">
                <a:solidFill>
                  <a:schemeClr val="accent1">
                    <a:lumMod val="75000"/>
                  </a:schemeClr>
                </a:solidFill>
              </a:rPr>
              <a:t/>
            </a:r>
            <a:br>
              <a:rPr lang="en-US" sz="7200" b="1" dirty="0" smtClean="0">
                <a:solidFill>
                  <a:schemeClr val="accent1">
                    <a:lumMod val="75000"/>
                  </a:schemeClr>
                </a:solidFill>
              </a:rPr>
            </a:br>
            <a:r>
              <a:rPr lang="en-US" sz="7200" b="1" dirty="0" smtClean="0">
                <a:solidFill>
                  <a:schemeClr val="accent1">
                    <a:lumMod val="75000"/>
                  </a:schemeClr>
                </a:solidFill>
              </a:rPr>
              <a:t>Solving Absolute Value Equations</a:t>
            </a:r>
            <a:endParaRPr lang="en-US" sz="7200" b="1" dirty="0">
              <a:solidFill>
                <a:schemeClr val="accent1">
                  <a:lumMod val="75000"/>
                </a:schemeClr>
              </a:solidFill>
            </a:endParaRPr>
          </a:p>
        </p:txBody>
      </p:sp>
      <p:sp>
        <p:nvSpPr>
          <p:cNvPr id="3" name="Subtitle 2"/>
          <p:cNvSpPr>
            <a:spLocks noGrp="1"/>
          </p:cNvSpPr>
          <p:nvPr>
            <p:ph type="subTitle" idx="1"/>
          </p:nvPr>
        </p:nvSpPr>
        <p:spPr>
          <a:xfrm>
            <a:off x="381000" y="4038600"/>
            <a:ext cx="8001000" cy="1066800"/>
          </a:xfrm>
        </p:spPr>
        <p:txBody>
          <a:bodyPr>
            <a:noAutofit/>
          </a:bodyPr>
          <a:lstStyle/>
          <a:p>
            <a:pPr algn="l"/>
            <a:r>
              <a:rPr lang="en-US" sz="2800" b="1" dirty="0" smtClean="0">
                <a:solidFill>
                  <a:schemeClr val="tx2">
                    <a:lumMod val="75000"/>
                  </a:schemeClr>
                </a:solidFill>
              </a:rPr>
              <a:t>Essential Question: How can you solve an absolute value equation?</a:t>
            </a:r>
            <a:endParaRPr lang="en-US" sz="2800" dirty="0" smtClean="0">
              <a:solidFill>
                <a:schemeClr val="tx2">
                  <a:lumMod val="75000"/>
                </a:schemeClr>
              </a:solidFill>
            </a:endParaRPr>
          </a:p>
          <a:p>
            <a:pPr algn="l"/>
            <a:r>
              <a:rPr lang="en-US" sz="1800" b="1" dirty="0" smtClean="0">
                <a:solidFill>
                  <a:schemeClr val="tx2">
                    <a:lumMod val="75000"/>
                  </a:schemeClr>
                </a:solidFill>
              </a:rPr>
              <a:t>CASS: A-CED.1 </a:t>
            </a:r>
            <a:r>
              <a:rPr lang="en-US" sz="1800" dirty="0" smtClean="0">
                <a:solidFill>
                  <a:schemeClr val="tx2">
                    <a:lumMod val="75000"/>
                  </a:schemeClr>
                </a:solidFill>
              </a:rPr>
              <a:t>Create equations and inequalities in one variable and use them to solve problems. Also</a:t>
            </a:r>
            <a:r>
              <a:rPr lang="en-US" sz="1800" b="1" dirty="0" smtClean="0">
                <a:solidFill>
                  <a:schemeClr val="tx2">
                    <a:lumMod val="75000"/>
                  </a:schemeClr>
                </a:solidFill>
              </a:rPr>
              <a:t> A-REI.3, A-REI.11 MP.6 </a:t>
            </a:r>
            <a:r>
              <a:rPr lang="en-US" sz="1800" dirty="0" smtClean="0">
                <a:solidFill>
                  <a:schemeClr val="tx2">
                    <a:lumMod val="75000"/>
                  </a:schemeClr>
                </a:solidFill>
              </a:rPr>
              <a:t>Precision</a:t>
            </a:r>
            <a:endParaRPr lang="en-US" sz="1800" dirty="0">
              <a:solidFill>
                <a:schemeClr val="tx2">
                  <a:lumMod val="75000"/>
                </a:schemeClr>
              </a:solidFill>
            </a:endParaRPr>
          </a:p>
        </p:txBody>
      </p:sp>
    </p:spTree>
    <p:extLst>
      <p:ext uri="{BB962C8B-B14F-4D97-AF65-F5344CB8AC3E}">
        <p14:creationId xmlns:p14="http://schemas.microsoft.com/office/powerpoint/2010/main" val="3897019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l="9500"/>
          <a:stretch/>
        </p:blipFill>
        <p:spPr bwMode="auto">
          <a:xfrm>
            <a:off x="914400" y="822960"/>
            <a:ext cx="6629400" cy="4892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Object 4"/>
          <p:cNvGraphicFramePr>
            <a:graphicFrameLocks noChangeAspect="1"/>
          </p:cNvGraphicFramePr>
          <p:nvPr>
            <p:extLst>
              <p:ext uri="{D42A27DB-BD31-4B8C-83A1-F6EECF244321}">
                <p14:modId xmlns:p14="http://schemas.microsoft.com/office/powerpoint/2010/main" val="3466364233"/>
              </p:ext>
            </p:extLst>
          </p:nvPr>
        </p:nvGraphicFramePr>
        <p:xfrm>
          <a:off x="6766918" y="1691641"/>
          <a:ext cx="385762" cy="648080"/>
        </p:xfrm>
        <a:graphic>
          <a:graphicData uri="http://schemas.openxmlformats.org/presentationml/2006/ole">
            <mc:AlternateContent xmlns:mc="http://schemas.openxmlformats.org/markup-compatibility/2006">
              <mc:Choice xmlns:v="urn:schemas-microsoft-com:vml" Requires="v">
                <p:oleObj spid="_x0000_s10277" name="Equation" r:id="rId5" imgW="126720" imgH="177480" progId="">
                  <p:embed/>
                </p:oleObj>
              </mc:Choice>
              <mc:Fallback>
                <p:oleObj name="Equation" r:id="rId5" imgW="126720" imgH="17748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6918" y="1691641"/>
                        <a:ext cx="385762" cy="648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444173657"/>
              </p:ext>
            </p:extLst>
          </p:nvPr>
        </p:nvGraphicFramePr>
        <p:xfrm>
          <a:off x="6766918" y="2562725"/>
          <a:ext cx="385762" cy="647700"/>
        </p:xfrm>
        <a:graphic>
          <a:graphicData uri="http://schemas.openxmlformats.org/presentationml/2006/ole">
            <mc:AlternateContent xmlns:mc="http://schemas.openxmlformats.org/markup-compatibility/2006">
              <mc:Choice xmlns:v="urn:schemas-microsoft-com:vml" Requires="v">
                <p:oleObj spid="_x0000_s10278" name="Equation" r:id="rId7" imgW="126725" imgH="177415" progId="">
                  <p:embed/>
                </p:oleObj>
              </mc:Choice>
              <mc:Fallback>
                <p:oleObj name="Equation" r:id="rId7" imgW="126725" imgH="177415"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66918" y="2562725"/>
                        <a:ext cx="385762"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841716547"/>
              </p:ext>
            </p:extLst>
          </p:nvPr>
        </p:nvGraphicFramePr>
        <p:xfrm>
          <a:off x="6771680" y="3329940"/>
          <a:ext cx="385762" cy="647700"/>
        </p:xfrm>
        <a:graphic>
          <a:graphicData uri="http://schemas.openxmlformats.org/presentationml/2006/ole">
            <mc:AlternateContent xmlns:mc="http://schemas.openxmlformats.org/markup-compatibility/2006">
              <mc:Choice xmlns:v="urn:schemas-microsoft-com:vml" Requires="v">
                <p:oleObj spid="_x0000_s10279" name="Equation" r:id="rId9" imgW="126725" imgH="177415" progId="">
                  <p:embed/>
                </p:oleObj>
              </mc:Choice>
              <mc:Fallback>
                <p:oleObj name="Equation" r:id="rId9" imgW="126725" imgH="177415"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71680" y="3329940"/>
                        <a:ext cx="385762"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434619953"/>
              </p:ext>
            </p:extLst>
          </p:nvPr>
        </p:nvGraphicFramePr>
        <p:xfrm>
          <a:off x="6777804" y="4069080"/>
          <a:ext cx="385762" cy="600076"/>
        </p:xfrm>
        <a:graphic>
          <a:graphicData uri="http://schemas.openxmlformats.org/presentationml/2006/ole">
            <mc:AlternateContent xmlns:mc="http://schemas.openxmlformats.org/markup-compatibility/2006">
              <mc:Choice xmlns:v="urn:schemas-microsoft-com:vml" Requires="v">
                <p:oleObj spid="_x0000_s10280" name="Equation" r:id="rId10" imgW="126720" imgH="164880" progId="">
                  <p:embed/>
                </p:oleObj>
              </mc:Choice>
              <mc:Fallback>
                <p:oleObj name="Equation" r:id="rId10" imgW="126720" imgH="164880" progId="">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77804" y="4069080"/>
                        <a:ext cx="385762" cy="6000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33638705"/>
              </p:ext>
            </p:extLst>
          </p:nvPr>
        </p:nvGraphicFramePr>
        <p:xfrm>
          <a:off x="6806832" y="4800600"/>
          <a:ext cx="385762" cy="600076"/>
        </p:xfrm>
        <a:graphic>
          <a:graphicData uri="http://schemas.openxmlformats.org/presentationml/2006/ole">
            <mc:AlternateContent xmlns:mc="http://schemas.openxmlformats.org/markup-compatibility/2006">
              <mc:Choice xmlns:v="urn:schemas-microsoft-com:vml" Requires="v">
                <p:oleObj spid="_x0000_s10281" name="Equation" r:id="rId12" imgW="126720" imgH="164880" progId="">
                  <p:embed/>
                </p:oleObj>
              </mc:Choice>
              <mc:Fallback>
                <p:oleObj name="Equation" r:id="rId12" imgW="126720" imgH="164880" progId="">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06832" y="4800600"/>
                        <a:ext cx="385762" cy="6000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l="9500" r="46948" b="80373"/>
          <a:stretch/>
        </p:blipFill>
        <p:spPr bwMode="auto">
          <a:xfrm>
            <a:off x="914400" y="822960"/>
            <a:ext cx="3190280" cy="96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63</a:t>
            </a:r>
            <a:endParaRPr kumimoji="0" lang="en-US" sz="3200" b="1" i="0" u="none" strike="noStrike" kern="1200" cap="none" spc="0" normalizeH="0" baseline="0" noProof="0" dirty="0">
              <a:ln>
                <a:noFill/>
              </a:ln>
              <a:effectLst/>
              <a:uLnTx/>
              <a:uFillTx/>
              <a:latin typeface="+mn-lt"/>
              <a:ea typeface="+mn-ea"/>
              <a:cs typeface="+mn-cs"/>
            </a:endParaRPr>
          </a:p>
        </p:txBody>
      </p:sp>
      <p:sp>
        <p:nvSpPr>
          <p:cNvPr id="10" name="AutoShape 43"/>
          <p:cNvSpPr>
            <a:spLocks noChangeArrowheads="1"/>
          </p:cNvSpPr>
          <p:nvPr/>
        </p:nvSpPr>
        <p:spPr bwMode="auto">
          <a:xfrm>
            <a:off x="51392" y="76200"/>
            <a:ext cx="2387008" cy="533400"/>
          </a:xfrm>
          <a:prstGeom prst="roundRect">
            <a:avLst>
              <a:gd name="adj" fmla="val 16667"/>
            </a:avLst>
          </a:prstGeom>
          <a:solidFill>
            <a:srgbClr val="3366FF"/>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11" name="Text Box 44"/>
          <p:cNvSpPr txBox="1">
            <a:spLocks noChangeArrowheads="1"/>
          </p:cNvSpPr>
          <p:nvPr/>
        </p:nvSpPr>
        <p:spPr bwMode="auto">
          <a:xfrm>
            <a:off x="51392" y="76200"/>
            <a:ext cx="337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EXAMPLE 2B</a:t>
            </a:r>
            <a:endParaRPr lang="en-US" altLang="en-US" sz="2800" dirty="0">
              <a:solidFill>
                <a:schemeClr val="bg1"/>
              </a:solidFill>
            </a:endParaRPr>
          </a:p>
        </p:txBody>
      </p:sp>
    </p:spTree>
    <p:extLst>
      <p:ext uri="{BB962C8B-B14F-4D97-AF65-F5344CB8AC3E}">
        <p14:creationId xmlns:p14="http://schemas.microsoft.com/office/powerpoint/2010/main" val="228814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circle(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ircle(in)">
                                      <p:cBhvr>
                                        <p:cTn id="21" dur="20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20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circle(in)">
                                      <p:cBhvr>
                                        <p:cTn id="3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5"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t="24741"/>
          <a:stretch/>
        </p:blipFill>
        <p:spPr bwMode="auto">
          <a:xfrm>
            <a:off x="214086" y="838200"/>
            <a:ext cx="8396514" cy="191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37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814496"/>
            <a:ext cx="2493909" cy="24530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371"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2814497"/>
            <a:ext cx="2438400" cy="28243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63</a:t>
            </a:r>
            <a:endParaRPr kumimoji="0" lang="en-US" sz="3200" b="1" i="0" u="none" strike="noStrike" kern="1200" cap="none" spc="0" normalizeH="0" baseline="0" noProof="0" dirty="0">
              <a:ln>
                <a:noFill/>
              </a:ln>
              <a:effectLst/>
              <a:uLnTx/>
              <a:uFillTx/>
              <a:latin typeface="+mn-lt"/>
              <a:ea typeface="+mn-ea"/>
              <a:cs typeface="+mn-cs"/>
            </a:endParaRPr>
          </a:p>
        </p:txBody>
      </p:sp>
      <p:sp>
        <p:nvSpPr>
          <p:cNvPr id="6" name="AutoShape 2"/>
          <p:cNvSpPr>
            <a:spLocks noChangeArrowheads="1"/>
          </p:cNvSpPr>
          <p:nvPr/>
        </p:nvSpPr>
        <p:spPr bwMode="auto">
          <a:xfrm>
            <a:off x="76200" y="76200"/>
            <a:ext cx="1752600" cy="533400"/>
          </a:xfrm>
          <a:prstGeom prst="roundRect">
            <a:avLst>
              <a:gd name="adj" fmla="val 16667"/>
            </a:avLst>
          </a:prstGeom>
          <a:solidFill>
            <a:srgbClr val="00B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solidFill>
                <a:srgbClr val="000000"/>
              </a:solidFill>
            </a:endParaRPr>
          </a:p>
        </p:txBody>
      </p:sp>
      <p:sp>
        <p:nvSpPr>
          <p:cNvPr id="7" name="Text Box 3"/>
          <p:cNvSpPr txBox="1">
            <a:spLocks noChangeArrowheads="1"/>
          </p:cNvSpPr>
          <p:nvPr/>
        </p:nvSpPr>
        <p:spPr bwMode="auto">
          <a:xfrm>
            <a:off x="76200" y="76200"/>
            <a:ext cx="1905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rgbClr val="FFFFFF"/>
                </a:solidFill>
              </a:rPr>
              <a:t>Your Turn</a:t>
            </a:r>
            <a:endParaRPr lang="en-US" altLang="en-US" sz="2800" dirty="0">
              <a:solidFill>
                <a:srgbClr val="FFFFFF"/>
              </a:solidFill>
            </a:endParaRPr>
          </a:p>
        </p:txBody>
      </p:sp>
    </p:spTree>
    <p:extLst>
      <p:ext uri="{BB962C8B-B14F-4D97-AF65-F5344CB8AC3E}">
        <p14:creationId xmlns:p14="http://schemas.microsoft.com/office/powerpoint/2010/main" val="1446972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5370"/>
                                        </p:tgtEl>
                                        <p:attrNameLst>
                                          <p:attrName>style.visibility</p:attrName>
                                        </p:attrNameLst>
                                      </p:cBhvr>
                                      <p:to>
                                        <p:strVal val="visible"/>
                                      </p:to>
                                    </p:set>
                                    <p:animEffect transition="in" filter="circle(in)">
                                      <p:cBhvr>
                                        <p:cTn id="7" dur="2000"/>
                                        <p:tgtEl>
                                          <p:spTgt spid="1537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5371"/>
                                        </p:tgtEl>
                                        <p:attrNameLst>
                                          <p:attrName>style.visibility</p:attrName>
                                        </p:attrNameLst>
                                      </p:cBhvr>
                                      <p:to>
                                        <p:strVal val="visible"/>
                                      </p:to>
                                    </p:set>
                                    <p:animEffect transition="in" filter="circle(in)">
                                      <p:cBhvr>
                                        <p:cTn id="12" dur="2000"/>
                                        <p:tgtEl>
                                          <p:spTgt spid="15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28" y="822960"/>
            <a:ext cx="8430672" cy="3291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42438" y="1721446"/>
            <a:ext cx="7955329" cy="1910779"/>
          </a:xfrm>
          <a:prstGeom prst="rect">
            <a:avLst/>
          </a:prstGeom>
          <a:noFill/>
        </p:spPr>
        <p:txBody>
          <a:bodyPr wrap="square" rtlCol="0">
            <a:spAutoFit/>
          </a:bodyPr>
          <a:lstStyle/>
          <a:p>
            <a:pPr>
              <a:lnSpc>
                <a:spcPct val="170000"/>
              </a:lnSpc>
            </a:pPr>
            <a:r>
              <a:rPr lang="en-US" b="1" dirty="0" smtClean="0">
                <a:solidFill>
                  <a:srgbClr val="CC00FF"/>
                </a:solidFill>
                <a:latin typeface="Arial" panose="020B0604020202020204" pitchFamily="34" charset="0"/>
                <a:cs typeface="Arial" panose="020B0604020202020204" pitchFamily="34" charset="0"/>
              </a:rPr>
              <a:t>The solution to a mathematical equation is not simply any value of the variable that makes the equation true.  Supplying only one value that works in the equation implies that it is the only value that works, which is incorrect.</a:t>
            </a:r>
            <a:endParaRPr lang="en-US" b="1" dirty="0">
              <a:solidFill>
                <a:srgbClr val="CC00FF"/>
              </a:solidFill>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2800" b="1" i="0" u="none" strike="noStrike" kern="1200" cap="none" spc="0" normalizeH="0" baseline="0" noProof="0" dirty="0" smtClean="0">
                <a:ln>
                  <a:noFill/>
                </a:ln>
                <a:effectLst/>
                <a:uLnTx/>
                <a:uFillTx/>
                <a:latin typeface="+mn-lt"/>
                <a:ea typeface="+mn-ea"/>
                <a:cs typeface="+mn-cs"/>
              </a:rPr>
              <a:t>p. 64</a:t>
            </a:r>
            <a:endParaRPr kumimoji="0" lang="en-US" sz="2800" b="1" i="0" u="none" strike="noStrike" kern="1200" cap="none" spc="0" normalizeH="0" baseline="0" noProof="0" dirty="0">
              <a:ln>
                <a:noFill/>
              </a:ln>
              <a:effectLst/>
              <a:uLnTx/>
              <a:uFillTx/>
              <a:latin typeface="+mn-lt"/>
              <a:ea typeface="+mn-ea"/>
              <a:cs typeface="+mn-cs"/>
            </a:endParaRPr>
          </a:p>
        </p:txBody>
      </p:sp>
      <p:sp>
        <p:nvSpPr>
          <p:cNvPr id="7" name="AutoShape 43"/>
          <p:cNvSpPr>
            <a:spLocks noChangeArrowheads="1"/>
          </p:cNvSpPr>
          <p:nvPr/>
        </p:nvSpPr>
        <p:spPr bwMode="auto">
          <a:xfrm>
            <a:off x="120502" y="76200"/>
            <a:ext cx="2317898" cy="533400"/>
          </a:xfrm>
          <a:prstGeom prst="roundRect">
            <a:avLst>
              <a:gd name="adj" fmla="val 16667"/>
            </a:avLst>
          </a:prstGeom>
          <a:solidFill>
            <a:srgbClr val="FF93B7"/>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8" name="Text Box 44"/>
          <p:cNvSpPr txBox="1">
            <a:spLocks noChangeArrowheads="1"/>
          </p:cNvSpPr>
          <p:nvPr/>
        </p:nvSpPr>
        <p:spPr bwMode="auto">
          <a:xfrm>
            <a:off x="152400" y="76200"/>
            <a:ext cx="2758539"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ELABORATE</a:t>
            </a:r>
            <a:endParaRPr lang="en-US" altLang="en-US" sz="2800" dirty="0">
              <a:solidFill>
                <a:schemeClr val="bg1"/>
              </a:solidFill>
            </a:endParaRPr>
          </a:p>
        </p:txBody>
      </p:sp>
    </p:spTree>
    <p:extLst>
      <p:ext uri="{BB962C8B-B14F-4D97-AF65-F5344CB8AC3E}">
        <p14:creationId xmlns:p14="http://schemas.microsoft.com/office/powerpoint/2010/main" val="123638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30127"/>
            <a:ext cx="8458200" cy="42276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609601" y="1894055"/>
            <a:ext cx="7955329" cy="2852576"/>
          </a:xfrm>
          <a:prstGeom prst="rect">
            <a:avLst/>
          </a:prstGeom>
          <a:noFill/>
        </p:spPr>
        <p:txBody>
          <a:bodyPr wrap="square" rtlCol="0">
            <a:spAutoFit/>
          </a:bodyPr>
          <a:lstStyle/>
          <a:p>
            <a:pPr>
              <a:lnSpc>
                <a:spcPct val="170000"/>
              </a:lnSpc>
            </a:pPr>
            <a:r>
              <a:rPr lang="en-US" b="1" dirty="0" smtClean="0">
                <a:solidFill>
                  <a:srgbClr val="CC00FF"/>
                </a:solidFill>
                <a:latin typeface="Arial" panose="020B0604020202020204" pitchFamily="34" charset="0"/>
                <a:cs typeface="Arial" panose="020B0604020202020204" pitchFamily="34" charset="0"/>
              </a:rPr>
              <a:t>The range of a non-constant linear function is all real numbers.  The range of an absolute value function is y </a:t>
            </a:r>
            <a:r>
              <a:rPr lang="en-US" b="1" u="sng" dirty="0" smtClean="0">
                <a:solidFill>
                  <a:srgbClr val="CC00FF"/>
                </a:solidFill>
                <a:latin typeface="Arial" panose="020B0604020202020204" pitchFamily="34" charset="0"/>
                <a:cs typeface="Arial" panose="020B0604020202020204" pitchFamily="34" charset="0"/>
              </a:rPr>
              <a:t>&gt;</a:t>
            </a:r>
            <a:r>
              <a:rPr lang="en-US" b="1" dirty="0" smtClean="0">
                <a:solidFill>
                  <a:srgbClr val="CC00FF"/>
                </a:solidFill>
                <a:latin typeface="Arial" panose="020B0604020202020204" pitchFamily="34" charset="0"/>
                <a:cs typeface="Arial" panose="020B0604020202020204" pitchFamily="34" charset="0"/>
              </a:rPr>
              <a:t> k if the function opens upward and y </a:t>
            </a:r>
            <a:r>
              <a:rPr lang="en-US" b="1" u="sng" dirty="0" smtClean="0">
                <a:solidFill>
                  <a:srgbClr val="CC00FF"/>
                </a:solidFill>
                <a:latin typeface="Arial" panose="020B0604020202020204" pitchFamily="34" charset="0"/>
                <a:cs typeface="Arial" panose="020B0604020202020204" pitchFamily="34" charset="0"/>
              </a:rPr>
              <a:t>&lt;</a:t>
            </a:r>
            <a:r>
              <a:rPr lang="en-US" b="1" dirty="0" smtClean="0">
                <a:solidFill>
                  <a:srgbClr val="CC00FF"/>
                </a:solidFill>
                <a:latin typeface="Arial" panose="020B0604020202020204" pitchFamily="34" charset="0"/>
                <a:cs typeface="Arial" panose="020B0604020202020204" pitchFamily="34" charset="0"/>
              </a:rPr>
              <a:t> k if the function opens downward.  Because the graph of a linear function is a line, a horizontal line will intersect it only once.  Because the graph of an absolute value function is a “V”, a horizontal line can intersect it once, twice, or not at all.</a:t>
            </a:r>
            <a:endParaRPr lang="en-US" b="1" dirty="0">
              <a:solidFill>
                <a:srgbClr val="CC00FF"/>
              </a:solidFill>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2800" b="1" i="0" u="none" strike="noStrike" kern="1200" cap="none" spc="0" normalizeH="0" baseline="0" noProof="0" dirty="0" smtClean="0">
                <a:ln>
                  <a:noFill/>
                </a:ln>
                <a:effectLst/>
                <a:uLnTx/>
                <a:uFillTx/>
                <a:latin typeface="+mn-lt"/>
                <a:ea typeface="+mn-ea"/>
                <a:cs typeface="+mn-cs"/>
              </a:rPr>
              <a:t>p. 64</a:t>
            </a:r>
            <a:endParaRPr kumimoji="0" lang="en-US" sz="2800" b="1" i="0" u="none" strike="noStrike" kern="1200" cap="none" spc="0" normalizeH="0" baseline="0" noProof="0" dirty="0">
              <a:ln>
                <a:noFill/>
              </a:ln>
              <a:effectLst/>
              <a:uLnTx/>
              <a:uFillTx/>
              <a:latin typeface="+mn-lt"/>
              <a:ea typeface="+mn-ea"/>
              <a:cs typeface="+mn-cs"/>
            </a:endParaRPr>
          </a:p>
        </p:txBody>
      </p:sp>
      <p:sp>
        <p:nvSpPr>
          <p:cNvPr id="8" name="AutoShape 43"/>
          <p:cNvSpPr>
            <a:spLocks noChangeArrowheads="1"/>
          </p:cNvSpPr>
          <p:nvPr/>
        </p:nvSpPr>
        <p:spPr bwMode="auto">
          <a:xfrm>
            <a:off x="120502" y="76200"/>
            <a:ext cx="2317898" cy="533400"/>
          </a:xfrm>
          <a:prstGeom prst="roundRect">
            <a:avLst>
              <a:gd name="adj" fmla="val 16667"/>
            </a:avLst>
          </a:prstGeom>
          <a:solidFill>
            <a:srgbClr val="FF93B7"/>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9" name="Text Box 44"/>
          <p:cNvSpPr txBox="1">
            <a:spLocks noChangeArrowheads="1"/>
          </p:cNvSpPr>
          <p:nvPr/>
        </p:nvSpPr>
        <p:spPr bwMode="auto">
          <a:xfrm>
            <a:off x="152400" y="76200"/>
            <a:ext cx="2758539"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ELABORATE</a:t>
            </a:r>
            <a:endParaRPr lang="en-US" altLang="en-US" sz="2800" dirty="0">
              <a:solidFill>
                <a:schemeClr val="bg1"/>
              </a:solidFill>
            </a:endParaRPr>
          </a:p>
        </p:txBody>
      </p:sp>
    </p:spTree>
    <p:extLst>
      <p:ext uri="{BB962C8B-B14F-4D97-AF65-F5344CB8AC3E}">
        <p14:creationId xmlns:p14="http://schemas.microsoft.com/office/powerpoint/2010/main" val="10536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982824"/>
            <a:ext cx="8458200" cy="39701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580699" y="1542011"/>
            <a:ext cx="7955329" cy="2381678"/>
          </a:xfrm>
          <a:prstGeom prst="rect">
            <a:avLst/>
          </a:prstGeom>
          <a:noFill/>
        </p:spPr>
        <p:txBody>
          <a:bodyPr wrap="square" rtlCol="0">
            <a:spAutoFit/>
          </a:bodyPr>
          <a:lstStyle/>
          <a:p>
            <a:pPr>
              <a:lnSpc>
                <a:spcPct val="170000"/>
              </a:lnSpc>
            </a:pPr>
            <a:r>
              <a:rPr lang="en-US" b="1" dirty="0" smtClean="0">
                <a:solidFill>
                  <a:srgbClr val="CC00FF"/>
                </a:solidFill>
                <a:latin typeface="Arial" panose="020B0604020202020204" pitchFamily="34" charset="0"/>
                <a:cs typeface="Arial" panose="020B0604020202020204" pitchFamily="34" charset="0"/>
              </a:rPr>
              <a:t>Isolate the absolute value expression.  If the absolute value expression is equal to a positive number, solve for both the positive and negative case.  If the absolute value expression is equal to zero, the remove the absolute value bars and solve the equation.  If the absolute value expression is equal to a negative number, then there is no solution.</a:t>
            </a:r>
            <a:endParaRPr lang="en-US" b="1" dirty="0">
              <a:solidFill>
                <a:srgbClr val="CC00FF"/>
              </a:solidFill>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2800" b="1" i="0" u="none" strike="noStrike" kern="1200" cap="none" spc="0" normalizeH="0" baseline="0" noProof="0" dirty="0" smtClean="0">
                <a:ln>
                  <a:noFill/>
                </a:ln>
                <a:effectLst/>
                <a:uLnTx/>
                <a:uFillTx/>
                <a:latin typeface="+mn-lt"/>
                <a:ea typeface="+mn-ea"/>
                <a:cs typeface="+mn-cs"/>
              </a:rPr>
              <a:t>p. 64</a:t>
            </a:r>
            <a:endParaRPr kumimoji="0" lang="en-US" sz="2800" b="1" i="0" u="none" strike="noStrike" kern="1200" cap="none" spc="0" normalizeH="0" baseline="0" noProof="0" dirty="0">
              <a:ln>
                <a:noFill/>
              </a:ln>
              <a:effectLst/>
              <a:uLnTx/>
              <a:uFillTx/>
              <a:latin typeface="+mn-lt"/>
              <a:ea typeface="+mn-ea"/>
              <a:cs typeface="+mn-cs"/>
            </a:endParaRPr>
          </a:p>
        </p:txBody>
      </p:sp>
      <p:sp>
        <p:nvSpPr>
          <p:cNvPr id="8" name="AutoShape 43"/>
          <p:cNvSpPr>
            <a:spLocks noChangeArrowheads="1"/>
          </p:cNvSpPr>
          <p:nvPr/>
        </p:nvSpPr>
        <p:spPr bwMode="auto">
          <a:xfrm>
            <a:off x="120502" y="76200"/>
            <a:ext cx="2317898" cy="533400"/>
          </a:xfrm>
          <a:prstGeom prst="roundRect">
            <a:avLst>
              <a:gd name="adj" fmla="val 16667"/>
            </a:avLst>
          </a:prstGeom>
          <a:solidFill>
            <a:srgbClr val="FF93B7"/>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9" name="Text Box 44"/>
          <p:cNvSpPr txBox="1">
            <a:spLocks noChangeArrowheads="1"/>
          </p:cNvSpPr>
          <p:nvPr/>
        </p:nvSpPr>
        <p:spPr bwMode="auto">
          <a:xfrm>
            <a:off x="152400" y="76200"/>
            <a:ext cx="2758539"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ELABORATE</a:t>
            </a:r>
            <a:endParaRPr lang="en-US" altLang="en-US" sz="2800" dirty="0">
              <a:solidFill>
                <a:schemeClr val="bg1"/>
              </a:solidFill>
            </a:endParaRPr>
          </a:p>
        </p:txBody>
      </p:sp>
    </p:spTree>
    <p:extLst>
      <p:ext uri="{BB962C8B-B14F-4D97-AF65-F5344CB8AC3E}">
        <p14:creationId xmlns:p14="http://schemas.microsoft.com/office/powerpoint/2010/main" val="85841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229600" cy="1143000"/>
          </a:xfrm>
        </p:spPr>
        <p:txBody>
          <a:bodyPr/>
          <a:lstStyle/>
          <a:p>
            <a:pPr algn="l"/>
            <a:r>
              <a:rPr lang="en-US" b="1" i="1" dirty="0" smtClean="0">
                <a:solidFill>
                  <a:schemeClr val="accent1">
                    <a:lumMod val="75000"/>
                  </a:schemeClr>
                </a:solidFill>
              </a:rPr>
              <a:t>Revisit Essential Question</a:t>
            </a:r>
            <a:endParaRPr lang="en-US" b="1" i="1" dirty="0">
              <a:solidFill>
                <a:schemeClr val="accent1">
                  <a:lumMod val="75000"/>
                </a:schemeClr>
              </a:solidFill>
            </a:endParaRPr>
          </a:p>
        </p:txBody>
      </p:sp>
      <p:sp>
        <p:nvSpPr>
          <p:cNvPr id="3" name="Content Placeholder 2"/>
          <p:cNvSpPr>
            <a:spLocks noGrp="1"/>
          </p:cNvSpPr>
          <p:nvPr>
            <p:ph idx="1"/>
          </p:nvPr>
        </p:nvSpPr>
        <p:spPr>
          <a:xfrm>
            <a:off x="533400" y="1066800"/>
            <a:ext cx="8305800" cy="2575560"/>
          </a:xfrm>
        </p:spPr>
        <p:txBody>
          <a:bodyPr>
            <a:normAutofit/>
          </a:bodyPr>
          <a:lstStyle/>
          <a:p>
            <a:pPr>
              <a:buNone/>
            </a:pPr>
            <a:r>
              <a:rPr lang="en-US" sz="3200" b="1" dirty="0">
                <a:solidFill>
                  <a:schemeClr val="accent1">
                    <a:lumMod val="75000"/>
                  </a:schemeClr>
                </a:solidFill>
              </a:rPr>
              <a:t>How can you solve an absolute value equation?</a:t>
            </a:r>
          </a:p>
        </p:txBody>
      </p:sp>
      <p:sp>
        <p:nvSpPr>
          <p:cNvPr id="4" name="Content Placeholder 2"/>
          <p:cNvSpPr txBox="1">
            <a:spLocks/>
          </p:cNvSpPr>
          <p:nvPr/>
        </p:nvSpPr>
        <p:spPr>
          <a:xfrm>
            <a:off x="76200" y="3886200"/>
            <a:ext cx="8305800" cy="283464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8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8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24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20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8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indent="6350">
              <a:buNone/>
            </a:pPr>
            <a:r>
              <a:rPr lang="en-US" b="1" dirty="0" smtClean="0">
                <a:solidFill>
                  <a:srgbClr val="CC00FF"/>
                </a:solidFill>
              </a:rPr>
              <a:t>Isolate the absolute value expression, then write two related equations with a disjunction, also known as an “or” statement.</a:t>
            </a:r>
            <a:endParaRPr lang="en-US" b="1" dirty="0">
              <a:solidFill>
                <a:srgbClr val="CC00FF"/>
              </a:solidFill>
            </a:endParaRPr>
          </a:p>
        </p:txBody>
      </p:sp>
    </p:spTree>
    <p:extLst>
      <p:ext uri="{BB962C8B-B14F-4D97-AF65-F5344CB8AC3E}">
        <p14:creationId xmlns:p14="http://schemas.microsoft.com/office/powerpoint/2010/main" val="4217293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8312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7857893" cy="3657600"/>
          </a:xfrm>
        </p:spPr>
        <p:txBody>
          <a:bodyPr>
            <a:normAutofit/>
          </a:bodyPr>
          <a:lstStyle/>
          <a:p>
            <a:pPr marL="0" indent="0">
              <a:buNone/>
            </a:pPr>
            <a:r>
              <a:rPr lang="en-US" sz="3200" b="1" dirty="0" smtClean="0"/>
              <a:t>pp. 65ff #1-16</a:t>
            </a:r>
          </a:p>
          <a:p>
            <a:pPr marL="0" indent="0">
              <a:buNone/>
            </a:pPr>
            <a:endParaRPr lang="en-US" sz="3200" b="1" dirty="0" smtClean="0"/>
          </a:p>
        </p:txBody>
      </p:sp>
      <p:sp>
        <p:nvSpPr>
          <p:cNvPr id="4" name="AutoShape 43"/>
          <p:cNvSpPr>
            <a:spLocks noChangeArrowheads="1"/>
          </p:cNvSpPr>
          <p:nvPr/>
        </p:nvSpPr>
        <p:spPr bwMode="auto">
          <a:xfrm>
            <a:off x="51392" y="76200"/>
            <a:ext cx="2768008" cy="533400"/>
          </a:xfrm>
          <a:prstGeom prst="roundRect">
            <a:avLst>
              <a:gd name="adj" fmla="val 16667"/>
            </a:avLst>
          </a:prstGeom>
          <a:solidFill>
            <a:schemeClr val="tx1"/>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solidFill>
                <a:schemeClr val="bg1"/>
              </a:solidFill>
            </a:endParaRPr>
          </a:p>
        </p:txBody>
      </p:sp>
      <p:sp>
        <p:nvSpPr>
          <p:cNvPr id="5" name="Text Box 44"/>
          <p:cNvSpPr txBox="1">
            <a:spLocks noChangeArrowheads="1"/>
          </p:cNvSpPr>
          <p:nvPr/>
        </p:nvSpPr>
        <p:spPr bwMode="auto">
          <a:xfrm>
            <a:off x="0" y="86380"/>
            <a:ext cx="718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ASSIGNMENTS</a:t>
            </a:r>
            <a:endParaRPr lang="en-US" altLang="en-US" sz="2800" dirty="0">
              <a:solidFill>
                <a:schemeClr val="bg1"/>
              </a:solidFill>
            </a:endParaRPr>
          </a:p>
        </p:txBody>
      </p:sp>
    </p:spTree>
    <p:extLst>
      <p:ext uri="{BB962C8B-B14F-4D97-AF65-F5344CB8AC3E}">
        <p14:creationId xmlns:p14="http://schemas.microsoft.com/office/powerpoint/2010/main" val="2656561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229600" cy="1143000"/>
          </a:xfrm>
        </p:spPr>
        <p:txBody>
          <a:bodyPr/>
          <a:lstStyle/>
          <a:p>
            <a:pPr algn="l"/>
            <a:r>
              <a:rPr lang="en-US" b="1" i="1" dirty="0" smtClean="0">
                <a:solidFill>
                  <a:schemeClr val="accent1">
                    <a:lumMod val="75000"/>
                  </a:schemeClr>
                </a:solidFill>
              </a:rPr>
              <a:t>Essential Question</a:t>
            </a:r>
            <a:endParaRPr lang="en-US" b="1" i="1" dirty="0">
              <a:solidFill>
                <a:schemeClr val="accent1">
                  <a:lumMod val="75000"/>
                </a:schemeClr>
              </a:solidFill>
            </a:endParaRPr>
          </a:p>
        </p:txBody>
      </p:sp>
      <p:sp>
        <p:nvSpPr>
          <p:cNvPr id="3" name="Content Placeholder 2"/>
          <p:cNvSpPr>
            <a:spLocks noGrp="1"/>
          </p:cNvSpPr>
          <p:nvPr>
            <p:ph idx="1"/>
          </p:nvPr>
        </p:nvSpPr>
        <p:spPr>
          <a:xfrm>
            <a:off x="76200" y="960120"/>
            <a:ext cx="8305800" cy="2834640"/>
          </a:xfrm>
        </p:spPr>
        <p:txBody>
          <a:bodyPr>
            <a:normAutofit/>
          </a:bodyPr>
          <a:lstStyle/>
          <a:p>
            <a:pPr>
              <a:buNone/>
            </a:pPr>
            <a:r>
              <a:rPr lang="en-US" sz="2800" b="1" dirty="0" smtClean="0">
                <a:solidFill>
                  <a:schemeClr val="accent1">
                    <a:lumMod val="75000"/>
                  </a:schemeClr>
                </a:solidFill>
              </a:rPr>
              <a:t>How can you solve an absolute value equation?</a:t>
            </a:r>
            <a:endParaRPr lang="en-US" sz="2800" b="1" dirty="0">
              <a:solidFill>
                <a:schemeClr val="accent1">
                  <a:lumMod val="75000"/>
                </a:schemeClr>
              </a:solidFill>
            </a:endParaRPr>
          </a:p>
        </p:txBody>
      </p:sp>
    </p:spTree>
    <p:extLst>
      <p:ext uri="{BB962C8B-B14F-4D97-AF65-F5344CB8AC3E}">
        <p14:creationId xmlns:p14="http://schemas.microsoft.com/office/powerpoint/2010/main" val="2135888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1" name="Picture 7"/>
          <p:cNvPicPr>
            <a:picLocks noChangeAspect="1" noChangeArrowheads="1"/>
          </p:cNvPicPr>
          <p:nvPr/>
        </p:nvPicPr>
        <p:blipFill rotWithShape="1">
          <a:blip r:embed="rId4">
            <a:extLst>
              <a:ext uri="{28A0092B-C50C-407E-A947-70E740481C1C}">
                <a14:useLocalDpi xmlns:a14="http://schemas.microsoft.com/office/drawing/2010/main" val="0"/>
              </a:ext>
            </a:extLst>
          </a:blip>
          <a:srcRect t="13767"/>
          <a:stretch/>
        </p:blipFill>
        <p:spPr bwMode="auto">
          <a:xfrm>
            <a:off x="21771" y="843455"/>
            <a:ext cx="8436429" cy="37285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64932" y="3108434"/>
            <a:ext cx="5638800" cy="369332"/>
          </a:xfrm>
          <a:prstGeom prst="rect">
            <a:avLst/>
          </a:prstGeom>
          <a:noFill/>
        </p:spPr>
        <p:txBody>
          <a:bodyPr wrap="square" rtlCol="0">
            <a:spAutoFit/>
          </a:bodyPr>
          <a:lstStyle/>
          <a:p>
            <a:r>
              <a:rPr lang="en-US" dirty="0" smtClean="0">
                <a:solidFill>
                  <a:srgbClr val="CC00CC"/>
                </a:solidFill>
                <a:latin typeface="Arial" panose="020B0604020202020204" pitchFamily="34" charset="0"/>
                <a:cs typeface="Arial" panose="020B0604020202020204" pitchFamily="34" charset="0"/>
              </a:rPr>
              <a:t>The points are (2,2) and (8,2).</a:t>
            </a:r>
            <a:endParaRPr lang="en-US" dirty="0">
              <a:solidFill>
                <a:srgbClr val="CC00CC"/>
              </a:solidFill>
              <a:latin typeface="Arial" panose="020B0604020202020204" pitchFamily="34" charset="0"/>
              <a:cs typeface="Arial" panose="020B0604020202020204"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396704100"/>
              </p:ext>
            </p:extLst>
          </p:nvPr>
        </p:nvGraphicFramePr>
        <p:xfrm>
          <a:off x="1098333" y="3931394"/>
          <a:ext cx="238125" cy="371474"/>
        </p:xfrm>
        <a:graphic>
          <a:graphicData uri="http://schemas.openxmlformats.org/presentationml/2006/ole">
            <mc:AlternateContent xmlns:mc="http://schemas.openxmlformats.org/markup-compatibility/2006">
              <mc:Choice xmlns:v="urn:schemas-microsoft-com:vml" Requires="v">
                <p:oleObj spid="_x0000_s8210" name="Equation" r:id="rId5" imgW="126720" imgH="164880" progId="">
                  <p:embed/>
                </p:oleObj>
              </mc:Choice>
              <mc:Fallback>
                <p:oleObj name="Equation" r:id="rId5" imgW="126720" imgH="16488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8333" y="3931394"/>
                        <a:ext cx="238125" cy="3714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400860998"/>
              </p:ext>
            </p:extLst>
          </p:nvPr>
        </p:nvGraphicFramePr>
        <p:xfrm>
          <a:off x="2328645" y="3918060"/>
          <a:ext cx="214312" cy="400050"/>
        </p:xfrm>
        <a:graphic>
          <a:graphicData uri="http://schemas.openxmlformats.org/presentationml/2006/ole">
            <mc:AlternateContent xmlns:mc="http://schemas.openxmlformats.org/markup-compatibility/2006">
              <mc:Choice xmlns:v="urn:schemas-microsoft-com:vml" Requires="v">
                <p:oleObj spid="_x0000_s8211" name="Equation" r:id="rId7" imgW="114120" imgH="177480" progId="">
                  <p:embed/>
                </p:oleObj>
              </mc:Choice>
              <mc:Fallback>
                <p:oleObj name="Equation" r:id="rId7" imgW="114120" imgH="17748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8645" y="3918060"/>
                        <a:ext cx="214312"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156"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1" y="1836921"/>
            <a:ext cx="2866570" cy="28112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bwMode="auto">
          <a:xfrm>
            <a:off x="7620000" y="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61</a:t>
            </a:r>
            <a:endParaRPr kumimoji="0" lang="en-US" sz="3200" b="1" i="0" u="none" strike="noStrike" kern="1200" cap="none" spc="0" normalizeH="0" baseline="0" noProof="0" dirty="0">
              <a:ln>
                <a:noFill/>
              </a:ln>
              <a:effectLst/>
              <a:uLnTx/>
              <a:uFillTx/>
              <a:latin typeface="+mn-lt"/>
              <a:ea typeface="+mn-ea"/>
              <a:cs typeface="+mn-cs"/>
            </a:endParaRPr>
          </a:p>
        </p:txBody>
      </p:sp>
      <p:sp>
        <p:nvSpPr>
          <p:cNvPr id="8" name="AutoShape 2"/>
          <p:cNvSpPr>
            <a:spLocks noChangeArrowheads="1"/>
          </p:cNvSpPr>
          <p:nvPr/>
        </p:nvSpPr>
        <p:spPr bwMode="auto">
          <a:xfrm>
            <a:off x="76200" y="76200"/>
            <a:ext cx="1828800" cy="533400"/>
          </a:xfrm>
          <a:prstGeom prst="roundRect">
            <a:avLst>
              <a:gd name="adj" fmla="val 16667"/>
            </a:avLst>
          </a:prstGeom>
          <a:solidFill>
            <a:srgbClr val="00B0F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9" name="Text Box 3"/>
          <p:cNvSpPr txBox="1">
            <a:spLocks noChangeArrowheads="1"/>
          </p:cNvSpPr>
          <p:nvPr/>
        </p:nvSpPr>
        <p:spPr bwMode="auto">
          <a:xfrm>
            <a:off x="76200" y="76200"/>
            <a:ext cx="189411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EXPLORE</a:t>
            </a:r>
            <a:endParaRPr lang="en-US" altLang="en-US" sz="2800" dirty="0">
              <a:solidFill>
                <a:schemeClr val="bg1"/>
              </a:solidFill>
            </a:endParaRPr>
          </a:p>
        </p:txBody>
      </p:sp>
    </p:spTree>
    <p:extLst>
      <p:ext uri="{BB962C8B-B14F-4D97-AF65-F5344CB8AC3E}">
        <p14:creationId xmlns:p14="http://schemas.microsoft.com/office/powerpoint/2010/main" val="2905405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156"/>
                                        </p:tgtEl>
                                        <p:attrNameLst>
                                          <p:attrName>style.visibility</p:attrName>
                                        </p:attrNameLst>
                                      </p:cBhvr>
                                      <p:to>
                                        <p:strVal val="visible"/>
                                      </p:to>
                                    </p:set>
                                    <p:animEffect transition="in" filter="circle(in)">
                                      <p:cBhvr>
                                        <p:cTn id="7" dur="2000"/>
                                        <p:tgtEl>
                                          <p:spTgt spid="615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ircle(in)">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4"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t="8308"/>
          <a:stretch/>
        </p:blipFill>
        <p:spPr bwMode="auto">
          <a:xfrm>
            <a:off x="214086" y="819807"/>
            <a:ext cx="9006114" cy="52250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9600" y="1461002"/>
            <a:ext cx="7924800" cy="1910779"/>
          </a:xfrm>
          <a:prstGeom prst="rect">
            <a:avLst/>
          </a:prstGeom>
          <a:noFill/>
        </p:spPr>
        <p:txBody>
          <a:bodyPr wrap="square" rtlCol="0">
            <a:spAutoFit/>
          </a:bodyPr>
          <a:lstStyle/>
          <a:p>
            <a:pPr>
              <a:lnSpc>
                <a:spcPct val="170000"/>
              </a:lnSpc>
            </a:pPr>
            <a:r>
              <a:rPr lang="en-US" dirty="0">
                <a:solidFill>
                  <a:srgbClr val="CC00CC"/>
                </a:solidFill>
                <a:latin typeface="Arial" panose="020B0604020202020204" pitchFamily="34" charset="0"/>
                <a:cs typeface="Arial" panose="020B0604020202020204" pitchFamily="34" charset="0"/>
              </a:rPr>
              <a:t>If the absolute value expression is not equal to zero, the expression inside an absolute value can be either positive or negative. So, there can be at most two solutions. Looking at this graphically, an absolute value graph can intersect a horizontal line at most two times. </a:t>
            </a:r>
          </a:p>
        </p:txBody>
      </p:sp>
      <p:sp>
        <p:nvSpPr>
          <p:cNvPr id="6" name="TextBox 5"/>
          <p:cNvSpPr txBox="1"/>
          <p:nvPr/>
        </p:nvSpPr>
        <p:spPr>
          <a:xfrm>
            <a:off x="609600" y="4114800"/>
            <a:ext cx="7924800" cy="2381678"/>
          </a:xfrm>
          <a:prstGeom prst="rect">
            <a:avLst/>
          </a:prstGeom>
          <a:noFill/>
        </p:spPr>
        <p:txBody>
          <a:bodyPr wrap="square" rtlCol="0">
            <a:spAutoFit/>
          </a:bodyPr>
          <a:lstStyle/>
          <a:p>
            <a:pPr>
              <a:lnSpc>
                <a:spcPct val="170000"/>
              </a:lnSpc>
            </a:pPr>
            <a:r>
              <a:rPr lang="en-US" dirty="0" smtClean="0">
                <a:solidFill>
                  <a:srgbClr val="CC00CC"/>
                </a:solidFill>
                <a:latin typeface="Arial" panose="020B0604020202020204" pitchFamily="34" charset="0"/>
                <a:cs typeface="Arial" panose="020B0604020202020204" pitchFamily="34" charset="0"/>
              </a:rPr>
              <a:t>Yes</a:t>
            </a:r>
            <a:r>
              <a:rPr lang="en-US" dirty="0">
                <a:solidFill>
                  <a:srgbClr val="CC00CC"/>
                </a:solidFill>
                <a:latin typeface="Arial" panose="020B0604020202020204" pitchFamily="34" charset="0"/>
                <a:cs typeface="Arial" panose="020B0604020202020204" pitchFamily="34" charset="0"/>
              </a:rPr>
              <a:t>; yes; A graph with the horizontal line entirely below an upward-opening absolute value function, or above a downward-opening absolute value function, will not have points of intersection and the equation will have no solutions. A graph with the horizontal line passing through the vertex will have exactly 1 solution</a:t>
            </a:r>
            <a:r>
              <a:rPr lang="en-US" dirty="0" smtClean="0">
                <a:solidFill>
                  <a:srgbClr val="CC00CC"/>
                </a:solidFill>
                <a:latin typeface="Arial" panose="020B0604020202020204" pitchFamily="34" charset="0"/>
                <a:cs typeface="Arial" panose="020B0604020202020204" pitchFamily="34" charset="0"/>
              </a:rPr>
              <a:t>.</a:t>
            </a:r>
            <a:endParaRPr lang="en-US" dirty="0">
              <a:solidFill>
                <a:srgbClr val="CC00CC"/>
              </a:solidFill>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7620000" y="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61</a:t>
            </a:r>
            <a:endParaRPr kumimoji="0" lang="en-US" sz="3200" b="1" i="0" u="none" strike="noStrike" kern="1200" cap="none" spc="0" normalizeH="0" baseline="0" noProof="0" dirty="0">
              <a:ln>
                <a:noFill/>
              </a:ln>
              <a:effectLst/>
              <a:uLnTx/>
              <a:uFillTx/>
              <a:latin typeface="+mn-lt"/>
              <a:ea typeface="+mn-ea"/>
              <a:cs typeface="+mn-cs"/>
            </a:endParaRPr>
          </a:p>
        </p:txBody>
      </p:sp>
      <p:sp>
        <p:nvSpPr>
          <p:cNvPr id="7" name="AutoShape 2"/>
          <p:cNvSpPr>
            <a:spLocks noChangeArrowheads="1"/>
          </p:cNvSpPr>
          <p:nvPr/>
        </p:nvSpPr>
        <p:spPr bwMode="auto">
          <a:xfrm>
            <a:off x="76200" y="76200"/>
            <a:ext cx="1857500" cy="533400"/>
          </a:xfrm>
          <a:prstGeom prst="roundRect">
            <a:avLst>
              <a:gd name="adj" fmla="val 16667"/>
            </a:avLst>
          </a:prstGeom>
          <a:solidFill>
            <a:srgbClr val="CC3399"/>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solidFill>
                <a:srgbClr val="000000"/>
              </a:solidFill>
            </a:endParaRPr>
          </a:p>
        </p:txBody>
      </p:sp>
      <p:sp>
        <p:nvSpPr>
          <p:cNvPr id="8" name="Text Box 3"/>
          <p:cNvSpPr txBox="1">
            <a:spLocks noChangeArrowheads="1"/>
          </p:cNvSpPr>
          <p:nvPr/>
        </p:nvSpPr>
        <p:spPr bwMode="auto">
          <a:xfrm>
            <a:off x="76200" y="76200"/>
            <a:ext cx="201902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rgbClr val="FFFFFF"/>
                </a:solidFill>
              </a:rPr>
              <a:t>REFLECT</a:t>
            </a:r>
            <a:endParaRPr lang="en-US" altLang="en-US" sz="2800" dirty="0">
              <a:solidFill>
                <a:srgbClr val="FFFFFF"/>
              </a:solidFill>
            </a:endParaRPr>
          </a:p>
        </p:txBody>
      </p:sp>
    </p:spTree>
    <p:extLst>
      <p:ext uri="{BB962C8B-B14F-4D97-AF65-F5344CB8AC3E}">
        <p14:creationId xmlns:p14="http://schemas.microsoft.com/office/powerpoint/2010/main" val="321788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29287"/>
          <a:stretch/>
        </p:blipFill>
        <p:spPr bwMode="auto">
          <a:xfrm>
            <a:off x="171948" y="977461"/>
            <a:ext cx="8819652" cy="25120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txBox="1">
            <a:spLocks/>
          </p:cNvSpPr>
          <p:nvPr/>
        </p:nvSpPr>
        <p:spPr bwMode="auto">
          <a:xfrm>
            <a:off x="7620000" y="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62</a:t>
            </a:r>
            <a:endParaRPr kumimoji="0" lang="en-US" sz="3200" b="1" i="0" u="none" strike="noStrike" kern="1200" cap="none" spc="0" normalizeH="0" baseline="0" noProof="0" dirty="0">
              <a:ln>
                <a:noFill/>
              </a:ln>
              <a:effectLst/>
              <a:uLnTx/>
              <a:uFillTx/>
              <a:latin typeface="+mn-lt"/>
              <a:ea typeface="+mn-ea"/>
              <a:cs typeface="+mn-cs"/>
            </a:endParaRPr>
          </a:p>
        </p:txBody>
      </p:sp>
      <p:sp>
        <p:nvSpPr>
          <p:cNvPr id="4" name="AutoShape 43"/>
          <p:cNvSpPr>
            <a:spLocks noChangeArrowheads="1"/>
          </p:cNvSpPr>
          <p:nvPr/>
        </p:nvSpPr>
        <p:spPr bwMode="auto">
          <a:xfrm>
            <a:off x="120502" y="76200"/>
            <a:ext cx="1708298" cy="533400"/>
          </a:xfrm>
          <a:prstGeom prst="roundRect">
            <a:avLst>
              <a:gd name="adj" fmla="val 16667"/>
            </a:avLst>
          </a:prstGeom>
          <a:solidFill>
            <a:srgbClr val="92D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5" name="Text Box 44"/>
          <p:cNvSpPr txBox="1">
            <a:spLocks noChangeArrowheads="1"/>
          </p:cNvSpPr>
          <p:nvPr/>
        </p:nvSpPr>
        <p:spPr bwMode="auto">
          <a:xfrm>
            <a:off x="120502" y="76200"/>
            <a:ext cx="2758539"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EXPLAIN</a:t>
            </a:r>
            <a:endParaRPr lang="en-US" altLang="en-US" sz="2800" dirty="0">
              <a:solidFill>
                <a:schemeClr val="bg1"/>
              </a:solidFill>
            </a:endParaRPr>
          </a:p>
        </p:txBody>
      </p:sp>
    </p:spTree>
    <p:extLst>
      <p:ext uri="{BB962C8B-B14F-4D97-AF65-F5344CB8AC3E}">
        <p14:creationId xmlns:p14="http://schemas.microsoft.com/office/powerpoint/2010/main" val="1304872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1439" b="-1289"/>
          <a:stretch/>
        </p:blipFill>
        <p:spPr bwMode="auto">
          <a:xfrm>
            <a:off x="152400" y="1905000"/>
            <a:ext cx="8534400" cy="2175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3670" b="72109"/>
          <a:stretch/>
        </p:blipFill>
        <p:spPr bwMode="auto">
          <a:xfrm>
            <a:off x="357350" y="845819"/>
            <a:ext cx="8983485" cy="10591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632" t="30827" r="75893" b="51557"/>
          <a:stretch/>
        </p:blipFill>
        <p:spPr bwMode="auto">
          <a:xfrm>
            <a:off x="183930" y="1845119"/>
            <a:ext cx="2032283" cy="70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p:cNvSpPr txBox="1">
            <a:spLocks/>
          </p:cNvSpPr>
          <p:nvPr/>
        </p:nvSpPr>
        <p:spPr bwMode="auto">
          <a:xfrm>
            <a:off x="7543800" y="7620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62</a:t>
            </a:r>
            <a:endParaRPr kumimoji="0" lang="en-US" sz="3200" b="1" i="0" u="none" strike="noStrike" kern="1200" cap="none" spc="0" normalizeH="0" baseline="0" noProof="0" dirty="0">
              <a:ln>
                <a:noFill/>
              </a:ln>
              <a:effectLst/>
              <a:uLnTx/>
              <a:uFillTx/>
              <a:latin typeface="+mn-lt"/>
              <a:ea typeface="+mn-ea"/>
              <a:cs typeface="+mn-cs"/>
            </a:endParaRPr>
          </a:p>
        </p:txBody>
      </p:sp>
      <p:sp>
        <p:nvSpPr>
          <p:cNvPr id="9" name="AutoShape 43"/>
          <p:cNvSpPr>
            <a:spLocks noChangeArrowheads="1"/>
          </p:cNvSpPr>
          <p:nvPr/>
        </p:nvSpPr>
        <p:spPr bwMode="auto">
          <a:xfrm>
            <a:off x="107732" y="91966"/>
            <a:ext cx="2413281" cy="533400"/>
          </a:xfrm>
          <a:prstGeom prst="roundRect">
            <a:avLst>
              <a:gd name="adj" fmla="val 16667"/>
            </a:avLst>
          </a:prstGeom>
          <a:solidFill>
            <a:srgbClr val="3366FF"/>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10" name="Text Box 44"/>
          <p:cNvSpPr txBox="1">
            <a:spLocks noChangeArrowheads="1"/>
          </p:cNvSpPr>
          <p:nvPr/>
        </p:nvSpPr>
        <p:spPr bwMode="auto">
          <a:xfrm>
            <a:off x="107733" y="76200"/>
            <a:ext cx="337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EXAMPLE 1A</a:t>
            </a:r>
            <a:endParaRPr lang="en-US" altLang="en-US" sz="2800" dirty="0">
              <a:solidFill>
                <a:schemeClr val="bg1"/>
              </a:solidFill>
            </a:endParaRPr>
          </a:p>
        </p:txBody>
      </p:sp>
    </p:spTree>
    <p:extLst>
      <p:ext uri="{BB962C8B-B14F-4D97-AF65-F5344CB8AC3E}">
        <p14:creationId xmlns:p14="http://schemas.microsoft.com/office/powerpoint/2010/main" val="2885339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5878"/>
          <a:stretch/>
        </p:blipFill>
        <p:spPr bwMode="auto">
          <a:xfrm>
            <a:off x="520261" y="807720"/>
            <a:ext cx="7981921" cy="5440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Object 4"/>
          <p:cNvGraphicFramePr>
            <a:graphicFrameLocks noChangeAspect="1"/>
          </p:cNvGraphicFramePr>
          <p:nvPr>
            <p:extLst>
              <p:ext uri="{D42A27DB-BD31-4B8C-83A1-F6EECF244321}">
                <p14:modId xmlns:p14="http://schemas.microsoft.com/office/powerpoint/2010/main" val="3241359229"/>
              </p:ext>
            </p:extLst>
          </p:nvPr>
        </p:nvGraphicFramePr>
        <p:xfrm>
          <a:off x="5029200" y="1584960"/>
          <a:ext cx="357188" cy="371476"/>
        </p:xfrm>
        <a:graphic>
          <a:graphicData uri="http://schemas.openxmlformats.org/presentationml/2006/ole">
            <mc:AlternateContent xmlns:mc="http://schemas.openxmlformats.org/markup-compatibility/2006">
              <mc:Choice xmlns:v="urn:schemas-microsoft-com:vml" Requires="v">
                <p:oleObj spid="_x0000_s9281" name="Equation" r:id="rId5" imgW="190440" imgH="164880" progId="">
                  <p:embed/>
                </p:oleObj>
              </mc:Choice>
              <mc:Fallback>
                <p:oleObj name="Equation" r:id="rId5" imgW="190440" imgH="16488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1584960"/>
                        <a:ext cx="357188" cy="3714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873005058"/>
              </p:ext>
            </p:extLst>
          </p:nvPr>
        </p:nvGraphicFramePr>
        <p:xfrm>
          <a:off x="5105401" y="2225041"/>
          <a:ext cx="238125" cy="400050"/>
        </p:xfrm>
        <a:graphic>
          <a:graphicData uri="http://schemas.openxmlformats.org/presentationml/2006/ole">
            <mc:AlternateContent xmlns:mc="http://schemas.openxmlformats.org/markup-compatibility/2006">
              <mc:Choice xmlns:v="urn:schemas-microsoft-com:vml" Requires="v">
                <p:oleObj spid="_x0000_s9282" name="Equation" r:id="rId7" imgW="126720" imgH="177480" progId="">
                  <p:embed/>
                </p:oleObj>
              </mc:Choice>
              <mc:Fallback>
                <p:oleObj name="Equation" r:id="rId7" imgW="126720" imgH="17748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1" y="2225041"/>
                        <a:ext cx="23812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033181278"/>
              </p:ext>
            </p:extLst>
          </p:nvPr>
        </p:nvGraphicFramePr>
        <p:xfrm>
          <a:off x="5105401" y="2865121"/>
          <a:ext cx="238125" cy="400050"/>
        </p:xfrm>
        <a:graphic>
          <a:graphicData uri="http://schemas.openxmlformats.org/presentationml/2006/ole">
            <mc:AlternateContent xmlns:mc="http://schemas.openxmlformats.org/markup-compatibility/2006">
              <mc:Choice xmlns:v="urn:schemas-microsoft-com:vml" Requires="v">
                <p:oleObj spid="_x0000_s9283" name="Equation" r:id="rId9" imgW="126720" imgH="177480" progId="">
                  <p:embed/>
                </p:oleObj>
              </mc:Choice>
              <mc:Fallback>
                <p:oleObj name="Equation" r:id="rId9" imgW="126720" imgH="17748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1" y="2865121"/>
                        <a:ext cx="23812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08979477"/>
              </p:ext>
            </p:extLst>
          </p:nvPr>
        </p:nvGraphicFramePr>
        <p:xfrm>
          <a:off x="7548563" y="2865121"/>
          <a:ext cx="381000" cy="400050"/>
        </p:xfrm>
        <a:graphic>
          <a:graphicData uri="http://schemas.openxmlformats.org/presentationml/2006/ole">
            <mc:AlternateContent xmlns:mc="http://schemas.openxmlformats.org/markup-compatibility/2006">
              <mc:Choice xmlns:v="urn:schemas-microsoft-com:vml" Requires="v">
                <p:oleObj spid="_x0000_s9284" name="Equation" r:id="rId10" imgW="203040" imgH="177480" progId="">
                  <p:embed/>
                </p:oleObj>
              </mc:Choice>
              <mc:Fallback>
                <p:oleObj name="Equation" r:id="rId10" imgW="203040" imgH="177480" progId="">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48563" y="2865121"/>
                        <a:ext cx="381000"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71121929"/>
              </p:ext>
            </p:extLst>
          </p:nvPr>
        </p:nvGraphicFramePr>
        <p:xfrm>
          <a:off x="5057776" y="3526156"/>
          <a:ext cx="333375" cy="371474"/>
        </p:xfrm>
        <a:graphic>
          <a:graphicData uri="http://schemas.openxmlformats.org/presentationml/2006/ole">
            <mc:AlternateContent xmlns:mc="http://schemas.openxmlformats.org/markup-compatibility/2006">
              <mc:Choice xmlns:v="urn:schemas-microsoft-com:vml" Requires="v">
                <p:oleObj spid="_x0000_s9285" name="Equation" r:id="rId12" imgW="177480" imgH="164880" progId="">
                  <p:embed/>
                </p:oleObj>
              </mc:Choice>
              <mc:Fallback>
                <p:oleObj name="Equation" r:id="rId12" imgW="177480" imgH="164880" progId="">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57776" y="3526156"/>
                        <a:ext cx="333375" cy="3714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164982496"/>
              </p:ext>
            </p:extLst>
          </p:nvPr>
        </p:nvGraphicFramePr>
        <p:xfrm>
          <a:off x="7548563" y="3526156"/>
          <a:ext cx="381000" cy="371474"/>
        </p:xfrm>
        <a:graphic>
          <a:graphicData uri="http://schemas.openxmlformats.org/presentationml/2006/ole">
            <mc:AlternateContent xmlns:mc="http://schemas.openxmlformats.org/markup-compatibility/2006">
              <mc:Choice xmlns:v="urn:schemas-microsoft-com:vml" Requires="v">
                <p:oleObj spid="_x0000_s9286" name="Equation" r:id="rId14" imgW="203040" imgH="164880" progId="">
                  <p:embed/>
                </p:oleObj>
              </mc:Choice>
              <mc:Fallback>
                <p:oleObj name="Equation" r:id="rId14" imgW="203040" imgH="164880" progId="">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48563" y="3526156"/>
                        <a:ext cx="381000" cy="3714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35845302"/>
              </p:ext>
            </p:extLst>
          </p:nvPr>
        </p:nvGraphicFramePr>
        <p:xfrm>
          <a:off x="5087938" y="4497706"/>
          <a:ext cx="214312" cy="400050"/>
        </p:xfrm>
        <a:graphic>
          <a:graphicData uri="http://schemas.openxmlformats.org/presentationml/2006/ole">
            <mc:AlternateContent xmlns:mc="http://schemas.openxmlformats.org/markup-compatibility/2006">
              <mc:Choice xmlns:v="urn:schemas-microsoft-com:vml" Requires="v">
                <p:oleObj spid="_x0000_s9287" name="Equation" r:id="rId16" imgW="114120" imgH="177480" progId="">
                  <p:embed/>
                </p:oleObj>
              </mc:Choice>
              <mc:Fallback>
                <p:oleObj name="Equation" r:id="rId16" imgW="114120" imgH="177480" progId="">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87938" y="4497706"/>
                        <a:ext cx="214312"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702532510"/>
              </p:ext>
            </p:extLst>
          </p:nvPr>
        </p:nvGraphicFramePr>
        <p:xfrm>
          <a:off x="7931150" y="4236720"/>
          <a:ext cx="166688" cy="371476"/>
        </p:xfrm>
        <a:graphic>
          <a:graphicData uri="http://schemas.openxmlformats.org/presentationml/2006/ole">
            <mc:AlternateContent xmlns:mc="http://schemas.openxmlformats.org/markup-compatibility/2006">
              <mc:Choice xmlns:v="urn:schemas-microsoft-com:vml" Requires="v">
                <p:oleObj spid="_x0000_s9288" name="Equation" r:id="rId18" imgW="88560" imgH="164880" progId="">
                  <p:embed/>
                </p:oleObj>
              </mc:Choice>
              <mc:Fallback>
                <p:oleObj name="Equation" r:id="rId18" imgW="88560" imgH="164880" progId="">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931150" y="4236720"/>
                        <a:ext cx="166688" cy="3714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271216698"/>
              </p:ext>
            </p:extLst>
          </p:nvPr>
        </p:nvGraphicFramePr>
        <p:xfrm>
          <a:off x="7843839" y="4968240"/>
          <a:ext cx="238125" cy="371476"/>
        </p:xfrm>
        <a:graphic>
          <a:graphicData uri="http://schemas.openxmlformats.org/presentationml/2006/ole">
            <mc:AlternateContent xmlns:mc="http://schemas.openxmlformats.org/markup-compatibility/2006">
              <mc:Choice xmlns:v="urn:schemas-microsoft-com:vml" Requires="v">
                <p:oleObj spid="_x0000_s9289" name="Equation" r:id="rId20" imgW="126720" imgH="164880" progId="">
                  <p:embed/>
                </p:oleObj>
              </mc:Choice>
              <mc:Fallback>
                <p:oleObj name="Equation" r:id="rId20" imgW="126720" imgH="164880" progId="">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843839" y="4968240"/>
                        <a:ext cx="238125" cy="3714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Oval 11"/>
          <p:cNvSpPr/>
          <p:nvPr/>
        </p:nvSpPr>
        <p:spPr>
          <a:xfrm>
            <a:off x="3910264" y="5531318"/>
            <a:ext cx="228600" cy="27432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807868" y="5516880"/>
            <a:ext cx="228600" cy="27432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7200" r="62518" b="87395"/>
          <a:stretch/>
        </p:blipFill>
        <p:spPr bwMode="auto">
          <a:xfrm>
            <a:off x="630621" y="839002"/>
            <a:ext cx="2568065"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Content Placeholder 2"/>
          <p:cNvSpPr txBox="1">
            <a:spLocks/>
          </p:cNvSpPr>
          <p:nvPr/>
        </p:nvSpPr>
        <p:spPr bwMode="auto">
          <a:xfrm>
            <a:off x="7601607" y="101176"/>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600" b="1" i="0" u="none" strike="noStrike" kern="1200" cap="none" spc="0" normalizeH="0" baseline="0" noProof="0" dirty="0" smtClean="0">
                <a:ln>
                  <a:noFill/>
                </a:ln>
                <a:effectLst/>
                <a:uLnTx/>
                <a:uFillTx/>
                <a:latin typeface="+mn-lt"/>
                <a:ea typeface="+mn-ea"/>
                <a:cs typeface="+mn-cs"/>
              </a:rPr>
              <a:t>p. 62</a:t>
            </a:r>
            <a:endParaRPr kumimoji="0" lang="en-US" sz="3600" b="1" i="0" u="none" strike="noStrike" kern="1200" cap="none" spc="0" normalizeH="0" baseline="0" noProof="0" dirty="0">
              <a:ln>
                <a:noFill/>
              </a:ln>
              <a:effectLst/>
              <a:uLnTx/>
              <a:uFillTx/>
              <a:latin typeface="+mn-lt"/>
              <a:ea typeface="+mn-ea"/>
              <a:cs typeface="+mn-cs"/>
            </a:endParaRPr>
          </a:p>
        </p:txBody>
      </p:sp>
      <p:sp>
        <p:nvSpPr>
          <p:cNvPr id="17" name="AutoShape 43"/>
          <p:cNvSpPr>
            <a:spLocks noChangeArrowheads="1"/>
          </p:cNvSpPr>
          <p:nvPr/>
        </p:nvSpPr>
        <p:spPr bwMode="auto">
          <a:xfrm>
            <a:off x="96059" y="107732"/>
            <a:ext cx="2413281" cy="533400"/>
          </a:xfrm>
          <a:prstGeom prst="roundRect">
            <a:avLst>
              <a:gd name="adj" fmla="val 16667"/>
            </a:avLst>
          </a:prstGeom>
          <a:solidFill>
            <a:srgbClr val="3366FF"/>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18" name="Text Box 44"/>
          <p:cNvSpPr txBox="1">
            <a:spLocks noChangeArrowheads="1"/>
          </p:cNvSpPr>
          <p:nvPr/>
        </p:nvSpPr>
        <p:spPr bwMode="auto">
          <a:xfrm>
            <a:off x="96060" y="91966"/>
            <a:ext cx="337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EXAMPLE 1B</a:t>
            </a:r>
            <a:endParaRPr lang="en-US" altLang="en-US" sz="2800" dirty="0">
              <a:solidFill>
                <a:schemeClr val="bg1"/>
              </a:solidFill>
            </a:endParaRPr>
          </a:p>
        </p:txBody>
      </p:sp>
    </p:spTree>
    <p:extLst>
      <p:ext uri="{BB962C8B-B14F-4D97-AF65-F5344CB8AC3E}">
        <p14:creationId xmlns:p14="http://schemas.microsoft.com/office/powerpoint/2010/main" val="132063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circle(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ircle(in)">
                                      <p:cBhvr>
                                        <p:cTn id="21" dur="2000"/>
                                        <p:tgtEl>
                                          <p:spTgt spid="3"/>
                                        </p:tgtEl>
                                      </p:cBhvr>
                                    </p:animEffect>
                                  </p:childTnLst>
                                </p:cTn>
                              </p:par>
                              <p:par>
                                <p:cTn id="22" presetID="6" presetClass="entr" presetSubtype="16"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ircle(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par>
                                <p:cTn id="30" presetID="6" presetClass="entr" presetSubtype="16" fill="hold"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circle(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circle(in)">
                                      <p:cBhvr>
                                        <p:cTn id="42" dur="2000"/>
                                        <p:tgtEl>
                                          <p:spTgt spid="10"/>
                                        </p:tgtEl>
                                      </p:cBhvr>
                                    </p:animEffect>
                                  </p:childTnLst>
                                </p:cTn>
                              </p:par>
                              <p:par>
                                <p:cTn id="43" presetID="6" presetClass="entr" presetSubtype="16" fill="hold"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circle(in)">
                                      <p:cBhvr>
                                        <p:cTn id="45" dur="20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circle(in)">
                                      <p:cBhvr>
                                        <p:cTn id="50" dur="20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6" presetClass="entr" presetSubtype="16"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circle(in)">
                                      <p:cBhvr>
                                        <p:cTn id="5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3013"/>
          <a:stretch/>
        </p:blipFill>
        <p:spPr bwMode="auto">
          <a:xfrm>
            <a:off x="152400" y="819806"/>
            <a:ext cx="8458200" cy="34425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087880"/>
            <a:ext cx="2987899" cy="1097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3"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1" y="1606118"/>
            <a:ext cx="4291012" cy="733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4"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008120"/>
            <a:ext cx="3537488" cy="2011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37372" y="3459480"/>
            <a:ext cx="4420842" cy="800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bwMode="auto">
          <a:xfrm>
            <a:off x="7543800" y="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62</a:t>
            </a:r>
            <a:endParaRPr kumimoji="0" lang="en-US" sz="3200" b="1" i="0" u="none" strike="noStrike" kern="1200" cap="none" spc="0" normalizeH="0" baseline="0" noProof="0" dirty="0">
              <a:ln>
                <a:noFill/>
              </a:ln>
              <a:effectLst/>
              <a:uLnTx/>
              <a:uFillTx/>
              <a:latin typeface="+mn-lt"/>
              <a:ea typeface="+mn-ea"/>
              <a:cs typeface="+mn-cs"/>
            </a:endParaRPr>
          </a:p>
        </p:txBody>
      </p:sp>
      <p:sp>
        <p:nvSpPr>
          <p:cNvPr id="8" name="AutoShape 2"/>
          <p:cNvSpPr>
            <a:spLocks noChangeArrowheads="1"/>
          </p:cNvSpPr>
          <p:nvPr/>
        </p:nvSpPr>
        <p:spPr bwMode="auto">
          <a:xfrm>
            <a:off x="76200" y="76200"/>
            <a:ext cx="1752600" cy="533400"/>
          </a:xfrm>
          <a:prstGeom prst="roundRect">
            <a:avLst>
              <a:gd name="adj" fmla="val 16667"/>
            </a:avLst>
          </a:prstGeom>
          <a:solidFill>
            <a:srgbClr val="00B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solidFill>
                <a:srgbClr val="000000"/>
              </a:solidFill>
            </a:endParaRPr>
          </a:p>
        </p:txBody>
      </p:sp>
      <p:sp>
        <p:nvSpPr>
          <p:cNvPr id="9" name="Text Box 3"/>
          <p:cNvSpPr txBox="1">
            <a:spLocks noChangeArrowheads="1"/>
          </p:cNvSpPr>
          <p:nvPr/>
        </p:nvSpPr>
        <p:spPr bwMode="auto">
          <a:xfrm>
            <a:off x="76200" y="76200"/>
            <a:ext cx="1905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rgbClr val="FFFFFF"/>
                </a:solidFill>
              </a:rPr>
              <a:t>Your Turn</a:t>
            </a:r>
            <a:endParaRPr lang="en-US" altLang="en-US" sz="2800" dirty="0">
              <a:solidFill>
                <a:srgbClr val="FFFFFF"/>
              </a:solidFill>
            </a:endParaRPr>
          </a:p>
        </p:txBody>
      </p:sp>
    </p:spTree>
    <p:extLst>
      <p:ext uri="{BB962C8B-B14F-4D97-AF65-F5344CB8AC3E}">
        <p14:creationId xmlns:p14="http://schemas.microsoft.com/office/powerpoint/2010/main" val="382294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circle(in)">
                                      <p:cBhvr>
                                        <p:cTn id="7" dur="2000"/>
                                        <p:tgtEl>
                                          <p:spTgt spid="11272"/>
                                        </p:tgtEl>
                                      </p:cBhvr>
                                    </p:animEffect>
                                  </p:childTnLst>
                                </p:cTn>
                              </p:par>
                              <p:par>
                                <p:cTn id="8" presetID="6" presetClass="entr" presetSubtype="16" fill="hold" nodeType="withEffect">
                                  <p:stCondLst>
                                    <p:cond delay="0"/>
                                  </p:stCondLst>
                                  <p:childTnLst>
                                    <p:set>
                                      <p:cBhvr>
                                        <p:cTn id="9" dur="1" fill="hold">
                                          <p:stCondLst>
                                            <p:cond delay="0"/>
                                          </p:stCondLst>
                                        </p:cTn>
                                        <p:tgtEl>
                                          <p:spTgt spid="11273"/>
                                        </p:tgtEl>
                                        <p:attrNameLst>
                                          <p:attrName>style.visibility</p:attrName>
                                        </p:attrNameLst>
                                      </p:cBhvr>
                                      <p:to>
                                        <p:strVal val="visible"/>
                                      </p:to>
                                    </p:set>
                                    <p:animEffect transition="in" filter="circle(in)">
                                      <p:cBhvr>
                                        <p:cTn id="10" dur="2000"/>
                                        <p:tgtEl>
                                          <p:spTgt spid="1127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11274"/>
                                        </p:tgtEl>
                                        <p:attrNameLst>
                                          <p:attrName>style.visibility</p:attrName>
                                        </p:attrNameLst>
                                      </p:cBhvr>
                                      <p:to>
                                        <p:strVal val="visible"/>
                                      </p:to>
                                    </p:set>
                                    <p:animEffect transition="in" filter="circle(in)">
                                      <p:cBhvr>
                                        <p:cTn id="15" dur="2000"/>
                                        <p:tgtEl>
                                          <p:spTgt spid="11274"/>
                                        </p:tgtEl>
                                      </p:cBhvr>
                                    </p:animEffect>
                                  </p:childTnLst>
                                </p:cTn>
                              </p:par>
                              <p:par>
                                <p:cTn id="16" presetID="6" presetClass="entr" presetSubtype="16" fill="hold" nodeType="withEffect">
                                  <p:stCondLst>
                                    <p:cond delay="0"/>
                                  </p:stCondLst>
                                  <p:childTnLst>
                                    <p:set>
                                      <p:cBhvr>
                                        <p:cTn id="17" dur="1" fill="hold">
                                          <p:stCondLst>
                                            <p:cond delay="0"/>
                                          </p:stCondLst>
                                        </p:cTn>
                                        <p:tgtEl>
                                          <p:spTgt spid="11275"/>
                                        </p:tgtEl>
                                        <p:attrNameLst>
                                          <p:attrName>style.visibility</p:attrName>
                                        </p:attrNameLst>
                                      </p:cBhvr>
                                      <p:to>
                                        <p:strVal val="visible"/>
                                      </p:to>
                                    </p:set>
                                    <p:animEffect transition="in" filter="circle(in)">
                                      <p:cBhvr>
                                        <p:cTn id="18" dur="2000"/>
                                        <p:tgtEl>
                                          <p:spTgt spid="11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7"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t="17671" b="56596"/>
          <a:stretch/>
        </p:blipFill>
        <p:spPr bwMode="auto">
          <a:xfrm>
            <a:off x="228600" y="838200"/>
            <a:ext cx="8458200" cy="14005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t="74869" r="5405"/>
          <a:stretch/>
        </p:blipFill>
        <p:spPr bwMode="auto">
          <a:xfrm>
            <a:off x="457200" y="4936733"/>
            <a:ext cx="9047226" cy="15465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l="5344" t="60485" r="70270" b="26074"/>
          <a:stretch/>
        </p:blipFill>
        <p:spPr bwMode="auto">
          <a:xfrm>
            <a:off x="533400" y="4038600"/>
            <a:ext cx="2532457" cy="898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2"/>
          <p:cNvSpPr txBox="1">
            <a:spLocks/>
          </p:cNvSpPr>
          <p:nvPr/>
        </p:nvSpPr>
        <p:spPr bwMode="auto">
          <a:xfrm>
            <a:off x="7620000" y="45720"/>
            <a:ext cx="1524000" cy="48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42900" marR="0" lvl="0" indent="-342900" algn="r"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mn-lt"/>
                <a:ea typeface="+mn-ea"/>
                <a:cs typeface="+mn-cs"/>
              </a:rPr>
              <a:t>p. 63</a:t>
            </a:r>
            <a:endParaRPr kumimoji="0" lang="en-US" sz="3200" b="1" i="0" u="none" strike="noStrike" kern="1200" cap="none" spc="0" normalizeH="0" baseline="0" noProof="0" dirty="0">
              <a:ln>
                <a:noFill/>
              </a:ln>
              <a:effectLst/>
              <a:uLnTx/>
              <a:uFillTx/>
              <a:latin typeface="+mn-lt"/>
              <a:ea typeface="+mn-ea"/>
              <a:cs typeface="+mn-cs"/>
            </a:endParaRPr>
          </a:p>
        </p:txBody>
      </p:sp>
      <p:sp>
        <p:nvSpPr>
          <p:cNvPr id="6" name="AutoShape 43"/>
          <p:cNvSpPr>
            <a:spLocks noChangeArrowheads="1"/>
          </p:cNvSpPr>
          <p:nvPr/>
        </p:nvSpPr>
        <p:spPr bwMode="auto">
          <a:xfrm>
            <a:off x="120502" y="76200"/>
            <a:ext cx="2013098" cy="533400"/>
          </a:xfrm>
          <a:prstGeom prst="roundRect">
            <a:avLst>
              <a:gd name="adj" fmla="val 16667"/>
            </a:avLst>
          </a:prstGeom>
          <a:solidFill>
            <a:srgbClr val="92D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7" name="Text Box 44"/>
          <p:cNvSpPr txBox="1">
            <a:spLocks noChangeArrowheads="1"/>
          </p:cNvSpPr>
          <p:nvPr/>
        </p:nvSpPr>
        <p:spPr bwMode="auto">
          <a:xfrm>
            <a:off x="120502" y="76200"/>
            <a:ext cx="2758539"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EXPLAIN 2</a:t>
            </a:r>
            <a:endParaRPr lang="en-US" altLang="en-US" sz="2800" dirty="0">
              <a:solidFill>
                <a:schemeClr val="bg1"/>
              </a:solidFill>
            </a:endParaRPr>
          </a:p>
        </p:txBody>
      </p:sp>
      <p:grpSp>
        <p:nvGrpSpPr>
          <p:cNvPr id="2" name="Group 1"/>
          <p:cNvGrpSpPr/>
          <p:nvPr/>
        </p:nvGrpSpPr>
        <p:grpSpPr>
          <a:xfrm>
            <a:off x="96060" y="2514600"/>
            <a:ext cx="3377608" cy="533400"/>
            <a:chOff x="96060" y="2514600"/>
            <a:chExt cx="3377608" cy="533400"/>
          </a:xfrm>
        </p:grpSpPr>
        <p:sp>
          <p:nvSpPr>
            <p:cNvPr id="8" name="AutoShape 43"/>
            <p:cNvSpPr>
              <a:spLocks noChangeArrowheads="1"/>
            </p:cNvSpPr>
            <p:nvPr/>
          </p:nvSpPr>
          <p:spPr bwMode="auto">
            <a:xfrm>
              <a:off x="96060" y="2514600"/>
              <a:ext cx="2387008" cy="533400"/>
            </a:xfrm>
            <a:prstGeom prst="roundRect">
              <a:avLst>
                <a:gd name="adj" fmla="val 16667"/>
              </a:avLst>
            </a:prstGeom>
            <a:solidFill>
              <a:srgbClr val="3366FF"/>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9" name="Text Box 44"/>
            <p:cNvSpPr txBox="1">
              <a:spLocks noChangeArrowheads="1"/>
            </p:cNvSpPr>
            <p:nvPr/>
          </p:nvSpPr>
          <p:spPr bwMode="auto">
            <a:xfrm>
              <a:off x="96060" y="2514600"/>
              <a:ext cx="337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chemeClr val="bg1"/>
                  </a:solidFill>
                </a:rPr>
                <a:t>EXAMPLE 2A</a:t>
              </a:r>
              <a:endParaRPr lang="en-US" altLang="en-US" sz="2800" dirty="0">
                <a:solidFill>
                  <a:schemeClr val="bg1"/>
                </a:solidFill>
              </a:endParaRPr>
            </a:p>
          </p:txBody>
        </p:sp>
      </p:grpSp>
      <p:pic>
        <p:nvPicPr>
          <p:cNvPr id="10"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l="13794" t="44930" r="-7176" b="39403"/>
          <a:stretch/>
        </p:blipFill>
        <p:spPr bwMode="auto">
          <a:xfrm>
            <a:off x="381000" y="3200400"/>
            <a:ext cx="7898524" cy="8526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456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5725</TotalTime>
  <Words>478</Words>
  <Application>Microsoft Office PowerPoint</Application>
  <PresentationFormat>On-screen Show (4:3)</PresentationFormat>
  <Paragraphs>58</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Mod 2.2: Solving Absolute Value Equations</vt:lpstr>
      <vt:lpstr>Essential Question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Revisit Essential Question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Vertical Number Lines</dc:title>
  <dc:creator>Jim Taylor</dc:creator>
  <cp:lastModifiedBy>EGUSD</cp:lastModifiedBy>
  <cp:revision>173</cp:revision>
  <dcterms:created xsi:type="dcterms:W3CDTF">2011-11-03T03:18:23Z</dcterms:created>
  <dcterms:modified xsi:type="dcterms:W3CDTF">2017-03-15T20:33:58Z</dcterms:modified>
</cp:coreProperties>
</file>