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CC0000"/>
    <a:srgbClr val="CC00FF"/>
    <a:srgbClr val="660066"/>
    <a:srgbClr val="1ED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95" autoAdjust="0"/>
    <p:restoredTop sz="94660"/>
  </p:normalViewPr>
  <p:slideViewPr>
    <p:cSldViewPr>
      <p:cViewPr>
        <p:scale>
          <a:sx n="60" d="100"/>
          <a:sy n="60" d="100"/>
        </p:scale>
        <p:origin x="-2010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55A9EF4-E5B1-4DEE-8898-54B9BBB1DF4C}" type="datetimeFigureOut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D687E94-AA41-4CF0-89E5-6F4A82FB25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87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BC23F-F49D-41E7-A581-70DE44E8547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C5F60-6F4D-4E52-BF61-5C9DA4919664}" type="datetimeFigureOut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01733-3BBC-41AB-A230-485606D458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5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DE467-F1DC-4D51-865E-C917513DE8BF}" type="datetimeFigureOut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F256C-36E8-48CF-8EB0-6B12753EC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7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355C9-1665-4240-BC64-2102D6EA2FE8}" type="datetimeFigureOut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AD671-8C25-4848-94F8-011452F75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651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76138-3F33-4BE3-A902-EA275AC6795A}" type="datetimeFigureOut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F3AEC-7C80-4BCB-B1BD-615338253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80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40F86-1EAF-4C4B-8E3D-2E1C3B5CEE29}" type="datetimeFigureOut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08851-3E34-420F-AFD0-04DBCF8DF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12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F516D-F9F6-45CC-8DBE-F182C0553640}" type="datetimeFigureOut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518B4-14E2-40F7-B035-2270B7983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78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9719D-F4E3-48FD-9647-668FAFC124FD}" type="datetimeFigureOut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34B4B-C9D8-4108-9815-44D6EE371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11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F1646-FD11-437E-B1D8-5F986B587C73}" type="datetimeFigureOut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34195-7BDC-4831-930A-A6591B5D7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80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41966-AA0F-4FD3-A022-F13B48B69D33}" type="datetimeFigureOut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25638-1A95-4CF3-A997-10106BD92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04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D7604-217A-4623-A482-D9839E81271E}" type="datetimeFigureOut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95C63-6F09-4E58-8484-C8D3A68DCF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26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6FC0B-5630-4792-BD10-822C85120C6E}" type="datetimeFigureOut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54C60-A133-471B-A661-EBFA83D4D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8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FF62BE-A7D7-4135-9063-955AAF141B2A}" type="datetimeFigureOut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25748D-AABE-4B63-8DF9-83E74236AC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9.bin"/><Relationship Id="rId18" Type="http://schemas.openxmlformats.org/officeDocument/2006/relationships/oleObject" Target="../embeddings/oleObject13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26.png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22.wmf"/><Relationship Id="rId19" Type="http://schemas.openxmlformats.org/officeDocument/2006/relationships/image" Target="../media/image27.png"/><Relationship Id="rId4" Type="http://schemas.openxmlformats.org/officeDocument/2006/relationships/image" Target="../media/image25.png"/><Relationship Id="rId9" Type="http://schemas.openxmlformats.org/officeDocument/2006/relationships/oleObject" Target="../embeddings/oleObject7.bin"/><Relationship Id="rId14" Type="http://schemas.openxmlformats.org/officeDocument/2006/relationships/image" Target="../media/image2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40.png"/><Relationship Id="rId3" Type="http://schemas.openxmlformats.org/officeDocument/2006/relationships/notesSlide" Target="../notesSlides/notesSlide16.xml"/><Relationship Id="rId21" Type="http://schemas.openxmlformats.org/officeDocument/2006/relationships/oleObject" Target="../embeddings/oleObject23.bin"/><Relationship Id="rId7" Type="http://schemas.openxmlformats.org/officeDocument/2006/relationships/image" Target="../media/image39.png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oleObject" Target="../embeddings/oleObject22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5.bin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38.png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36.wmf"/><Relationship Id="rId22" Type="http://schemas.openxmlformats.org/officeDocument/2006/relationships/oleObject" Target="../embeddings/oleObject2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6.png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13.wmf"/><Relationship Id="rId4" Type="http://schemas.openxmlformats.org/officeDocument/2006/relationships/image" Target="../media/image15.png"/><Relationship Id="rId9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73175"/>
            <a:ext cx="7772400" cy="1470025"/>
          </a:xfrm>
        </p:spPr>
        <p:txBody>
          <a:bodyPr/>
          <a:lstStyle/>
          <a:p>
            <a:pPr algn="l"/>
            <a:r>
              <a:rPr lang="en-US" sz="9600" b="1" dirty="0" smtClean="0">
                <a:solidFill>
                  <a:schemeClr val="tx2">
                    <a:lumMod val="75000"/>
                  </a:schemeClr>
                </a:solidFill>
              </a:rPr>
              <a:t>Mod 2.3:</a:t>
            </a:r>
            <a:r>
              <a:rPr lang="en-US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US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7200" b="1" dirty="0" smtClean="0">
                <a:solidFill>
                  <a:schemeClr val="tx2">
                    <a:lumMod val="75000"/>
                  </a:schemeClr>
                </a:solidFill>
              </a:rPr>
              <a:t>Solving Absolute Value Inequalities</a:t>
            </a:r>
            <a:endParaRPr lang="en-US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57200" y="4038600"/>
            <a:ext cx="7543800" cy="1066800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Essential Question: What are two ways to solve an absolute value inequality?</a:t>
            </a:r>
            <a:endParaRPr lang="en-US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l"/>
            <a:r>
              <a:rPr lang="en-US" sz="1800" b="1" dirty="0" smtClean="0">
                <a:solidFill>
                  <a:schemeClr val="tx2">
                    <a:lumMod val="75000"/>
                  </a:schemeClr>
                </a:solidFill>
              </a:rPr>
              <a:t>CASS: A-CED.1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Create equations and inequalities in one variable and use them to solve problems. Also</a:t>
            </a:r>
            <a:r>
              <a:rPr lang="en-US" sz="1800" b="1" dirty="0" smtClean="0">
                <a:solidFill>
                  <a:schemeClr val="tx2">
                    <a:lumMod val="75000"/>
                  </a:schemeClr>
                </a:solidFill>
              </a:rPr>
              <a:t> A-REI.3, F-IF.7b MP.6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Precision</a:t>
            </a: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40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395780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95400" y="-893943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28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914" y="1524000"/>
            <a:ext cx="8420686" cy="181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620000" y="45720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p. 73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829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2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19"/>
          <a:stretch/>
        </p:blipFill>
        <p:spPr bwMode="auto">
          <a:xfrm>
            <a:off x="152400" y="835572"/>
            <a:ext cx="8458200" cy="255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7543800" y="0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p. 73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AutoShape 43"/>
          <p:cNvSpPr>
            <a:spLocks noChangeArrowheads="1"/>
          </p:cNvSpPr>
          <p:nvPr/>
        </p:nvSpPr>
        <p:spPr bwMode="auto">
          <a:xfrm>
            <a:off x="120502" y="76200"/>
            <a:ext cx="2013098" cy="5334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5" name="Text Box 44"/>
          <p:cNvSpPr txBox="1">
            <a:spLocks noChangeArrowheads="1"/>
          </p:cNvSpPr>
          <p:nvPr/>
        </p:nvSpPr>
        <p:spPr bwMode="auto">
          <a:xfrm>
            <a:off x="120502" y="76200"/>
            <a:ext cx="275853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2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95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172" y="1921380"/>
            <a:ext cx="8454628" cy="364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500371"/>
              </p:ext>
            </p:extLst>
          </p:nvPr>
        </p:nvGraphicFramePr>
        <p:xfrm>
          <a:off x="6175772" y="1919687"/>
          <a:ext cx="298450" cy="5571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2" name="Equation" r:id="rId5" imgW="114120" imgH="177480" progId="">
                  <p:embed/>
                </p:oleObj>
              </mc:Choice>
              <mc:Fallback>
                <p:oleObj name="Equation" r:id="rId5" imgW="114120" imgH="177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772" y="1919687"/>
                        <a:ext cx="298450" cy="5571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6" name="Picture 6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232172" y="1219200"/>
            <a:ext cx="8454628" cy="617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656628"/>
              </p:ext>
            </p:extLst>
          </p:nvPr>
        </p:nvGraphicFramePr>
        <p:xfrm>
          <a:off x="6175772" y="2470021"/>
          <a:ext cx="298450" cy="558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3" name="Equation" r:id="rId8" imgW="114120" imgH="177480" progId="">
                  <p:embed/>
                </p:oleObj>
              </mc:Choice>
              <mc:Fallback>
                <p:oleObj name="Equation" r:id="rId8" imgW="114120" imgH="177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772" y="2470021"/>
                        <a:ext cx="298450" cy="5581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552961"/>
              </p:ext>
            </p:extLst>
          </p:nvPr>
        </p:nvGraphicFramePr>
        <p:xfrm>
          <a:off x="8004573" y="2470021"/>
          <a:ext cx="530225" cy="558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4" name="Equation" r:id="rId9" imgW="203040" imgH="177480" progId="">
                  <p:embed/>
                </p:oleObj>
              </mc:Choice>
              <mc:Fallback>
                <p:oleObj name="Equation" r:id="rId9" imgW="203040" imgH="177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4573" y="2470021"/>
                        <a:ext cx="530225" cy="5581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587250"/>
              </p:ext>
            </p:extLst>
          </p:nvPr>
        </p:nvGraphicFramePr>
        <p:xfrm>
          <a:off x="6159897" y="3037710"/>
          <a:ext cx="331788" cy="518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5" name="Equation" r:id="rId11" imgW="126720" imgH="164880" progId="">
                  <p:embed/>
                </p:oleObj>
              </mc:Choice>
              <mc:Fallback>
                <p:oleObj name="Equation" r:id="rId11" imgW="126720" imgH="1648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897" y="3037710"/>
                        <a:ext cx="331788" cy="518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12418"/>
              </p:ext>
            </p:extLst>
          </p:nvPr>
        </p:nvGraphicFramePr>
        <p:xfrm>
          <a:off x="7906148" y="3037710"/>
          <a:ext cx="728663" cy="518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6" name="Equation" r:id="rId13" imgW="279360" imgH="164880" progId="">
                  <p:embed/>
                </p:oleObj>
              </mc:Choice>
              <mc:Fallback>
                <p:oleObj name="Equation" r:id="rId13" imgW="279360" imgH="1648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6148" y="3037710"/>
                        <a:ext cx="728663" cy="518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370597"/>
              </p:ext>
            </p:extLst>
          </p:nvPr>
        </p:nvGraphicFramePr>
        <p:xfrm>
          <a:off x="6486922" y="3739470"/>
          <a:ext cx="331788" cy="518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7" name="Equation" r:id="rId15" imgW="126720" imgH="164880" progId="">
                  <p:embed/>
                </p:oleObj>
              </mc:Choice>
              <mc:Fallback>
                <p:oleObj name="Equation" r:id="rId15" imgW="126720" imgH="1648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6922" y="3739470"/>
                        <a:ext cx="331788" cy="518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941963"/>
              </p:ext>
            </p:extLst>
          </p:nvPr>
        </p:nvGraphicFramePr>
        <p:xfrm>
          <a:off x="7775973" y="3707114"/>
          <a:ext cx="728663" cy="518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8" name="Equation" r:id="rId16" imgW="279360" imgH="164880" progId="">
                  <p:embed/>
                </p:oleObj>
              </mc:Choice>
              <mc:Fallback>
                <p:oleObj name="Equation" r:id="rId16" imgW="279360" imgH="1648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5973" y="3707114"/>
                        <a:ext cx="728663" cy="518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4053166"/>
              </p:ext>
            </p:extLst>
          </p:nvPr>
        </p:nvGraphicFramePr>
        <p:xfrm>
          <a:off x="5055790" y="4207380"/>
          <a:ext cx="331788" cy="518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9" name="Equation" r:id="rId17" imgW="126720" imgH="164880" progId="">
                  <p:embed/>
                </p:oleObj>
              </mc:Choice>
              <mc:Fallback>
                <p:oleObj name="Equation" r:id="rId17" imgW="126720" imgH="1648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5790" y="4207380"/>
                        <a:ext cx="331788" cy="518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27110"/>
              </p:ext>
            </p:extLst>
          </p:nvPr>
        </p:nvGraphicFramePr>
        <p:xfrm>
          <a:off x="6175773" y="4207380"/>
          <a:ext cx="728663" cy="518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0" name="Equation" r:id="rId18" imgW="279360" imgH="164880" progId="">
                  <p:embed/>
                </p:oleObj>
              </mc:Choice>
              <mc:Fallback>
                <p:oleObj name="Equation" r:id="rId18" imgW="279360" imgH="1648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773" y="4207380"/>
                        <a:ext cx="728663" cy="518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91" name="Picture 31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8373" y="4729562"/>
            <a:ext cx="4524375" cy="840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7635766" y="15766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p. 74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6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2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17" name="Picture 6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18" t="-2980" r="-14918" b="52980"/>
          <a:stretch/>
        </p:blipFill>
        <p:spPr bwMode="auto">
          <a:xfrm>
            <a:off x="79772" y="685800"/>
            <a:ext cx="8454628" cy="617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4899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Picture 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98"/>
          <a:stretch/>
        </p:blipFill>
        <p:spPr bwMode="auto">
          <a:xfrm>
            <a:off x="152400" y="835572"/>
            <a:ext cx="8458200" cy="4803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" y="1244280"/>
            <a:ext cx="8001000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</a:pP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first step in solving would be to subtract 15 from both sides and </a:t>
            </a:r>
            <a:r>
              <a:rPr lang="en-US" b="1" dirty="0" smtClean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|4 – x| </a:t>
            </a: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-1. At this point, the solving process can stop, because the absolute value of every number is greater than -1. So, the solution is all real numbers.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3758137"/>
            <a:ext cx="8001000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</a:pP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first step </a:t>
            </a:r>
            <a:r>
              <a:rPr lang="en-US" b="1" dirty="0" smtClean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would </a:t>
            </a: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to add 10 to both sides and </a:t>
            </a:r>
            <a:r>
              <a:rPr lang="en-US" b="1" dirty="0" smtClean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|x </a:t>
            </a: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b="1" dirty="0" smtClean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4| </a:t>
            </a: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≤ -1. At this point, the solving process can stop, because there are no real numbers whose absolute value is less than or equal to -1. So, there is no solution.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35766" y="15766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p. 74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76200" y="76200"/>
            <a:ext cx="1857500" cy="533400"/>
          </a:xfrm>
          <a:prstGeom prst="roundRect">
            <a:avLst>
              <a:gd name="adj" fmla="val 16667"/>
            </a:avLst>
          </a:prstGeom>
          <a:solidFill>
            <a:srgbClr val="CC3399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0190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REFLECT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841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6" name="Picture 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9"/>
          <a:stretch/>
        </p:blipFill>
        <p:spPr bwMode="auto">
          <a:xfrm>
            <a:off x="152400" y="882869"/>
            <a:ext cx="8458200" cy="407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5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67018"/>
            <a:ext cx="3719732" cy="2872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6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222" y="1684137"/>
            <a:ext cx="3984778" cy="3006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35766" y="15766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p. 75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576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1" name="Picture 9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475"/>
          <a:stretch/>
        </p:blipFill>
        <p:spPr bwMode="auto">
          <a:xfrm>
            <a:off x="0" y="2774730"/>
            <a:ext cx="8458200" cy="1223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7635766" y="15766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p. 75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AutoShape 43"/>
          <p:cNvSpPr>
            <a:spLocks noChangeArrowheads="1"/>
          </p:cNvSpPr>
          <p:nvPr/>
        </p:nvSpPr>
        <p:spPr bwMode="auto">
          <a:xfrm>
            <a:off x="120502" y="76200"/>
            <a:ext cx="2013098" cy="5334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5" name="Text Box 44"/>
          <p:cNvSpPr txBox="1">
            <a:spLocks noChangeArrowheads="1"/>
          </p:cNvSpPr>
          <p:nvPr/>
        </p:nvSpPr>
        <p:spPr bwMode="auto">
          <a:xfrm>
            <a:off x="120502" y="76200"/>
            <a:ext cx="275853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3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6" name="AutoShape 43"/>
          <p:cNvSpPr>
            <a:spLocks noChangeArrowheads="1"/>
          </p:cNvSpPr>
          <p:nvPr/>
        </p:nvSpPr>
        <p:spPr bwMode="auto">
          <a:xfrm>
            <a:off x="96060" y="20574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7" name="Text Box 44"/>
          <p:cNvSpPr txBox="1">
            <a:spLocks noChangeArrowheads="1"/>
          </p:cNvSpPr>
          <p:nvPr/>
        </p:nvSpPr>
        <p:spPr bwMode="auto">
          <a:xfrm>
            <a:off x="96060" y="20574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</a:t>
            </a:r>
            <a:r>
              <a:rPr lang="en-US" altLang="en-US" sz="2800" dirty="0">
                <a:solidFill>
                  <a:schemeClr val="bg1"/>
                </a:solidFill>
              </a:rPr>
              <a:t>3</a:t>
            </a: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91" t="26589" r="1491" b="51821"/>
          <a:stretch/>
        </p:blipFill>
        <p:spPr bwMode="auto">
          <a:xfrm>
            <a:off x="381000" y="685800"/>
            <a:ext cx="8458200" cy="865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798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2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8" y="-37935"/>
            <a:ext cx="3710033" cy="1470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935552"/>
              </p:ext>
            </p:extLst>
          </p:nvPr>
        </p:nvGraphicFramePr>
        <p:xfrm>
          <a:off x="2306048" y="698392"/>
          <a:ext cx="457200" cy="320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8" name="Equation" r:id="rId5" imgW="304560" imgH="177480" progId="">
                  <p:embed/>
                </p:oleObj>
              </mc:Choice>
              <mc:Fallback>
                <p:oleObj name="Equation" r:id="rId5" imgW="304560" imgH="177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048" y="698392"/>
                        <a:ext cx="457200" cy="3200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68417"/>
            <a:ext cx="6096000" cy="3952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9085088"/>
              </p:ext>
            </p:extLst>
          </p:nvPr>
        </p:nvGraphicFramePr>
        <p:xfrm>
          <a:off x="842208" y="2748577"/>
          <a:ext cx="457200" cy="32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9" name="Equation" r:id="rId8" imgW="304560" imgH="177480" progId="">
                  <p:embed/>
                </p:oleObj>
              </mc:Choice>
              <mc:Fallback>
                <p:oleObj name="Equation" r:id="rId8" imgW="304560" imgH="177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208" y="2748577"/>
                        <a:ext cx="457200" cy="320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03349"/>
              </p:ext>
            </p:extLst>
          </p:nvPr>
        </p:nvGraphicFramePr>
        <p:xfrm>
          <a:off x="1524000" y="2748577"/>
          <a:ext cx="457200" cy="30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0" name="Equation" r:id="rId9" imgW="317160" imgH="177480" progId="">
                  <p:embed/>
                </p:oleObj>
              </mc:Choice>
              <mc:Fallback>
                <p:oleObj name="Equation" r:id="rId9" imgW="317160" imgH="177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748577"/>
                        <a:ext cx="457200" cy="307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926297"/>
              </p:ext>
            </p:extLst>
          </p:nvPr>
        </p:nvGraphicFramePr>
        <p:xfrm>
          <a:off x="1407696" y="4485937"/>
          <a:ext cx="457200" cy="32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1" name="Equation" r:id="rId11" imgW="304560" imgH="177480" progId="">
                  <p:embed/>
                </p:oleObj>
              </mc:Choice>
              <mc:Fallback>
                <p:oleObj name="Equation" r:id="rId11" imgW="304560" imgH="177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696" y="4485937"/>
                        <a:ext cx="457200" cy="320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8885837"/>
              </p:ext>
            </p:extLst>
          </p:nvPr>
        </p:nvGraphicFramePr>
        <p:xfrm>
          <a:off x="3874168" y="4983179"/>
          <a:ext cx="457200" cy="30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2" name="Equation" r:id="rId13" imgW="317160" imgH="177480" progId="">
                  <p:embed/>
                </p:oleObj>
              </mc:Choice>
              <mc:Fallback>
                <p:oleObj name="Equation" r:id="rId13" imgW="317160" imgH="177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4168" y="4983179"/>
                        <a:ext cx="457200" cy="307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758673"/>
              </p:ext>
            </p:extLst>
          </p:nvPr>
        </p:nvGraphicFramePr>
        <p:xfrm>
          <a:off x="3288633" y="5626706"/>
          <a:ext cx="555171" cy="388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3" name="Equation" r:id="rId15" imgW="304404" imgH="177569" progId="">
                  <p:embed/>
                </p:oleObj>
              </mc:Choice>
              <mc:Fallback>
                <p:oleObj name="Equation" r:id="rId15" imgW="304404" imgH="17756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8633" y="5626706"/>
                        <a:ext cx="555171" cy="3886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998693"/>
              </p:ext>
            </p:extLst>
          </p:nvPr>
        </p:nvGraphicFramePr>
        <p:xfrm>
          <a:off x="4303297" y="5626706"/>
          <a:ext cx="588114" cy="39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4" name="Equation" r:id="rId17" imgW="317160" imgH="177480" progId="">
                  <p:embed/>
                </p:oleObj>
              </mc:Choice>
              <mc:Fallback>
                <p:oleObj name="Equation" r:id="rId17" imgW="317160" imgH="177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3297" y="5626706"/>
                        <a:ext cx="588114" cy="395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013"/>
          <a:stretch>
            <a:fillRect/>
          </a:stretch>
        </p:blipFill>
        <p:spPr bwMode="auto">
          <a:xfrm>
            <a:off x="0" y="5400338"/>
            <a:ext cx="6705600" cy="1455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774810"/>
              </p:ext>
            </p:extLst>
          </p:nvPr>
        </p:nvGraphicFramePr>
        <p:xfrm>
          <a:off x="3810001" y="5857538"/>
          <a:ext cx="470145" cy="329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5" name="Equation" r:id="rId19" imgW="304560" imgH="177480" progId="">
                  <p:embed/>
                </p:oleObj>
              </mc:Choice>
              <mc:Fallback>
                <p:oleObj name="Equation" r:id="rId19" imgW="304560" imgH="177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1" y="5857538"/>
                        <a:ext cx="470145" cy="3291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811401"/>
              </p:ext>
            </p:extLst>
          </p:nvPr>
        </p:nvGraphicFramePr>
        <p:xfrm>
          <a:off x="2286000" y="6364851"/>
          <a:ext cx="516238" cy="361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6" name="Equation" r:id="rId20" imgW="304404" imgH="177569" progId="">
                  <p:embed/>
                </p:oleObj>
              </mc:Choice>
              <mc:Fallback>
                <p:oleObj name="Equation" r:id="rId20" imgW="304404" imgH="17756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6364851"/>
                        <a:ext cx="516238" cy="3613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991646"/>
              </p:ext>
            </p:extLst>
          </p:nvPr>
        </p:nvGraphicFramePr>
        <p:xfrm>
          <a:off x="3048000" y="4485938"/>
          <a:ext cx="468248" cy="31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7" name="Equation" r:id="rId21" imgW="317160" imgH="177480" progId="">
                  <p:embed/>
                </p:oleObj>
              </mc:Choice>
              <mc:Fallback>
                <p:oleObj name="Equation" r:id="rId21" imgW="317160" imgH="177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485938"/>
                        <a:ext cx="468248" cy="31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2" name="Object 12"/>
          <p:cNvGraphicFramePr>
            <a:graphicFrameLocks noChangeAspect="1"/>
          </p:cNvGraphicFramePr>
          <p:nvPr/>
        </p:nvGraphicFramePr>
        <p:xfrm>
          <a:off x="4038600" y="6392842"/>
          <a:ext cx="495300" cy="3333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8" name="Equation" r:id="rId22" imgW="317160" imgH="177480" progId="">
                  <p:embed/>
                </p:oleObj>
              </mc:Choice>
              <mc:Fallback>
                <p:oleObj name="Equation" r:id="rId22" imgW="317160" imgH="177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6392842"/>
                        <a:ext cx="495300" cy="3333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3" name="Object 13"/>
          <p:cNvGraphicFramePr>
            <a:graphicFrameLocks noChangeAspect="1"/>
          </p:cNvGraphicFramePr>
          <p:nvPr/>
        </p:nvGraphicFramePr>
        <p:xfrm>
          <a:off x="2895600" y="4983480"/>
          <a:ext cx="458432" cy="321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9" name="Equation" r:id="rId23" imgW="304404" imgH="177569" progId="">
                  <p:embed/>
                </p:oleObj>
              </mc:Choice>
              <mc:Fallback>
                <p:oleObj name="Equation" r:id="rId23" imgW="304404" imgH="17756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83480"/>
                        <a:ext cx="458432" cy="3216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7635766" y="15766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pp. 75-76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0574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9" name="Picture 9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587"/>
          <a:stretch/>
        </p:blipFill>
        <p:spPr bwMode="auto">
          <a:xfrm>
            <a:off x="124328" y="783247"/>
            <a:ext cx="8181472" cy="679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2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11382"/>
            <a:ext cx="8077200" cy="2911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7635766" y="15766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p. 76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112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12" y="659071"/>
            <a:ext cx="8448822" cy="337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17634" y="841951"/>
            <a:ext cx="7924800" cy="125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</a:pP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b="1" dirty="0" smtClean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|x| &lt; </a:t>
            </a: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a, the solutions are values of x between -a and a. For </a:t>
            </a:r>
            <a:r>
              <a:rPr lang="en-US" b="1" dirty="0" smtClean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|x| &gt; </a:t>
            </a: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a, the solutions are the values of x beyond -a and a (that is, the values of x less than -a or the values of x greater than a).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7634" y="2585269"/>
            <a:ext cx="7924800" cy="125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</a:pP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Isolate the absolute value expression. Then rewrite the inequality as a compound inequality that uses either and or </a:t>
            </a:r>
            <a:r>
              <a:rPr lang="en-US" b="1" dirty="0" err="1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that doesn’t involve absolute value. Finish solving for the variable.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543800" y="-76200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p. 76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AutoShape 43"/>
          <p:cNvSpPr>
            <a:spLocks noChangeArrowheads="1"/>
          </p:cNvSpPr>
          <p:nvPr/>
        </p:nvSpPr>
        <p:spPr bwMode="auto">
          <a:xfrm>
            <a:off x="120502" y="76200"/>
            <a:ext cx="2317898" cy="533400"/>
          </a:xfrm>
          <a:prstGeom prst="roundRect">
            <a:avLst>
              <a:gd name="adj" fmla="val 16667"/>
            </a:avLst>
          </a:prstGeom>
          <a:solidFill>
            <a:srgbClr val="FF93B7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9" name="Text Box 44"/>
          <p:cNvSpPr txBox="1">
            <a:spLocks noChangeArrowheads="1"/>
          </p:cNvSpPr>
          <p:nvPr/>
        </p:nvSpPr>
        <p:spPr bwMode="auto">
          <a:xfrm>
            <a:off x="152400" y="76200"/>
            <a:ext cx="275853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ELABORATE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650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0898"/>
            <a:ext cx="8434298" cy="2992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" y="970976"/>
            <a:ext cx="8534400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</a:pP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Since the absolute value of any number is always nonnegative, it is always greater than any negative number. So, all real numbers satisfy the inequality.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2278912"/>
            <a:ext cx="8305800" cy="125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</a:pP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 each side of the inequality as a function and graph the two functions. Use the inequality symbol to determine the intervals on the x-axis where one graph lies above or below the other.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635766" y="15766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p. 76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AutoShape 43"/>
          <p:cNvSpPr>
            <a:spLocks noChangeArrowheads="1"/>
          </p:cNvSpPr>
          <p:nvPr/>
        </p:nvSpPr>
        <p:spPr bwMode="auto">
          <a:xfrm>
            <a:off x="120502" y="76200"/>
            <a:ext cx="2317898" cy="533400"/>
          </a:xfrm>
          <a:prstGeom prst="roundRect">
            <a:avLst>
              <a:gd name="adj" fmla="val 16667"/>
            </a:avLst>
          </a:prstGeom>
          <a:solidFill>
            <a:srgbClr val="FF93B7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0" name="Text Box 44"/>
          <p:cNvSpPr txBox="1">
            <a:spLocks noChangeArrowheads="1"/>
          </p:cNvSpPr>
          <p:nvPr/>
        </p:nvSpPr>
        <p:spPr bwMode="auto">
          <a:xfrm>
            <a:off x="152400" y="76200"/>
            <a:ext cx="275853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ELABORATE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994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76200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Essential Question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200" y="960120"/>
            <a:ext cx="9067800" cy="2834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lvl="0" indent="-342900" eaLnBrk="0" hangingPunct="0">
              <a:spcBef>
                <a:spcPct val="20000"/>
              </a:spcBef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What are two ways to solve an absolute value inequality?</a:t>
            </a:r>
          </a:p>
        </p:txBody>
      </p:sp>
    </p:spTree>
    <p:extLst>
      <p:ext uri="{BB962C8B-B14F-4D97-AF65-F5344CB8AC3E}">
        <p14:creationId xmlns:p14="http://schemas.microsoft.com/office/powerpoint/2010/main" val="320906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2819400"/>
            <a:ext cx="7467600" cy="3611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5888" indent="6350">
              <a:buNone/>
            </a:pPr>
            <a:r>
              <a:rPr lang="en-US" sz="2400" b="1" dirty="0" smtClean="0">
                <a:solidFill>
                  <a:srgbClr val="CC00FF"/>
                </a:solidFill>
              </a:rPr>
              <a:t>For </a:t>
            </a:r>
            <a:r>
              <a:rPr lang="en-US" sz="2400" b="1" dirty="0">
                <a:solidFill>
                  <a:srgbClr val="CC00FF"/>
                </a:solidFill>
              </a:rPr>
              <a:t>a graphical solution, treat each side of the inequality as a function and graph the two functions. Use the inequality symbol to determine the intervals on the x-axis where one graph lies above or below the other. For an algebraic solution, isolate the absolute value expression and rewrite the inequality as a compound inequality that doesn’t involve absolute value so that you can finish solving the inequality</a:t>
            </a:r>
            <a:r>
              <a:rPr lang="en-US" sz="2400" b="1" dirty="0" smtClean="0">
                <a:solidFill>
                  <a:srgbClr val="CC00FF"/>
                </a:solidFill>
              </a:rPr>
              <a:t>.</a:t>
            </a:r>
            <a:endParaRPr lang="en-US" sz="2400" b="1" dirty="0">
              <a:solidFill>
                <a:srgbClr val="CC00FF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76200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Essential Question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" y="960120"/>
            <a:ext cx="9067800" cy="2834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lvl="0" indent="-342900" eaLnBrk="0" hangingPunct="0">
              <a:spcBef>
                <a:spcPct val="20000"/>
              </a:spcBef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What are two ways to solve an absolute value inequality?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1905000"/>
            <a:ext cx="7924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CC00FF"/>
                </a:solidFill>
                <a:latin typeface="+mj-lt"/>
              </a:rPr>
              <a:t>You can solve an absolute value inequality graphically or algebraically. </a:t>
            </a:r>
            <a:endParaRPr lang="en-US" sz="2400" dirty="0">
              <a:solidFill>
                <a:srgbClr val="CC00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85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838200"/>
            <a:ext cx="7781693" cy="3657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pp</a:t>
            </a:r>
            <a:r>
              <a:rPr lang="en-US" sz="3200" b="1" dirty="0" smtClean="0"/>
              <a:t>. 77ff #1-21</a:t>
            </a:r>
          </a:p>
        </p:txBody>
      </p:sp>
      <p:sp>
        <p:nvSpPr>
          <p:cNvPr id="4" name="AutoShape 43"/>
          <p:cNvSpPr>
            <a:spLocks noChangeArrowheads="1"/>
          </p:cNvSpPr>
          <p:nvPr/>
        </p:nvSpPr>
        <p:spPr bwMode="auto">
          <a:xfrm>
            <a:off x="51392" y="76200"/>
            <a:ext cx="2768008" cy="5334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5" name="Text Box 44"/>
          <p:cNvSpPr txBox="1">
            <a:spLocks noChangeArrowheads="1"/>
          </p:cNvSpPr>
          <p:nvPr/>
        </p:nvSpPr>
        <p:spPr bwMode="auto">
          <a:xfrm>
            <a:off x="0" y="86380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ASSIGNMENTS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56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0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81"/>
          <a:stretch/>
        </p:blipFill>
        <p:spPr bwMode="auto">
          <a:xfrm>
            <a:off x="381001" y="1266495"/>
            <a:ext cx="8398371" cy="5210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720405"/>
            <a:ext cx="2209800" cy="4756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471" y="3642360"/>
            <a:ext cx="3525605" cy="707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20000" y="45720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p. 71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1" y="2088932"/>
            <a:ext cx="457199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76200" y="76200"/>
            <a:ext cx="1828800" cy="5334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894114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EXPLORE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808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60120"/>
            <a:ext cx="8470436" cy="4434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2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051613"/>
            <a:ext cx="2145836" cy="4537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3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1" y="2377440"/>
            <a:ext cx="3985347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467600" y="0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p. 71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76200" y="76200"/>
            <a:ext cx="1828800" cy="5334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894114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EXPLORE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80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8458200" cy="3814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1743671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solutions are -3 and 3. These are the only numbers that are not solutions of the inequalities </a:t>
            </a:r>
            <a:r>
              <a:rPr lang="en-US" b="1" dirty="0" smtClean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|x| + </a:t>
            </a: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&lt; 5 and </a:t>
            </a:r>
            <a:r>
              <a:rPr lang="en-US" b="1" dirty="0" smtClean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|x| </a:t>
            </a: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+ 2 &gt; 5.</a:t>
            </a:r>
          </a:p>
        </p:txBody>
      </p:sp>
      <p:pic>
        <p:nvPicPr>
          <p:cNvPr id="8205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094336"/>
            <a:ext cx="8723876" cy="873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20000" y="45720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p. 72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76200" y="76200"/>
            <a:ext cx="1828800" cy="5334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894114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EXPLORE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3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72"/>
          <a:stretch/>
        </p:blipFill>
        <p:spPr bwMode="auto">
          <a:xfrm>
            <a:off x="0" y="788276"/>
            <a:ext cx="8458200" cy="3631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" y="1761415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the solutions of </a:t>
            </a:r>
            <a:r>
              <a:rPr lang="en-US" b="1" dirty="0" smtClean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|x| + </a:t>
            </a: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&gt; 5 as x &lt; -3 or x &gt; 3. Use the word or because x must be either less than -3 or greater than 3; it can’t be both.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3359936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solutions of </a:t>
            </a:r>
            <a:r>
              <a:rPr lang="en-US" b="1" dirty="0" smtClean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|x| + </a:t>
            </a: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≤ 5 are the values of x for which x ≥ -3 and x ≤ 3. The solutions of </a:t>
            </a:r>
            <a:r>
              <a:rPr lang="en-US" b="1" dirty="0" smtClean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|x| + </a:t>
            </a: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≥ 5 are the values of x for which x ≤ -3 or x ≥ 3.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20000" y="0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p. 72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76200" y="76200"/>
            <a:ext cx="1857500" cy="533400"/>
          </a:xfrm>
          <a:prstGeom prst="roundRect">
            <a:avLst>
              <a:gd name="adj" fmla="val 16667"/>
            </a:avLst>
          </a:prstGeom>
          <a:solidFill>
            <a:srgbClr val="CC3399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0190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REFLECT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93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73" r="4490" b="58316"/>
          <a:stretch/>
        </p:blipFill>
        <p:spPr bwMode="auto">
          <a:xfrm>
            <a:off x="276578" y="996380"/>
            <a:ext cx="8105422" cy="1701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8"/>
          <p:cNvGrpSpPr/>
          <p:nvPr/>
        </p:nvGrpSpPr>
        <p:grpSpPr>
          <a:xfrm>
            <a:off x="304800" y="2072640"/>
            <a:ext cx="6629400" cy="550546"/>
            <a:chOff x="152400" y="1409700"/>
            <a:chExt cx="6629400" cy="458788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2743200" y="1409700"/>
              <a:ext cx="4038600" cy="1588"/>
            </a:xfrm>
            <a:prstGeom prst="line">
              <a:avLst/>
            </a:prstGeom>
            <a:ln w="19050">
              <a:solidFill>
                <a:srgbClr val="CC00FF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152400" y="1638300"/>
              <a:ext cx="6489032" cy="1588"/>
            </a:xfrm>
            <a:prstGeom prst="line">
              <a:avLst/>
            </a:prstGeom>
            <a:ln w="19050">
              <a:solidFill>
                <a:srgbClr val="CC00FF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52400" y="1866900"/>
              <a:ext cx="3505200" cy="1588"/>
            </a:xfrm>
            <a:prstGeom prst="line">
              <a:avLst/>
            </a:prstGeom>
            <a:ln w="19050">
              <a:solidFill>
                <a:srgbClr val="CC00FF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1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872" t="42501" r="2129" b="-12793"/>
          <a:stretch/>
        </p:blipFill>
        <p:spPr bwMode="auto">
          <a:xfrm>
            <a:off x="6793832" y="3307080"/>
            <a:ext cx="2121568" cy="393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7620000" y="0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p. 72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AutoShape 43"/>
          <p:cNvSpPr>
            <a:spLocks noChangeArrowheads="1"/>
          </p:cNvSpPr>
          <p:nvPr/>
        </p:nvSpPr>
        <p:spPr bwMode="auto">
          <a:xfrm>
            <a:off x="120502" y="76200"/>
            <a:ext cx="2013098" cy="5334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3" name="Text Box 44"/>
          <p:cNvSpPr txBox="1">
            <a:spLocks noChangeArrowheads="1"/>
          </p:cNvSpPr>
          <p:nvPr/>
        </p:nvSpPr>
        <p:spPr bwMode="auto">
          <a:xfrm>
            <a:off x="120502" y="76200"/>
            <a:ext cx="275853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16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3" t="64130" r="28924" b="921"/>
          <a:stretch/>
        </p:blipFill>
        <p:spPr bwMode="auto">
          <a:xfrm>
            <a:off x="533400" y="4295578"/>
            <a:ext cx="5666781" cy="1954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107732" y="2971800"/>
            <a:ext cx="5276943" cy="1288568"/>
            <a:chOff x="107732" y="2971800"/>
            <a:chExt cx="5276943" cy="1288568"/>
          </a:xfrm>
        </p:grpSpPr>
        <p:pic>
          <p:nvPicPr>
            <p:cNvPr id="10" name="Picture 5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51" t="53126" r="54206" b="36248"/>
            <a:stretch/>
          </p:blipFill>
          <p:spPr bwMode="auto">
            <a:xfrm>
              <a:off x="605197" y="3452648"/>
              <a:ext cx="4779478" cy="807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AutoShape 43"/>
            <p:cNvSpPr>
              <a:spLocks noChangeArrowheads="1"/>
            </p:cNvSpPr>
            <p:nvPr/>
          </p:nvSpPr>
          <p:spPr bwMode="auto">
            <a:xfrm>
              <a:off x="107732" y="2987566"/>
              <a:ext cx="2413281" cy="533400"/>
            </a:xfrm>
            <a:prstGeom prst="roundRect">
              <a:avLst>
                <a:gd name="adj" fmla="val 16667"/>
              </a:avLst>
            </a:prstGeom>
            <a:solidFill>
              <a:srgbClr val="3366FF"/>
            </a:solidFill>
            <a:ln w="19050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8" name="Text Box 44"/>
            <p:cNvSpPr txBox="1">
              <a:spLocks noChangeArrowheads="1"/>
            </p:cNvSpPr>
            <p:nvPr/>
          </p:nvSpPr>
          <p:spPr bwMode="auto">
            <a:xfrm>
              <a:off x="107733" y="2971800"/>
              <a:ext cx="337760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 smtClean="0">
                  <a:solidFill>
                    <a:schemeClr val="bg1"/>
                  </a:solidFill>
                </a:rPr>
                <a:t>EXAMPLE 1A</a:t>
              </a:r>
              <a:endParaRPr lang="en-US" altLang="en-US" sz="2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3133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10"/>
          <a:stretch/>
        </p:blipFill>
        <p:spPr bwMode="auto">
          <a:xfrm>
            <a:off x="457200" y="753470"/>
            <a:ext cx="8001000" cy="3285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01811" y="1768366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below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5406951"/>
              </p:ext>
            </p:extLst>
          </p:nvPr>
        </p:nvGraphicFramePr>
        <p:xfrm>
          <a:off x="2209800" y="3057524"/>
          <a:ext cx="381000" cy="371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5" imgW="203040" imgH="164880" progId="">
                  <p:embed/>
                </p:oleObj>
              </mc:Choice>
              <mc:Fallback>
                <p:oleObj name="Equation" r:id="rId5" imgW="203040" imgH="1648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057524"/>
                        <a:ext cx="381000" cy="3714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76600" y="2450811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below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238572"/>
              </p:ext>
            </p:extLst>
          </p:nvPr>
        </p:nvGraphicFramePr>
        <p:xfrm>
          <a:off x="3495676" y="3048527"/>
          <a:ext cx="2381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7" imgW="126720" imgH="177480" progId="">
                  <p:embed/>
                </p:oleObj>
              </mc:Choice>
              <mc:Fallback>
                <p:oleObj name="Equation" r:id="rId7" imgW="126720" imgH="177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676" y="3048527"/>
                        <a:ext cx="23812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662399"/>
              </p:ext>
            </p:extLst>
          </p:nvPr>
        </p:nvGraphicFramePr>
        <p:xfrm>
          <a:off x="2329238" y="3514724"/>
          <a:ext cx="381000" cy="371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9" imgW="203024" imgH="164957" progId="">
                  <p:embed/>
                </p:oleObj>
              </mc:Choice>
              <mc:Fallback>
                <p:oleObj name="Equation" r:id="rId9" imgW="203024" imgH="164957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9238" y="3514724"/>
                        <a:ext cx="381000" cy="3714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69404"/>
              </p:ext>
            </p:extLst>
          </p:nvPr>
        </p:nvGraphicFramePr>
        <p:xfrm>
          <a:off x="3614738" y="3505727"/>
          <a:ext cx="2381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11" imgW="126725" imgH="177415" progId="">
                  <p:embed/>
                </p:oleObj>
              </mc:Choice>
              <mc:Fallback>
                <p:oleObj name="Equation" r:id="rId11" imgW="126725" imgH="17741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738" y="3505727"/>
                        <a:ext cx="23812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85" name="Picture 2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0"/>
            <a:ext cx="2895600" cy="3455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7620000" y="6370320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p.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73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AutoShape 43"/>
          <p:cNvSpPr>
            <a:spLocks noChangeArrowheads="1"/>
          </p:cNvSpPr>
          <p:nvPr/>
        </p:nvSpPr>
        <p:spPr bwMode="auto">
          <a:xfrm>
            <a:off x="96059" y="107732"/>
            <a:ext cx="2413281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2" name="Text Box 44"/>
          <p:cNvSpPr txBox="1">
            <a:spLocks noChangeArrowheads="1"/>
          </p:cNvSpPr>
          <p:nvPr/>
        </p:nvSpPr>
        <p:spPr bwMode="auto">
          <a:xfrm>
            <a:off x="96060" y="91966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1B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832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3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13"/>
          <a:stretch/>
        </p:blipFill>
        <p:spPr bwMode="auto">
          <a:xfrm>
            <a:off x="0" y="945930"/>
            <a:ext cx="8458200" cy="46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" y="1375187"/>
            <a:ext cx="8077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solution now includes the endpoints of the interval: x ≤ -6 or x ≥ 0.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2167464"/>
            <a:ext cx="8077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 &lt; x &lt; 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3661187"/>
            <a:ext cx="807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solution of f(x) &gt; g(x) is all real numbers, because every point on the graph of f(x) is above the corresponding point on the graph of g(x). The solution of f(x) &lt; g(x) is no real number, because no point on the graph of f(x) is below the corresponding point on the graph of g(x).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620000" y="0"/>
            <a:ext cx="1524000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p. 73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76200" y="76200"/>
            <a:ext cx="1857500" cy="533400"/>
          </a:xfrm>
          <a:prstGeom prst="roundRect">
            <a:avLst>
              <a:gd name="adj" fmla="val 16667"/>
            </a:avLst>
          </a:prstGeom>
          <a:solidFill>
            <a:srgbClr val="CC3399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0190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REFLECT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796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5725</TotalTime>
  <Words>752</Words>
  <Application>Microsoft Office PowerPoint</Application>
  <PresentationFormat>On-screen Show (4:3)</PresentationFormat>
  <Paragraphs>82</Paragraphs>
  <Slides>21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Equation</vt:lpstr>
      <vt:lpstr>Mod 2.3: Solving Absolute Value Inequalities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Vertical Number Lines</dc:title>
  <dc:creator>Jim Taylor</dc:creator>
  <cp:lastModifiedBy>EGUSD</cp:lastModifiedBy>
  <cp:revision>173</cp:revision>
  <dcterms:created xsi:type="dcterms:W3CDTF">2011-11-03T03:18:23Z</dcterms:created>
  <dcterms:modified xsi:type="dcterms:W3CDTF">2017-03-15T20:33:32Z</dcterms:modified>
</cp:coreProperties>
</file>