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21"/>
  </p:notesMasterIdLst>
  <p:sldIdLst>
    <p:sldId id="264" r:id="rId3"/>
    <p:sldId id="263" r:id="rId4"/>
    <p:sldId id="265" r:id="rId5"/>
    <p:sldId id="256" r:id="rId6"/>
    <p:sldId id="268" r:id="rId7"/>
    <p:sldId id="262" r:id="rId8"/>
    <p:sldId id="266" r:id="rId9"/>
    <p:sldId id="267" r:id="rId10"/>
    <p:sldId id="269" r:id="rId11"/>
    <p:sldId id="270" r:id="rId12"/>
    <p:sldId id="271" r:id="rId13"/>
    <p:sldId id="272" r:id="rId14"/>
    <p:sldId id="273" r:id="rId15"/>
    <p:sldId id="274" r:id="rId16"/>
    <p:sldId id="275" r:id="rId17"/>
    <p:sldId id="276" r:id="rId18"/>
    <p:sldId id="277" r:id="rId19"/>
    <p:sldId id="278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8" d="100"/>
          <a:sy n="58" d="100"/>
        </p:scale>
        <p:origin x="-72" y="-78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934F7BB-E457-4C71-A7AA-16BBCAAA3DA8}" type="datetimeFigureOut">
              <a:rPr lang="en-US" smtClean="0"/>
              <a:t>6/1/2017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03B7E7E-B12B-4DE8-92C9-6B930D2D0D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21557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150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2150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4033E4C6-EF25-4C44-84FB-6C1D749159C3}" type="slidenum">
              <a:rPr lang="en-US" altLang="en-US" smtClean="0">
                <a:solidFill>
                  <a:prstClr val="black"/>
                </a:solidFill>
                <a:latin typeface="Arial" charset="0"/>
              </a:rPr>
              <a:pPr eaLnBrk="1" hangingPunct="1">
                <a:spcBef>
                  <a:spcPct val="0"/>
                </a:spcBef>
              </a:pPr>
              <a:t>1</a:t>
            </a:fld>
            <a:endParaRPr lang="en-US" altLang="en-US">
              <a:solidFill>
                <a:prstClr val="black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397874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2048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9FF8EBE7-5259-4C53-B64C-E2C6DAB977CE}" type="slidenum">
              <a:rPr lang="en-US" altLang="en-US" smtClean="0">
                <a:solidFill>
                  <a:prstClr val="black"/>
                </a:solidFill>
                <a:latin typeface="Arial" charset="0"/>
              </a:rPr>
              <a:pPr eaLnBrk="1" hangingPunct="1">
                <a:spcBef>
                  <a:spcPct val="0"/>
                </a:spcBef>
              </a:pPr>
              <a:t>17</a:t>
            </a:fld>
            <a:endParaRPr lang="en-US" altLang="en-US">
              <a:solidFill>
                <a:prstClr val="black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9361721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174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3174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338EECA3-3FDC-4A72-82B5-BE49BB37336A}" type="slidenum">
              <a:rPr lang="en-US" altLang="en-US" smtClean="0">
                <a:solidFill>
                  <a:prstClr val="black"/>
                </a:solidFill>
                <a:latin typeface="Arial" charset="0"/>
              </a:rPr>
              <a:pPr eaLnBrk="1" hangingPunct="1">
                <a:spcBef>
                  <a:spcPct val="0"/>
                </a:spcBef>
              </a:pPr>
              <a:t>7</a:t>
            </a:fld>
            <a:endParaRPr lang="en-US" altLang="en-US">
              <a:solidFill>
                <a:prstClr val="black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2154638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174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3174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338EECA3-3FDC-4A72-82B5-BE49BB37336A}" type="slidenum">
              <a:rPr lang="en-US" altLang="en-US" smtClean="0">
                <a:solidFill>
                  <a:prstClr val="black"/>
                </a:solidFill>
                <a:latin typeface="Arial" charset="0"/>
              </a:rPr>
              <a:pPr eaLnBrk="1" hangingPunct="1">
                <a:spcBef>
                  <a:spcPct val="0"/>
                </a:spcBef>
              </a:pPr>
              <a:t>8</a:t>
            </a:fld>
            <a:endParaRPr lang="en-US" altLang="en-US">
              <a:solidFill>
                <a:prstClr val="black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9071375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174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3174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338EECA3-3FDC-4A72-82B5-BE49BB37336A}" type="slidenum">
              <a:rPr lang="en-US" altLang="en-US" smtClean="0">
                <a:solidFill>
                  <a:prstClr val="black"/>
                </a:solidFill>
                <a:latin typeface="Arial" charset="0"/>
              </a:rPr>
              <a:pPr eaLnBrk="1" hangingPunct="1">
                <a:spcBef>
                  <a:spcPct val="0"/>
                </a:spcBef>
              </a:pPr>
              <a:t>11</a:t>
            </a:fld>
            <a:endParaRPr lang="en-US" altLang="en-US">
              <a:solidFill>
                <a:prstClr val="black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9328477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2048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9FF8EBE7-5259-4C53-B64C-E2C6DAB977CE}" type="slidenum">
              <a:rPr lang="en-US" altLang="en-US" smtClean="0">
                <a:solidFill>
                  <a:prstClr val="black"/>
                </a:solidFill>
                <a:latin typeface="Arial" charset="0"/>
              </a:rPr>
              <a:pPr eaLnBrk="1" hangingPunct="1">
                <a:spcBef>
                  <a:spcPct val="0"/>
                </a:spcBef>
              </a:pPr>
              <a:t>12</a:t>
            </a:fld>
            <a:endParaRPr lang="en-US" altLang="en-US">
              <a:solidFill>
                <a:prstClr val="black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8028574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2048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9FF8EBE7-5259-4C53-B64C-E2C6DAB977CE}" type="slidenum">
              <a:rPr lang="en-US" altLang="en-US" smtClean="0">
                <a:solidFill>
                  <a:prstClr val="black"/>
                </a:solidFill>
                <a:latin typeface="Arial" charset="0"/>
              </a:rPr>
              <a:pPr eaLnBrk="1" hangingPunct="1">
                <a:spcBef>
                  <a:spcPct val="0"/>
                </a:spcBef>
              </a:pPr>
              <a:t>13</a:t>
            </a:fld>
            <a:endParaRPr lang="en-US" altLang="en-US">
              <a:solidFill>
                <a:prstClr val="black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8406701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2048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9FF8EBE7-5259-4C53-B64C-E2C6DAB977CE}" type="slidenum">
              <a:rPr lang="en-US" altLang="en-US" smtClean="0">
                <a:solidFill>
                  <a:prstClr val="black"/>
                </a:solidFill>
                <a:latin typeface="Arial" charset="0"/>
              </a:rPr>
              <a:pPr eaLnBrk="1" hangingPunct="1">
                <a:spcBef>
                  <a:spcPct val="0"/>
                </a:spcBef>
              </a:pPr>
              <a:t>14</a:t>
            </a:fld>
            <a:endParaRPr lang="en-US" altLang="en-US">
              <a:solidFill>
                <a:prstClr val="black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8549388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2048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9FF8EBE7-5259-4C53-B64C-E2C6DAB977CE}" type="slidenum">
              <a:rPr lang="en-US" altLang="en-US" smtClean="0">
                <a:solidFill>
                  <a:prstClr val="black"/>
                </a:solidFill>
                <a:latin typeface="Arial" charset="0"/>
              </a:rPr>
              <a:pPr eaLnBrk="1" hangingPunct="1">
                <a:spcBef>
                  <a:spcPct val="0"/>
                </a:spcBef>
              </a:pPr>
              <a:t>15</a:t>
            </a:fld>
            <a:endParaRPr lang="en-US" altLang="en-US">
              <a:solidFill>
                <a:prstClr val="black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0924861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2048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9FF8EBE7-5259-4C53-B64C-E2C6DAB977CE}" type="slidenum">
              <a:rPr lang="en-US" altLang="en-US" smtClean="0">
                <a:solidFill>
                  <a:prstClr val="black"/>
                </a:solidFill>
                <a:latin typeface="Arial" charset="0"/>
              </a:rPr>
              <a:pPr eaLnBrk="1" hangingPunct="1">
                <a:spcBef>
                  <a:spcPct val="0"/>
                </a:spcBef>
              </a:pPr>
              <a:t>16</a:t>
            </a:fld>
            <a:endParaRPr lang="en-US" altLang="en-US">
              <a:solidFill>
                <a:prstClr val="black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7584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78A583-C5BB-4B82-ABF3-75BD11915667}" type="datetimeFigureOut">
              <a:rPr lang="en-US" smtClean="0"/>
              <a:t>6/1/2017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76D4B7-9644-4A17-B280-3CEE55342D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70226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78A583-C5BB-4B82-ABF3-75BD11915667}" type="datetimeFigureOut">
              <a:rPr lang="en-US" smtClean="0"/>
              <a:t>6/1/2017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76D4B7-9644-4A17-B280-3CEE55342D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37163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78A583-C5BB-4B82-ABF3-75BD11915667}" type="datetimeFigureOut">
              <a:rPr lang="en-US" smtClean="0"/>
              <a:t>6/1/2017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76D4B7-9644-4A17-B280-3CEE55342D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429842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20A888-3DFF-4C83-BD83-A3DD9E1D7102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180257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54DA31-BBD1-4404-BBAC-993C4842E98C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234159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9CF3B1-5D0E-4481-B989-57D57B418F7B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3296714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D8DCDE-DC33-4667-A4F0-2A865F342AB2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267222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CF46D8-4B46-4114-A68D-7519D978589C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3167780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9B4594-0ED5-48A6-BC8A-BC92FA4FACDA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0036805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986423-D8F5-48AE-A84F-6098C50D80D7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7625244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5D6A2E-CE18-4FF9-BAC5-68F805F51C09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28693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78A583-C5BB-4B82-ABF3-75BD11915667}" type="datetimeFigureOut">
              <a:rPr lang="en-US" smtClean="0"/>
              <a:t>6/1/2017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76D4B7-9644-4A17-B280-3CEE55342D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847886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210D72-2924-4FD1-A051-F56B84F6AAA7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6551583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F41720-C623-4337-8070-FC4A5BB1E070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5062594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311D11-A89C-4C99-8CF3-049C83383392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43961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78A583-C5BB-4B82-ABF3-75BD11915667}" type="datetimeFigureOut">
              <a:rPr lang="en-US" smtClean="0"/>
              <a:t>6/1/2017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76D4B7-9644-4A17-B280-3CEE55342D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57957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78A583-C5BB-4B82-ABF3-75BD11915667}" type="datetimeFigureOut">
              <a:rPr lang="en-US" smtClean="0"/>
              <a:t>6/1/2017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76D4B7-9644-4A17-B280-3CEE55342D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69112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78A583-C5BB-4B82-ABF3-75BD11915667}" type="datetimeFigureOut">
              <a:rPr lang="en-US" smtClean="0"/>
              <a:t>6/1/2017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76D4B7-9644-4A17-B280-3CEE55342D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00159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78A583-C5BB-4B82-ABF3-75BD11915667}" type="datetimeFigureOut">
              <a:rPr lang="en-US" smtClean="0"/>
              <a:t>6/1/2017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76D4B7-9644-4A17-B280-3CEE55342D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35193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78A583-C5BB-4B82-ABF3-75BD11915667}" type="datetimeFigureOut">
              <a:rPr lang="en-US" smtClean="0"/>
              <a:t>6/1/2017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76D4B7-9644-4A17-B280-3CEE55342D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29170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78A583-C5BB-4B82-ABF3-75BD11915667}" type="datetimeFigureOut">
              <a:rPr lang="en-US" smtClean="0"/>
              <a:t>6/1/2017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76D4B7-9644-4A17-B280-3CEE55342D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11899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78A583-C5BB-4B82-ABF3-75BD11915667}" type="datetimeFigureOut">
              <a:rPr lang="en-US" smtClean="0"/>
              <a:t>6/1/2017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76D4B7-9644-4A17-B280-3CEE55342D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16454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78A583-C5BB-4B82-ABF3-75BD11915667}" type="datetimeFigureOut">
              <a:rPr lang="en-US" smtClean="0"/>
              <a:t>6/1/2017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76D4B7-9644-4A17-B280-3CEE55342D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5063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C3DF8BD-D098-4D0F-A138-B0301A876F87}" type="slidenum">
              <a:rPr lang="en-US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247289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8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13.w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8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png"/><Relationship Id="rId3" Type="http://schemas.openxmlformats.org/officeDocument/2006/relationships/image" Target="../media/image141.png"/><Relationship Id="rId7" Type="http://schemas.openxmlformats.org/officeDocument/2006/relationships/image" Target="../media/image17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8.xml"/><Relationship Id="rId6" Type="http://schemas.openxmlformats.org/officeDocument/2006/relationships/image" Target="../media/image16.png"/><Relationship Id="rId5" Type="http://schemas.openxmlformats.org/officeDocument/2006/relationships/image" Target="../media/image15.png"/><Relationship Id="rId10" Type="http://schemas.openxmlformats.org/officeDocument/2006/relationships/image" Target="../media/image20.png"/><Relationship Id="rId4" Type="http://schemas.openxmlformats.org/officeDocument/2006/relationships/image" Target="../media/image140.png"/><Relationship Id="rId9" Type="http://schemas.openxmlformats.org/officeDocument/2006/relationships/image" Target="../media/image19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8.xml"/><Relationship Id="rId4" Type="http://schemas.openxmlformats.org/officeDocument/2006/relationships/image" Target="../media/image22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8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8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8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8.xml"/><Relationship Id="rId4" Type="http://schemas.openxmlformats.org/officeDocument/2006/relationships/image" Target="../media/image27.pn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oleObject" Target="../embeddings/oleObject1.bin"/><Relationship Id="rId7" Type="http://schemas.openxmlformats.org/officeDocument/2006/relationships/image" Target="../media/image5.png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10" Type="http://schemas.openxmlformats.org/officeDocument/2006/relationships/image" Target="../media/image2.wmf"/><Relationship Id="rId4" Type="http://schemas.openxmlformats.org/officeDocument/2006/relationships/image" Target="../media/image1.wmf"/><Relationship Id="rId9" Type="http://schemas.openxmlformats.org/officeDocument/2006/relationships/oleObject" Target="../embeddings/oleObject2.bin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0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8.w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8.xml"/><Relationship Id="rId4" Type="http://schemas.openxmlformats.org/officeDocument/2006/relationships/image" Target="../media/image10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80.pn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254"/>
          <p:cNvSpPr txBox="1">
            <a:spLocks noChangeArrowheads="1"/>
          </p:cNvSpPr>
          <p:nvPr/>
        </p:nvSpPr>
        <p:spPr bwMode="auto">
          <a:xfrm>
            <a:off x="302941" y="5334000"/>
            <a:ext cx="7848600" cy="13849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fontAlgn="base">
              <a:spcAft>
                <a:spcPct val="0"/>
              </a:spcAft>
              <a:buFontTx/>
              <a:buNone/>
            </a:pPr>
            <a:r>
              <a:rPr lang="en-US" sz="2400" b="1" dirty="0">
                <a:solidFill>
                  <a:srgbClr val="000000"/>
                </a:solidFill>
                <a:latin typeface="Calibri" panose="020F0502020204030204" pitchFamily="34" charset="0"/>
              </a:rPr>
              <a:t>CASS: </a:t>
            </a:r>
            <a:r>
              <a:rPr lang="en-US" sz="2000" b="1" dirty="0">
                <a:solidFill>
                  <a:srgbClr val="000000"/>
                </a:solidFill>
                <a:latin typeface="Calibri" panose="020F0502020204030204" pitchFamily="34" charset="0"/>
              </a:rPr>
              <a:t>N-RN.1 </a:t>
            </a:r>
            <a:r>
              <a:rPr lang="en-US" sz="2000" dirty="0">
                <a:solidFill>
                  <a:srgbClr val="000000"/>
                </a:solidFill>
                <a:latin typeface="Calibri" panose="020F0502020204030204" pitchFamily="34" charset="0"/>
              </a:rPr>
              <a:t>Explain how the definition of the meaning of rational exponents follows from extending the properties of integer exponents to those values, allowing for a notation for radicals in terms of rational exponents. Also N-RN.2 </a:t>
            </a:r>
          </a:p>
        </p:txBody>
      </p:sp>
      <p:sp>
        <p:nvSpPr>
          <p:cNvPr id="2051" name="Text Box 13"/>
          <p:cNvSpPr txBox="1">
            <a:spLocks noChangeArrowheads="1"/>
          </p:cNvSpPr>
          <p:nvPr/>
        </p:nvSpPr>
        <p:spPr bwMode="auto">
          <a:xfrm>
            <a:off x="304800" y="457200"/>
            <a:ext cx="8610600" cy="27699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US" sz="6600" b="1" dirty="0" smtClean="0">
                <a:solidFill>
                  <a:srgbClr val="0099FF"/>
                </a:solidFill>
              </a:rPr>
              <a:t>Mod 3.1: </a:t>
            </a:r>
            <a:r>
              <a:rPr lang="en-US" sz="5400" b="1" dirty="0" smtClean="0">
                <a:solidFill>
                  <a:srgbClr val="0099FF"/>
                </a:solidFill>
              </a:rPr>
              <a:t>Understanding </a:t>
            </a:r>
            <a:r>
              <a:rPr lang="en-US" sz="5400" b="1" dirty="0">
                <a:solidFill>
                  <a:srgbClr val="0099FF"/>
                </a:solidFill>
              </a:rPr>
              <a:t>Rational Exponents and </a:t>
            </a:r>
            <a:r>
              <a:rPr lang="en-US" sz="5400" b="1" dirty="0" smtClean="0">
                <a:solidFill>
                  <a:srgbClr val="0099FF"/>
                </a:solidFill>
              </a:rPr>
              <a:t>Radicals</a:t>
            </a:r>
            <a:endParaRPr lang="en-US" altLang="en-US" sz="7200" b="1" dirty="0">
              <a:solidFill>
                <a:srgbClr val="0099FF"/>
              </a:solidFill>
              <a:latin typeface="Calibri" pitchFamily="34" charset="0"/>
            </a:endParaRPr>
          </a:p>
        </p:txBody>
      </p:sp>
      <p:sp>
        <p:nvSpPr>
          <p:cNvPr id="2052" name="Rectangle 1"/>
          <p:cNvSpPr>
            <a:spLocks noChangeArrowheads="1"/>
          </p:cNvSpPr>
          <p:nvPr/>
        </p:nvSpPr>
        <p:spPr bwMode="auto">
          <a:xfrm>
            <a:off x="304800" y="3665538"/>
            <a:ext cx="7162800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US" altLang="en-US" sz="2400" b="1" dirty="0">
                <a:solidFill>
                  <a:srgbClr val="000000"/>
                </a:solidFill>
                <a:latin typeface="Calibri" pitchFamily="34" charset="0"/>
              </a:rPr>
              <a:t>Essential Question: </a:t>
            </a:r>
            <a:r>
              <a:rPr lang="en-US" sz="2400" b="1" dirty="0">
                <a:solidFill>
                  <a:srgbClr val="000000"/>
                </a:solidFill>
                <a:latin typeface="Calibri" panose="020F0502020204030204" pitchFamily="34" charset="0"/>
              </a:rPr>
              <a:t>How are radicals and rational exponents related?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en-US" altLang="en-US" sz="2400" dirty="0">
              <a:solidFill>
                <a:srgbClr val="000000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925361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85707148"/>
              </p:ext>
            </p:extLst>
          </p:nvPr>
        </p:nvGraphicFramePr>
        <p:xfrm>
          <a:off x="2162628" y="1752600"/>
          <a:ext cx="5167086" cy="175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9" name="Equation" r:id="rId3" imgW="685800" imgH="228600" progId="Equation.DSMT4">
                  <p:embed/>
                </p:oleObj>
              </mc:Choice>
              <mc:Fallback>
                <p:oleObj name="Equation" r:id="rId3" imgW="685800" imgH="2286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62628" y="1752600"/>
                        <a:ext cx="5167086" cy="175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457200" y="304800"/>
            <a:ext cx="24384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4800" b="1" dirty="0">
                <a:solidFill>
                  <a:srgbClr val="7030A0"/>
                </a:solidFill>
                <a:latin typeface="Calibri" pitchFamily="34" charset="0"/>
              </a:rPr>
              <a:t>Radical</a:t>
            </a:r>
            <a:endParaRPr lang="en-US" altLang="en-US" sz="2800" b="1" dirty="0">
              <a:solidFill>
                <a:srgbClr val="7030A0"/>
              </a:solidFill>
              <a:latin typeface="Calibri" pitchFamily="34" charset="0"/>
            </a:endParaRPr>
          </a:p>
        </p:txBody>
      </p:sp>
      <p:cxnSp>
        <p:nvCxnSpPr>
          <p:cNvPr id="6" name="Shape 5"/>
          <p:cNvCxnSpPr/>
          <p:nvPr/>
        </p:nvCxnSpPr>
        <p:spPr>
          <a:xfrm>
            <a:off x="2819400" y="685800"/>
            <a:ext cx="381000" cy="1184275"/>
          </a:xfrm>
          <a:prstGeom prst="curvedConnector2">
            <a:avLst/>
          </a:prstGeom>
          <a:ln w="76200">
            <a:solidFill>
              <a:srgbClr val="7030A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Freeform 6"/>
          <p:cNvSpPr/>
          <p:nvPr/>
        </p:nvSpPr>
        <p:spPr>
          <a:xfrm>
            <a:off x="2351088" y="1981200"/>
            <a:ext cx="4822825" cy="1196975"/>
          </a:xfrm>
          <a:custGeom>
            <a:avLst/>
            <a:gdLst>
              <a:gd name="connsiteX0" fmla="*/ 0 w 4822372"/>
              <a:gd name="connsiteY0" fmla="*/ 838200 h 1197429"/>
              <a:gd name="connsiteX1" fmla="*/ 130629 w 4822372"/>
              <a:gd name="connsiteY1" fmla="*/ 783771 h 1197429"/>
              <a:gd name="connsiteX2" fmla="*/ 402772 w 4822372"/>
              <a:gd name="connsiteY2" fmla="*/ 1197429 h 1197429"/>
              <a:gd name="connsiteX3" fmla="*/ 696686 w 4822372"/>
              <a:gd name="connsiteY3" fmla="*/ 0 h 1197429"/>
              <a:gd name="connsiteX4" fmla="*/ 4822372 w 4822372"/>
              <a:gd name="connsiteY4" fmla="*/ 21771 h 11974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822372" h="1197429">
                <a:moveTo>
                  <a:pt x="0" y="838200"/>
                </a:moveTo>
                <a:lnTo>
                  <a:pt x="130629" y="783771"/>
                </a:lnTo>
                <a:lnTo>
                  <a:pt x="402772" y="1197429"/>
                </a:lnTo>
                <a:lnTo>
                  <a:pt x="696686" y="0"/>
                </a:lnTo>
                <a:lnTo>
                  <a:pt x="4822372" y="21771"/>
                </a:lnTo>
              </a:path>
            </a:pathLst>
          </a:custGeom>
          <a:ln w="10160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2438400" y="2133600"/>
            <a:ext cx="381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800" b="1" dirty="0">
                <a:solidFill>
                  <a:srgbClr val="7030A0"/>
                </a:solidFill>
                <a:latin typeface="Calibri" pitchFamily="34" charset="0"/>
              </a:rPr>
              <a:t>n</a:t>
            </a:r>
          </a:p>
        </p:txBody>
      </p:sp>
      <p:sp>
        <p:nvSpPr>
          <p:cNvPr id="5" name="Rectangle 4"/>
          <p:cNvSpPr/>
          <p:nvPr/>
        </p:nvSpPr>
        <p:spPr>
          <a:xfrm>
            <a:off x="685800" y="3594023"/>
            <a:ext cx="79629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endParaRPr lang="en-US" sz="2000" b="1" dirty="0" smtClean="0">
              <a:solidFill>
                <a:srgbClr val="000000"/>
              </a:solidFill>
            </a:endParaRPr>
          </a:p>
          <a:p>
            <a:pPr marL="285750" indent="-28575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endParaRPr lang="en-US" sz="2000" b="1" dirty="0">
              <a:solidFill>
                <a:srgbClr val="000000"/>
              </a:solidFill>
            </a:endParaRPr>
          </a:p>
          <a:p>
            <a:pPr marL="285750" indent="-28575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US" sz="2000" b="1" dirty="0">
                <a:solidFill>
                  <a:srgbClr val="000000"/>
                </a:solidFill>
              </a:rPr>
              <a:t>When n = 2, the radical is a square root and the index 2 is usually not shown. </a:t>
            </a:r>
          </a:p>
        </p:txBody>
      </p:sp>
    </p:spTree>
    <p:extLst>
      <p:ext uri="{BB962C8B-B14F-4D97-AF65-F5344CB8AC3E}">
        <p14:creationId xmlns:p14="http://schemas.microsoft.com/office/powerpoint/2010/main" val="6900997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9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8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3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36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19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8" grpId="0"/>
      <p:bldP spid="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AutoShape 2"/>
          <p:cNvSpPr>
            <a:spLocks noChangeArrowheads="1"/>
          </p:cNvSpPr>
          <p:nvPr/>
        </p:nvSpPr>
        <p:spPr bwMode="auto">
          <a:xfrm>
            <a:off x="76200" y="76200"/>
            <a:ext cx="2133600" cy="533400"/>
          </a:xfrm>
          <a:prstGeom prst="roundRect">
            <a:avLst>
              <a:gd name="adj" fmla="val 16667"/>
            </a:avLst>
          </a:prstGeom>
          <a:solidFill>
            <a:srgbClr val="00B050"/>
          </a:solidFill>
          <a:ln w="19050">
            <a:solidFill>
              <a:srgbClr val="000080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en-US" altLang="en-US" sz="1800">
              <a:solidFill>
                <a:srgbClr val="000000"/>
              </a:solidFill>
            </a:endParaRPr>
          </a:p>
        </p:txBody>
      </p:sp>
      <p:sp>
        <p:nvSpPr>
          <p:cNvPr id="12291" name="Text Box 3"/>
          <p:cNvSpPr txBox="1">
            <a:spLocks noChangeArrowheads="1"/>
          </p:cNvSpPr>
          <p:nvPr/>
        </p:nvSpPr>
        <p:spPr bwMode="auto">
          <a:xfrm>
            <a:off x="76200" y="76200"/>
            <a:ext cx="22098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buFontTx/>
              <a:buNone/>
            </a:pPr>
            <a:r>
              <a:rPr lang="en-US" altLang="en-US" sz="2800" dirty="0">
                <a:solidFill>
                  <a:srgbClr val="FFFFFF"/>
                </a:solidFill>
              </a:rPr>
              <a:t>EXPLORE 2</a:t>
            </a:r>
          </a:p>
        </p:txBody>
      </p:sp>
      <p:sp>
        <p:nvSpPr>
          <p:cNvPr id="11" name="Text Box 3"/>
          <p:cNvSpPr txBox="1">
            <a:spLocks noChangeArrowheads="1"/>
          </p:cNvSpPr>
          <p:nvPr/>
        </p:nvSpPr>
        <p:spPr bwMode="auto">
          <a:xfrm>
            <a:off x="2438400" y="90487"/>
            <a:ext cx="63246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buFontTx/>
              <a:buNone/>
            </a:pPr>
            <a:r>
              <a:rPr lang="en-US" sz="2400" dirty="0">
                <a:solidFill>
                  <a:srgbClr val="000000"/>
                </a:solidFill>
              </a:rPr>
              <a:t>Exploring Rational Exponents (p. 98)</a:t>
            </a:r>
            <a:endParaRPr lang="en-US" altLang="en-US" sz="2800" dirty="0">
              <a:solidFill>
                <a:srgbClr val="FFFFFF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990600"/>
            <a:ext cx="9144000" cy="23961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34067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AutoShape 43"/>
          <p:cNvSpPr>
            <a:spLocks noChangeArrowheads="1"/>
          </p:cNvSpPr>
          <p:nvPr/>
        </p:nvSpPr>
        <p:spPr bwMode="auto">
          <a:xfrm>
            <a:off x="51391" y="76200"/>
            <a:ext cx="2006009" cy="533400"/>
          </a:xfrm>
          <a:prstGeom prst="roundRect">
            <a:avLst>
              <a:gd name="adj" fmla="val 16667"/>
            </a:avLst>
          </a:prstGeom>
          <a:solidFill>
            <a:srgbClr val="3366FF"/>
          </a:solidFill>
          <a:ln w="19050">
            <a:solidFill>
              <a:srgbClr val="000080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en-US" altLang="en-US" sz="2000">
              <a:solidFill>
                <a:srgbClr val="000000"/>
              </a:solidFill>
            </a:endParaRPr>
          </a:p>
        </p:txBody>
      </p:sp>
      <p:sp>
        <p:nvSpPr>
          <p:cNvPr id="14" name="Text Box 44"/>
          <p:cNvSpPr txBox="1">
            <a:spLocks noChangeArrowheads="1"/>
          </p:cNvSpPr>
          <p:nvPr/>
        </p:nvSpPr>
        <p:spPr bwMode="auto">
          <a:xfrm>
            <a:off x="51392" y="76200"/>
            <a:ext cx="337760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buFontTx/>
              <a:buNone/>
            </a:pPr>
            <a:r>
              <a:rPr lang="en-US" altLang="en-US" sz="2800" dirty="0">
                <a:solidFill>
                  <a:srgbClr val="FFFFFF"/>
                </a:solidFill>
              </a:rPr>
              <a:t>EXPLAIN 2</a:t>
            </a:r>
          </a:p>
        </p:txBody>
      </p:sp>
      <p:sp>
        <p:nvSpPr>
          <p:cNvPr id="9" name="Rectangle 8"/>
          <p:cNvSpPr/>
          <p:nvPr/>
        </p:nvSpPr>
        <p:spPr>
          <a:xfrm>
            <a:off x="2405416" y="66020"/>
            <a:ext cx="685217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400" b="1" dirty="0">
                <a:solidFill>
                  <a:srgbClr val="000000"/>
                </a:solidFill>
              </a:rPr>
              <a:t>Simplifying Numerical Expressions with Rational Exponents (p. 99).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4267200" y="1774261"/>
                <a:ext cx="2689302" cy="716158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3200" i="1">
                              <a:solidFill>
                                <a:srgbClr val="000000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ad>
                            <m:radPr>
                              <m:ctrlPr>
                                <a:rPr lang="en-US" sz="3200" i="1">
                                  <a:solidFill>
                                    <a:srgbClr val="000000"/>
                                  </a:solidFill>
                                  <a:latin typeface="Cambria Math"/>
                                </a:rPr>
                              </m:ctrlPr>
                            </m:radPr>
                            <m:deg>
                              <m:r>
                                <m:rPr>
                                  <m:brk m:alnAt="7"/>
                                </m:rPr>
                                <a:rPr lang="en-US" sz="32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deg>
                            <m:e>
                              <m:r>
                                <a:rPr lang="en-US" sz="32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</m:e>
                          </m:rad>
                          <m:r>
                            <a:rPr lang="en-US" sz="32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a:rPr lang="en-US" sz="32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  <m:sup>
                          <m:f>
                            <m:fPr>
                              <m:ctrlPr>
                                <a:rPr lang="en-US" sz="3200" i="1">
                                  <a:solidFill>
                                    <a:srgbClr val="000000"/>
                                  </a:solidFill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en-US" sz="32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US" sz="32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den>
                          </m:f>
                        </m:sup>
                      </m:sSup>
                    </m:oMath>
                  </m:oMathPara>
                </a14:m>
                <a:endParaRPr lang="en-US" sz="3200" dirty="0">
                  <a:solidFill>
                    <a:srgbClr val="000000"/>
                  </a:solidFill>
                </a:endParaRP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67200" y="1774261"/>
                <a:ext cx="2689302" cy="716158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Rectangle 1"/>
          <p:cNvSpPr/>
          <p:nvPr/>
        </p:nvSpPr>
        <p:spPr>
          <a:xfrm>
            <a:off x="304800" y="2052935"/>
            <a:ext cx="56388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sz="2400" dirty="0">
                <a:solidFill>
                  <a:srgbClr val="000000"/>
                </a:solidFill>
              </a:rPr>
              <a:t>For an integer n greater than 1, </a:t>
            </a:r>
            <a:endParaRPr lang="en-US" dirty="0">
              <a:solidFill>
                <a:srgbClr val="00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Rectangle 2"/>
              <p:cNvSpPr/>
              <p:nvPr/>
            </p:nvSpPr>
            <p:spPr>
              <a:xfrm>
                <a:off x="533400" y="2833134"/>
                <a:ext cx="8382000" cy="58278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b="1" dirty="0">
                    <a:solidFill>
                      <a:srgbClr val="000000"/>
                    </a:solidFill>
                  </a:rPr>
                  <a:t> Power of a Power Property </a:t>
                </a:r>
                <a:r>
                  <a:rPr lang="en-US" dirty="0">
                    <a:solidFill>
                      <a:srgbClr val="000000"/>
                    </a:solidFill>
                  </a:rPr>
                  <a:t>to define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400" i="1">
                            <a:solidFill>
                              <a:srgbClr val="000000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en-US" sz="24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p>
                        <m:f>
                          <m:fPr>
                            <m:ctrlPr>
                              <a:rPr lang="en-US" sz="2400" i="1">
                                <a:solidFill>
                                  <a:srgbClr val="000000"/>
                                </a:solidFill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sz="24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𝑚</m:t>
                            </m:r>
                          </m:num>
                          <m:den>
                            <m:r>
                              <a:rPr lang="en-US" sz="24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𝑛</m:t>
                            </m:r>
                          </m:den>
                        </m:f>
                      </m:sup>
                    </m:sSup>
                  </m:oMath>
                </a14:m>
                <a:r>
                  <a:rPr lang="en-US" sz="2400" dirty="0">
                    <a:solidFill>
                      <a:srgbClr val="000000"/>
                    </a:solidFill>
                  </a:rPr>
                  <a:t> </a:t>
                </a:r>
                <a:r>
                  <a:rPr lang="en-US" dirty="0">
                    <a:solidFill>
                      <a:srgbClr val="000000"/>
                    </a:solidFill>
                  </a:rPr>
                  <a:t>for </a:t>
                </a:r>
                <a:r>
                  <a:rPr lang="en-US" dirty="0">
                    <a:solidFill>
                      <a:srgbClr val="000000"/>
                    </a:solidFill>
                  </a:rPr>
                  <a:t>any positive integer m.</a:t>
                </a:r>
              </a:p>
            </p:txBody>
          </p:sp>
        </mc:Choice>
        <mc:Fallback xmlns="">
          <p:sp>
            <p:nvSpPr>
              <p:cNvPr id="3" name="Rectangle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3400" y="2833134"/>
                <a:ext cx="8382000" cy="582788"/>
              </a:xfrm>
              <a:prstGeom prst="rect">
                <a:avLst/>
              </a:prstGeom>
              <a:blipFill rotWithShape="1">
                <a:blip r:embed="rId4"/>
                <a:stretch>
                  <a:fillRect b="-1368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Rectangle 5"/>
          <p:cNvSpPr/>
          <p:nvPr/>
        </p:nvSpPr>
        <p:spPr>
          <a:xfrm>
            <a:off x="304800" y="1304199"/>
            <a:ext cx="822774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400" dirty="0">
                <a:solidFill>
                  <a:srgbClr val="000000"/>
                </a:solidFill>
              </a:rPr>
              <a:t>An exponent in the form of a fraction is a rational exponent.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12955" y="3692038"/>
            <a:ext cx="1266825" cy="542925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371600" y="4254542"/>
            <a:ext cx="4295775" cy="619125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371600" y="5102493"/>
            <a:ext cx="3857625" cy="657225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028376" y="3692038"/>
            <a:ext cx="1238250" cy="590550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399289" y="4254542"/>
            <a:ext cx="1114425" cy="552450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6389958" y="5179875"/>
            <a:ext cx="1009650" cy="590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9618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6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AutoShape 43"/>
          <p:cNvSpPr>
            <a:spLocks noChangeArrowheads="1"/>
          </p:cNvSpPr>
          <p:nvPr/>
        </p:nvSpPr>
        <p:spPr bwMode="auto">
          <a:xfrm>
            <a:off x="36877" y="76200"/>
            <a:ext cx="2082209" cy="533400"/>
          </a:xfrm>
          <a:prstGeom prst="roundRect">
            <a:avLst>
              <a:gd name="adj" fmla="val 16667"/>
            </a:avLst>
          </a:prstGeom>
          <a:solidFill>
            <a:srgbClr val="3366FF"/>
          </a:solidFill>
          <a:ln w="19050">
            <a:solidFill>
              <a:srgbClr val="000080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en-US" altLang="en-US" sz="2000">
              <a:solidFill>
                <a:srgbClr val="000000"/>
              </a:solidFill>
            </a:endParaRPr>
          </a:p>
        </p:txBody>
      </p:sp>
      <p:sp>
        <p:nvSpPr>
          <p:cNvPr id="14" name="Text Box 44"/>
          <p:cNvSpPr txBox="1">
            <a:spLocks noChangeArrowheads="1"/>
          </p:cNvSpPr>
          <p:nvPr/>
        </p:nvSpPr>
        <p:spPr bwMode="auto">
          <a:xfrm>
            <a:off x="51392" y="76200"/>
            <a:ext cx="337760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buFontTx/>
              <a:buNone/>
            </a:pPr>
            <a:r>
              <a:rPr lang="en-US" altLang="en-US" sz="2800" dirty="0">
                <a:solidFill>
                  <a:srgbClr val="FFFFFF"/>
                </a:solidFill>
              </a:rPr>
              <a:t>EXPLAIN 1</a:t>
            </a:r>
          </a:p>
        </p:txBody>
      </p:sp>
      <p:sp>
        <p:nvSpPr>
          <p:cNvPr id="9" name="Rectangle 8"/>
          <p:cNvSpPr/>
          <p:nvPr/>
        </p:nvSpPr>
        <p:spPr>
          <a:xfrm>
            <a:off x="2268080" y="104404"/>
            <a:ext cx="685217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solidFill>
                  <a:srgbClr val="000000"/>
                </a:solidFill>
              </a:rPr>
              <a:t>Find the root and simplify the expression (page 98).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" y="1066800"/>
            <a:ext cx="2612730" cy="1070791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27511" y="2438400"/>
            <a:ext cx="3729790" cy="1143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46017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/>
          <p:nvPr/>
        </p:nvSpPr>
        <p:spPr>
          <a:xfrm>
            <a:off x="4800600" y="1740723"/>
            <a:ext cx="4317670" cy="149777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22" name="AutoShape 2"/>
          <p:cNvSpPr>
            <a:spLocks noChangeArrowheads="1"/>
          </p:cNvSpPr>
          <p:nvPr/>
        </p:nvSpPr>
        <p:spPr bwMode="auto">
          <a:xfrm>
            <a:off x="76200" y="76200"/>
            <a:ext cx="1752600" cy="533400"/>
          </a:xfrm>
          <a:prstGeom prst="roundRect">
            <a:avLst>
              <a:gd name="adj" fmla="val 16667"/>
            </a:avLst>
          </a:prstGeom>
          <a:solidFill>
            <a:srgbClr val="00B050"/>
          </a:solidFill>
          <a:ln w="19050">
            <a:solidFill>
              <a:srgbClr val="000080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en-US" altLang="en-US" sz="1800" dirty="0">
              <a:solidFill>
                <a:srgbClr val="000000"/>
              </a:solidFill>
            </a:endParaRPr>
          </a:p>
        </p:txBody>
      </p:sp>
      <p:sp>
        <p:nvSpPr>
          <p:cNvPr id="23" name="Text Box 3"/>
          <p:cNvSpPr txBox="1">
            <a:spLocks noChangeArrowheads="1"/>
          </p:cNvSpPr>
          <p:nvPr/>
        </p:nvSpPr>
        <p:spPr bwMode="auto">
          <a:xfrm>
            <a:off x="76200" y="76200"/>
            <a:ext cx="19050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buFontTx/>
              <a:buNone/>
            </a:pPr>
            <a:r>
              <a:rPr lang="en-US" altLang="en-US" sz="2800" dirty="0">
                <a:solidFill>
                  <a:srgbClr val="FFFFFF"/>
                </a:solidFill>
              </a:rPr>
              <a:t>Your Turn</a:t>
            </a:r>
          </a:p>
        </p:txBody>
      </p:sp>
      <p:sp>
        <p:nvSpPr>
          <p:cNvPr id="24" name="Text Box 3"/>
          <p:cNvSpPr txBox="1">
            <a:spLocks noChangeArrowheads="1"/>
          </p:cNvSpPr>
          <p:nvPr/>
        </p:nvSpPr>
        <p:spPr bwMode="auto">
          <a:xfrm>
            <a:off x="1933700" y="54862"/>
            <a:ext cx="71628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buFontTx/>
              <a:buNone/>
            </a:pPr>
            <a:r>
              <a:rPr lang="en-US" b="1" dirty="0">
                <a:solidFill>
                  <a:srgbClr val="000000"/>
                </a:solidFill>
              </a:rPr>
              <a:t>p. </a:t>
            </a:r>
            <a:r>
              <a:rPr lang="en-US" b="1" dirty="0" smtClean="0">
                <a:solidFill>
                  <a:srgbClr val="000000"/>
                </a:solidFill>
              </a:rPr>
              <a:t>99</a:t>
            </a:r>
            <a:endParaRPr lang="en-US" altLang="en-US" b="1" dirty="0">
              <a:solidFill>
                <a:srgbClr val="FFFFFF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8600" y="937584"/>
            <a:ext cx="8382000" cy="1620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63372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AutoShape 43"/>
          <p:cNvSpPr>
            <a:spLocks noChangeArrowheads="1"/>
          </p:cNvSpPr>
          <p:nvPr/>
        </p:nvSpPr>
        <p:spPr bwMode="auto">
          <a:xfrm>
            <a:off x="51392" y="76200"/>
            <a:ext cx="2234608" cy="533400"/>
          </a:xfrm>
          <a:prstGeom prst="roundRect">
            <a:avLst>
              <a:gd name="adj" fmla="val 16667"/>
            </a:avLst>
          </a:prstGeom>
          <a:solidFill>
            <a:srgbClr val="3366FF"/>
          </a:solidFill>
          <a:ln w="19050">
            <a:solidFill>
              <a:srgbClr val="000080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en-US" altLang="en-US" sz="2000">
              <a:solidFill>
                <a:srgbClr val="000000"/>
              </a:solidFill>
            </a:endParaRPr>
          </a:p>
        </p:txBody>
      </p:sp>
      <p:sp>
        <p:nvSpPr>
          <p:cNvPr id="14" name="Text Box 44"/>
          <p:cNvSpPr txBox="1">
            <a:spLocks noChangeArrowheads="1"/>
          </p:cNvSpPr>
          <p:nvPr/>
        </p:nvSpPr>
        <p:spPr bwMode="auto">
          <a:xfrm>
            <a:off x="51392" y="76200"/>
            <a:ext cx="337760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buFontTx/>
              <a:buNone/>
            </a:pPr>
            <a:r>
              <a:rPr lang="en-US" altLang="en-US" sz="2800" dirty="0">
                <a:solidFill>
                  <a:srgbClr val="FFFFFF"/>
                </a:solidFill>
              </a:rPr>
              <a:t>EXAMPLE 2</a:t>
            </a:r>
          </a:p>
        </p:txBody>
      </p:sp>
      <p:sp>
        <p:nvSpPr>
          <p:cNvPr id="2" name="Rectangle 1"/>
          <p:cNvSpPr/>
          <p:nvPr/>
        </p:nvSpPr>
        <p:spPr>
          <a:xfrm>
            <a:off x="2590799" y="81894"/>
            <a:ext cx="6553201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800" b="1" dirty="0">
                <a:solidFill>
                  <a:srgbClr val="000000"/>
                </a:solidFill>
              </a:rPr>
              <a:t>Simplify expressions with fractional exponents (p. 99).   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8600" y="1295400"/>
            <a:ext cx="2474617" cy="992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25492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AutoShape 43"/>
          <p:cNvSpPr>
            <a:spLocks noChangeArrowheads="1"/>
          </p:cNvSpPr>
          <p:nvPr/>
        </p:nvSpPr>
        <p:spPr bwMode="auto">
          <a:xfrm>
            <a:off x="51392" y="76200"/>
            <a:ext cx="2158408" cy="533400"/>
          </a:xfrm>
          <a:prstGeom prst="roundRect">
            <a:avLst>
              <a:gd name="adj" fmla="val 16667"/>
            </a:avLst>
          </a:prstGeom>
          <a:solidFill>
            <a:srgbClr val="3366FF"/>
          </a:solidFill>
          <a:ln w="19050">
            <a:solidFill>
              <a:srgbClr val="000080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en-US" altLang="en-US" sz="2000">
              <a:solidFill>
                <a:srgbClr val="000000"/>
              </a:solidFill>
            </a:endParaRPr>
          </a:p>
        </p:txBody>
      </p:sp>
      <p:sp>
        <p:nvSpPr>
          <p:cNvPr id="14" name="Text Box 44"/>
          <p:cNvSpPr txBox="1">
            <a:spLocks noChangeArrowheads="1"/>
          </p:cNvSpPr>
          <p:nvPr/>
        </p:nvSpPr>
        <p:spPr bwMode="auto">
          <a:xfrm>
            <a:off x="51392" y="76200"/>
            <a:ext cx="337760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buFontTx/>
              <a:buNone/>
            </a:pPr>
            <a:r>
              <a:rPr lang="en-US" altLang="en-US" sz="2800" dirty="0">
                <a:solidFill>
                  <a:srgbClr val="FFFFFF"/>
                </a:solidFill>
              </a:rPr>
              <a:t>EXAMPLE 2</a:t>
            </a:r>
          </a:p>
        </p:txBody>
      </p:sp>
      <p:sp>
        <p:nvSpPr>
          <p:cNvPr id="2" name="Rectangle 1"/>
          <p:cNvSpPr/>
          <p:nvPr/>
        </p:nvSpPr>
        <p:spPr>
          <a:xfrm>
            <a:off x="2590799" y="81894"/>
            <a:ext cx="6553201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800" b="1" dirty="0">
                <a:solidFill>
                  <a:srgbClr val="000000"/>
                </a:solidFill>
              </a:rPr>
              <a:t>Simplify expressions with fractional exponents (p. 99).   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3"/>
          <a:srcRect r="77940" b="78068"/>
          <a:stretch/>
        </p:blipFill>
        <p:spPr>
          <a:xfrm>
            <a:off x="123824" y="1295400"/>
            <a:ext cx="1962151" cy="9191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16336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/>
          <p:nvPr/>
        </p:nvSpPr>
        <p:spPr>
          <a:xfrm>
            <a:off x="4800600" y="1740723"/>
            <a:ext cx="4317670" cy="149777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22" name="AutoShape 2"/>
          <p:cNvSpPr>
            <a:spLocks noChangeArrowheads="1"/>
          </p:cNvSpPr>
          <p:nvPr/>
        </p:nvSpPr>
        <p:spPr bwMode="auto">
          <a:xfrm>
            <a:off x="76200" y="76200"/>
            <a:ext cx="1752600" cy="533400"/>
          </a:xfrm>
          <a:prstGeom prst="roundRect">
            <a:avLst>
              <a:gd name="adj" fmla="val 16667"/>
            </a:avLst>
          </a:prstGeom>
          <a:solidFill>
            <a:srgbClr val="00B050"/>
          </a:solidFill>
          <a:ln w="19050">
            <a:solidFill>
              <a:srgbClr val="000080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en-US" altLang="en-US" sz="1800" dirty="0">
              <a:solidFill>
                <a:srgbClr val="000000"/>
              </a:solidFill>
            </a:endParaRPr>
          </a:p>
        </p:txBody>
      </p:sp>
      <p:sp>
        <p:nvSpPr>
          <p:cNvPr id="23" name="Text Box 3"/>
          <p:cNvSpPr txBox="1">
            <a:spLocks noChangeArrowheads="1"/>
          </p:cNvSpPr>
          <p:nvPr/>
        </p:nvSpPr>
        <p:spPr bwMode="auto">
          <a:xfrm>
            <a:off x="76200" y="76200"/>
            <a:ext cx="19050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buFontTx/>
              <a:buNone/>
            </a:pPr>
            <a:r>
              <a:rPr lang="en-US" altLang="en-US" sz="2800" dirty="0">
                <a:solidFill>
                  <a:srgbClr val="FFFFFF"/>
                </a:solidFill>
              </a:rPr>
              <a:t>Your Turn</a:t>
            </a:r>
          </a:p>
        </p:txBody>
      </p:sp>
      <p:sp>
        <p:nvSpPr>
          <p:cNvPr id="24" name="Text Box 3"/>
          <p:cNvSpPr txBox="1">
            <a:spLocks noChangeArrowheads="1"/>
          </p:cNvSpPr>
          <p:nvPr/>
        </p:nvSpPr>
        <p:spPr bwMode="auto">
          <a:xfrm>
            <a:off x="1933700" y="54862"/>
            <a:ext cx="71628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buFontTx/>
              <a:buNone/>
            </a:pPr>
            <a:r>
              <a:rPr lang="en-US" b="1" dirty="0">
                <a:solidFill>
                  <a:srgbClr val="000000"/>
                </a:solidFill>
              </a:rPr>
              <a:t>p. 100</a:t>
            </a:r>
            <a:endParaRPr lang="en-US" altLang="en-US" b="1" dirty="0">
              <a:solidFill>
                <a:srgbClr val="FFFFFF"/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8600" y="990601"/>
            <a:ext cx="1878723" cy="99059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48200" y="967320"/>
            <a:ext cx="2311236" cy="10392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053101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b="1" i="1" dirty="0">
                <a:solidFill>
                  <a:srgbClr val="0070C0"/>
                </a:solidFill>
              </a:rPr>
              <a:t>Revisit Essential Question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325562"/>
            <a:ext cx="8305800" cy="23622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>
                <a:solidFill>
                  <a:srgbClr val="0070C0"/>
                </a:solidFill>
              </a:rPr>
              <a:t>How are radicals and rational exponents related?</a:t>
            </a:r>
          </a:p>
        </p:txBody>
      </p:sp>
    </p:spTree>
    <p:extLst>
      <p:ext uri="{BB962C8B-B14F-4D97-AF65-F5344CB8AC3E}">
        <p14:creationId xmlns:p14="http://schemas.microsoft.com/office/powerpoint/2010/main" val="12360167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5196" y="274638"/>
            <a:ext cx="8682606" cy="1143000"/>
          </a:xfrm>
        </p:spPr>
        <p:txBody>
          <a:bodyPr/>
          <a:lstStyle/>
          <a:p>
            <a:pPr algn="l"/>
            <a:r>
              <a:rPr lang="en-US" sz="5400" b="1" i="1" dirty="0" smtClean="0">
                <a:solidFill>
                  <a:srgbClr val="00B0F0"/>
                </a:solidFill>
              </a:rPr>
              <a:t>Essential </a:t>
            </a:r>
            <a:r>
              <a:rPr lang="en-US" sz="5400" b="1" i="1" dirty="0">
                <a:solidFill>
                  <a:srgbClr val="00B0F0"/>
                </a:solidFill>
              </a:rPr>
              <a:t>Question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8763000" cy="23622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000" b="1" dirty="0">
                <a:solidFill>
                  <a:srgbClr val="00B0F0"/>
                </a:solidFill>
              </a:rPr>
              <a:t>How are radicals and rational exponents related?</a:t>
            </a:r>
          </a:p>
        </p:txBody>
      </p:sp>
    </p:spTree>
    <p:extLst>
      <p:ext uri="{BB962C8B-B14F-4D97-AF65-F5344CB8AC3E}">
        <p14:creationId xmlns:p14="http://schemas.microsoft.com/office/powerpoint/2010/main" val="41341372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" name="Title 1"/>
          <p:cNvSpPr>
            <a:spLocks noGrp="1"/>
          </p:cNvSpPr>
          <p:nvPr>
            <p:ph type="title"/>
          </p:nvPr>
        </p:nvSpPr>
        <p:spPr>
          <a:xfrm>
            <a:off x="232568" y="49755"/>
            <a:ext cx="8229600" cy="715962"/>
          </a:xfrm>
        </p:spPr>
        <p:txBody>
          <a:bodyPr>
            <a:noAutofit/>
          </a:bodyPr>
          <a:lstStyle/>
          <a:p>
            <a:pPr algn="l" eaLnBrk="1" hangingPunct="1"/>
            <a:r>
              <a:rPr lang="en-US" b="1" dirty="0" smtClean="0">
                <a:solidFill>
                  <a:srgbClr val="0070C0"/>
                </a:solidFill>
                <a:latin typeface="Times New Roman" pitchFamily="18" charset="0"/>
                <a:ea typeface="Cambria Math" pitchFamily="18" charset="0"/>
                <a:cs typeface="Times New Roman" pitchFamily="18" charset="0"/>
              </a:rPr>
              <a:t>Review</a:t>
            </a:r>
            <a:endParaRPr lang="en-US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5334000"/>
          </a:xfrm>
        </p:spPr>
        <p:txBody>
          <a:bodyPr rtlCol="0">
            <a:normAutofit/>
          </a:bodyPr>
          <a:lstStyle/>
          <a:p>
            <a:pPr marL="514350" indent="-51435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2800" dirty="0"/>
              <a:t>Simplify:</a:t>
            </a:r>
          </a:p>
          <a:p>
            <a:pPr marL="514350" indent="-51435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n-US" sz="2800" dirty="0"/>
          </a:p>
        </p:txBody>
      </p:sp>
      <p:graphicFrame>
        <p:nvGraphicFramePr>
          <p:cNvPr id="102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10565153"/>
              </p:ext>
            </p:extLst>
          </p:nvPr>
        </p:nvGraphicFramePr>
        <p:xfrm>
          <a:off x="533400" y="1470276"/>
          <a:ext cx="1042987" cy="5953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6" name="Equation" r:id="rId3" imgW="444240" imgH="253800" progId="Equation.DSMT4">
                  <p:embed/>
                </p:oleObj>
              </mc:Choice>
              <mc:Fallback>
                <p:oleObj name="Equation" r:id="rId3" imgW="444240" imgH="2538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1470276"/>
                        <a:ext cx="1042987" cy="5953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644850" y="3872079"/>
                <a:ext cx="931537" cy="49039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en-US" sz="2800" i="1">
                              <a:solidFill>
                                <a:srgbClr val="000000"/>
                              </a:solidFill>
                              <a:latin typeface="Cambria Math"/>
                            </a:rPr>
                          </m:ctrlPr>
                        </m:radPr>
                        <m:deg/>
                        <m:e>
                          <m:r>
                            <a:rPr lang="en-US" sz="2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125</m:t>
                          </m:r>
                        </m:e>
                      </m:rad>
                    </m:oMath>
                  </m:oMathPara>
                </a14:m>
                <a:endParaRPr lang="en-US" sz="2800" dirty="0">
                  <a:solidFill>
                    <a:srgbClr val="000000"/>
                  </a:solidFill>
                </a:endParaRPr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4850" y="3872079"/>
                <a:ext cx="931537" cy="490391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3861914" y="3872079"/>
                <a:ext cx="970907" cy="49039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ad>
                        <m:radPr>
                          <m:ctrlPr>
                            <a:rPr lang="en-US" sz="2800" i="1">
                              <a:solidFill>
                                <a:srgbClr val="000000"/>
                              </a:solidFill>
                              <a:latin typeface="Cambria Math"/>
                            </a:rPr>
                          </m:ctrlPr>
                        </m:radPr>
                        <m:deg>
                          <m:r>
                            <m:rPr>
                              <m:brk m:alnAt="7"/>
                            </m:rPr>
                            <a:rPr lang="en-US" sz="2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deg>
                        <m:e>
                          <m:r>
                            <a:rPr lang="en-US" sz="2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125</m:t>
                          </m:r>
                        </m:e>
                      </m:rad>
                    </m:oMath>
                  </m:oMathPara>
                </a14:m>
                <a:endParaRPr lang="en-US" dirty="0">
                  <a:solidFill>
                    <a:srgbClr val="000000"/>
                  </a:solidFill>
                </a:endParaRPr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61914" y="3872079"/>
                <a:ext cx="970907" cy="490391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6629400" y="3876471"/>
                <a:ext cx="772134" cy="48160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ad>
                        <m:radPr>
                          <m:ctrlPr>
                            <a:rPr lang="en-US" sz="2800" i="1">
                              <a:solidFill>
                                <a:srgbClr val="000000"/>
                              </a:solidFill>
                              <a:latin typeface="Cambria Math"/>
                            </a:rPr>
                          </m:ctrlPr>
                        </m:radPr>
                        <m:deg>
                          <m:r>
                            <m:rPr>
                              <m:brk m:alnAt="7"/>
                            </m:rPr>
                            <a:rPr lang="en-US" sz="2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4</m:t>
                          </m:r>
                        </m:deg>
                        <m:e>
                          <m:r>
                            <a:rPr lang="en-US" sz="2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16</m:t>
                          </m:r>
                        </m:e>
                      </m:rad>
                    </m:oMath>
                  </m:oMathPara>
                </a14:m>
                <a:endParaRPr lang="en-US" dirty="0">
                  <a:solidFill>
                    <a:srgbClr val="000000"/>
                  </a:solidFill>
                </a:endParaRP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29400" y="3876471"/>
                <a:ext cx="772134" cy="481607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6185945" y="1507027"/>
                <a:ext cx="1659044" cy="52181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en-US" sz="2800" i="1">
                              <a:solidFill>
                                <a:srgbClr val="000000"/>
                              </a:solidFill>
                              <a:latin typeface="Cambria Math"/>
                            </a:rPr>
                          </m:ctrlPr>
                        </m:radPr>
                        <m:deg/>
                        <m:e>
                          <m:sSup>
                            <m:sSupPr>
                              <m:ctrlPr>
                                <a:rPr lang="en-US" sz="2800" i="1">
                                  <a:solidFill>
                                    <a:srgbClr val="000000"/>
                                  </a:solidFill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 sz="28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(</m:t>
                              </m:r>
                              <m:r>
                                <a:rPr lang="en-US" sz="28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sz="28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+2)</m:t>
                              </m:r>
                            </m:e>
                            <m:sup>
                              <m:r>
                                <a:rPr lang="en-US" sz="28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e>
                      </m:rad>
                    </m:oMath>
                  </m:oMathPara>
                </a14:m>
                <a:endParaRPr lang="en-US" sz="2800" dirty="0">
                  <a:solidFill>
                    <a:srgbClr val="000000"/>
                  </a:solidFill>
                </a:endParaRPr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85945" y="1507027"/>
                <a:ext cx="1659044" cy="521810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00840994"/>
              </p:ext>
            </p:extLst>
          </p:nvPr>
        </p:nvGraphicFramePr>
        <p:xfrm>
          <a:off x="3617913" y="1513932"/>
          <a:ext cx="1195387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7" name="Equation" r:id="rId9" imgW="507960" imgH="215640" progId="Equation.DSMT4">
                  <p:embed/>
                </p:oleObj>
              </mc:Choice>
              <mc:Fallback>
                <p:oleObj name="Equation" r:id="rId9" imgW="507960" imgH="2156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17913" y="1513932"/>
                        <a:ext cx="1195387" cy="50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5735928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5" grpId="0"/>
      <p:bldP spid="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5049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What is exponent notation?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pic>
        <p:nvPicPr>
          <p:cNvPr id="4" name="Content Placeholder 3"/>
          <p:cNvPicPr>
            <a:picLocks noGrp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795463" y="1371600"/>
            <a:ext cx="5443537" cy="1813719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5" name="Rectangle 4"/>
              <p:cNvSpPr/>
              <p:nvPr/>
            </p:nvSpPr>
            <p:spPr>
              <a:xfrm>
                <a:off x="3704407" y="3657600"/>
                <a:ext cx="4572000" cy="2757293"/>
              </a:xfrm>
              <a:prstGeom prst="rect">
                <a:avLst/>
              </a:prstGeom>
            </p:spPr>
            <p:txBody>
              <a:bodyPr>
                <a:spAutoFit/>
              </a:bodyPr>
              <a:lstStyle/>
              <a:p>
                <a:pPr fontAlgn="base">
                  <a:tabLst>
                    <a:tab pos="2476500" algn="l"/>
                  </a:tabLst>
                </a:pPr>
                <a:r>
                  <a:rPr lang="en-US" sz="2800" b="1" dirty="0">
                    <a:solidFill>
                      <a:srgbClr val="000000"/>
                    </a:solidFill>
                    <a:ea typeface="Times New Roman" panose="02020603050405020304" pitchFamily="18" charset="0"/>
                  </a:rPr>
                  <a:t>Ex.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800" b="1" i="1">
                            <a:solidFill>
                              <a:srgbClr val="000000"/>
                            </a:solidFill>
                            <a:latin typeface="Cambria Math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28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𝟓</m:t>
                        </m:r>
                      </m:e>
                      <m:sup>
                        <m:r>
                          <a:rPr lang="en-US" sz="2800" b="1" i="1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𝟑</m:t>
                        </m:r>
                      </m:sup>
                    </m:sSup>
                  </m:oMath>
                </a14:m>
                <a:r>
                  <a:rPr lang="en-US" sz="2800" b="1" dirty="0">
                    <a:solidFill>
                      <a:srgbClr val="000000"/>
                    </a:solidFill>
                    <a:ea typeface="Times New Roman" panose="02020603050405020304" pitchFamily="18" charset="0"/>
                  </a:rPr>
                  <a:t>  </a:t>
                </a:r>
                <a:endParaRPr lang="en-US" sz="2400" dirty="0">
                  <a:solidFill>
                    <a:srgbClr val="000000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  <a:p>
                <a:pPr fontAlgn="base">
                  <a:tabLst>
                    <a:tab pos="2476500" algn="l"/>
                  </a:tabLst>
                </a:pPr>
                <a:r>
                  <a:rPr lang="en-US" sz="2400" b="1" dirty="0">
                    <a:solidFill>
                      <a:srgbClr val="000000"/>
                    </a:solidFill>
                    <a:ea typeface="Times New Roman" panose="02020603050405020304" pitchFamily="18" charset="0"/>
                  </a:rPr>
                  <a:t>        </a:t>
                </a:r>
                <a:r>
                  <a:rPr lang="en-US" sz="2400" b="1" dirty="0">
                    <a:solidFill>
                      <a:srgbClr val="FF0000"/>
                    </a:solidFill>
                    <a:ea typeface="Times New Roman" panose="02020603050405020304" pitchFamily="18" charset="0"/>
                  </a:rPr>
                  <a:t>5 is base </a:t>
                </a:r>
                <a:endParaRPr lang="en-US" sz="2000" dirty="0">
                  <a:solidFill>
                    <a:srgbClr val="FF0000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  <a:p>
                <a:pPr fontAlgn="base">
                  <a:tabLst>
                    <a:tab pos="2476500" algn="l"/>
                  </a:tabLst>
                </a:pPr>
                <a:r>
                  <a:rPr lang="en-US" sz="2400" b="1" dirty="0">
                    <a:solidFill>
                      <a:srgbClr val="000000"/>
                    </a:solidFill>
                    <a:ea typeface="Times New Roman" panose="02020603050405020304" pitchFamily="18" charset="0"/>
                  </a:rPr>
                  <a:t>        </a:t>
                </a:r>
                <a:r>
                  <a:rPr lang="en-US" sz="2400" b="1" dirty="0">
                    <a:solidFill>
                      <a:srgbClr val="0000FF"/>
                    </a:solidFill>
                    <a:ea typeface="Times New Roman" panose="02020603050405020304" pitchFamily="18" charset="0"/>
                  </a:rPr>
                  <a:t>3 is exponent</a:t>
                </a:r>
                <a:endParaRPr lang="en-US" sz="2000" dirty="0">
                  <a:solidFill>
                    <a:srgbClr val="0000FF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  <a:p>
                <a:pPr fontAlgn="base">
                  <a:tabLst>
                    <a:tab pos="2476500" algn="l"/>
                  </a:tabLst>
                </a:pPr>
                <a:r>
                  <a:rPr lang="en-US" sz="2400" b="1" dirty="0">
                    <a:solidFill>
                      <a:srgbClr val="000000"/>
                    </a:solidFill>
                    <a:ea typeface="Times New Roman" panose="02020603050405020304" pitchFamily="18" charset="0"/>
                  </a:rPr>
                  <a:t> </a:t>
                </a:r>
                <a:endParaRPr lang="en-US" sz="2000" dirty="0">
                  <a:solidFill>
                    <a:srgbClr val="000000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  <a:p>
                <a:pPr fontAlgn="base">
                  <a:tabLst>
                    <a:tab pos="2476500" algn="l"/>
                  </a:tabLst>
                </a:pPr>
                <a:r>
                  <a:rPr lang="en-US" sz="2400" b="1" dirty="0">
                    <a:solidFill>
                      <a:srgbClr val="000000"/>
                    </a:solidFill>
                    <a:ea typeface="Times New Roman" panose="02020603050405020304" pitchFamily="18" charset="0"/>
                  </a:rPr>
                  <a:t>Read “5 to the third power”</a:t>
                </a:r>
                <a:endParaRPr lang="en-US" sz="2000" dirty="0">
                  <a:solidFill>
                    <a:srgbClr val="000000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  <a:p>
                <a:pPr fontAlgn="base">
                  <a:tabLst>
                    <a:tab pos="2476500" algn="l"/>
                  </a:tabLst>
                </a:pPr>
                <a:r>
                  <a:rPr lang="en-US" sz="2400" b="1" dirty="0">
                    <a:solidFill>
                      <a:srgbClr val="000000"/>
                    </a:solidFill>
                    <a:ea typeface="Times New Roman" panose="02020603050405020304" pitchFamily="18" charset="0"/>
                  </a:rPr>
                  <a:t>  </a:t>
                </a:r>
                <a:endParaRPr lang="en-US" sz="2000" dirty="0">
                  <a:solidFill>
                    <a:srgbClr val="000000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  <a:p>
                <a:pPr fontAlgn="base">
                  <a:tabLst>
                    <a:tab pos="2476500" algn="l"/>
                  </a:tabLst>
                </a:pPr>
                <a14:m>
                  <m:oMath xmlns:m="http://schemas.openxmlformats.org/officeDocument/2006/math">
                    <m:sSup>
                      <m:sSupPr>
                        <m:ctrlPr>
                          <a:rPr lang="en-US" sz="2400" b="1" i="1">
                            <a:solidFill>
                              <a:srgbClr val="000000"/>
                            </a:solidFill>
                            <a:latin typeface="Cambria Math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2400" b="1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𝟓</m:t>
                        </m:r>
                      </m:e>
                      <m:sup>
                        <m:r>
                          <a:rPr lang="en-US" sz="2400" b="1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𝟑</m:t>
                        </m:r>
                      </m:sup>
                    </m:sSup>
                  </m:oMath>
                </a14:m>
                <a:r>
                  <a:rPr lang="en-US" sz="2400" b="1" dirty="0">
                    <a:solidFill>
                      <a:srgbClr val="000000"/>
                    </a:solidFill>
                    <a:ea typeface="Times New Roman" panose="02020603050405020304" pitchFamily="18" charset="0"/>
                  </a:rPr>
                  <a:t>  = 5*5*5 = 125</a:t>
                </a:r>
                <a:endParaRPr lang="en-US" sz="2000" dirty="0">
                  <a:solidFill>
                    <a:srgbClr val="000000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5" name="Rectangle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04407" y="3657600"/>
                <a:ext cx="4572000" cy="2757293"/>
              </a:xfrm>
              <a:prstGeom prst="rect">
                <a:avLst/>
              </a:prstGeom>
              <a:blipFill>
                <a:blip r:embed="rId3"/>
                <a:stretch>
                  <a:fillRect l="-2800" t="-1991" b="-420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5044096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24309107"/>
              </p:ext>
            </p:extLst>
          </p:nvPr>
        </p:nvGraphicFramePr>
        <p:xfrm>
          <a:off x="2313710" y="1779077"/>
          <a:ext cx="5167086" cy="175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2" name="Equation" r:id="rId3" imgW="685800" imgH="228600" progId="Equation.DSMT4">
                  <p:embed/>
                </p:oleObj>
              </mc:Choice>
              <mc:Fallback>
                <p:oleObj name="Equation" r:id="rId3" imgW="685800" imgH="2286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13710" y="1779077"/>
                        <a:ext cx="5167086" cy="175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6" name="Shape 5"/>
          <p:cNvCxnSpPr/>
          <p:nvPr/>
        </p:nvCxnSpPr>
        <p:spPr>
          <a:xfrm>
            <a:off x="2819400" y="685800"/>
            <a:ext cx="381000" cy="1184275"/>
          </a:xfrm>
          <a:prstGeom prst="curvedConnector2">
            <a:avLst/>
          </a:prstGeom>
          <a:ln w="762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2438400" y="2133600"/>
            <a:ext cx="381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altLang="en-US" sz="2800" b="1" dirty="0">
                <a:latin typeface="Calibri" pitchFamily="34" charset="0"/>
              </a:rPr>
              <a:t>n</a:t>
            </a:r>
          </a:p>
        </p:txBody>
      </p:sp>
      <p:sp>
        <p:nvSpPr>
          <p:cNvPr id="5" name="Rectangle 4"/>
          <p:cNvSpPr/>
          <p:nvPr/>
        </p:nvSpPr>
        <p:spPr>
          <a:xfrm>
            <a:off x="685800" y="4546937"/>
            <a:ext cx="796290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en-US" sz="2000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b="1" dirty="0"/>
              <a:t>When n = 2, the radical is a square root and the index 2 is usually not shown. </a:t>
            </a:r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457200" y="304800"/>
            <a:ext cx="4876800" cy="830997"/>
          </a:xfrm>
          <a:prstGeom prst="rect">
            <a:avLst/>
          </a:prstGeom>
          <a:solidFill>
            <a:schemeClr val="bg1"/>
          </a:solidFill>
          <a:ln>
            <a:noFill/>
          </a:ln>
          <a:extLst/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altLang="en-US" sz="4800" b="1" dirty="0" smtClean="0">
                <a:ln>
                  <a:solidFill>
                    <a:sysClr val="windowText" lastClr="000000"/>
                  </a:solidFill>
                </a:ln>
                <a:solidFill>
                  <a:srgbClr val="7030A0"/>
                </a:solidFill>
                <a:latin typeface="Calibri" pitchFamily="34" charset="0"/>
              </a:rPr>
              <a:t>_______________</a:t>
            </a:r>
            <a:endParaRPr lang="en-US" altLang="en-US" sz="2800" b="1" dirty="0">
              <a:ln>
                <a:solidFill>
                  <a:sysClr val="windowText" lastClr="000000"/>
                </a:solidFill>
              </a:ln>
              <a:solidFill>
                <a:srgbClr val="7030A0"/>
              </a:solidFill>
              <a:latin typeface="Calibri" pitchFamily="34" charset="0"/>
            </a:endParaRPr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3200400" y="2347178"/>
            <a:ext cx="3973513" cy="830997"/>
          </a:xfrm>
          <a:prstGeom prst="rect">
            <a:avLst/>
          </a:prstGeom>
          <a:solidFill>
            <a:schemeClr val="bg1"/>
          </a:solidFill>
          <a:ln>
            <a:noFill/>
          </a:ln>
          <a:extLst/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altLang="en-US" sz="4800" b="1" dirty="0" smtClean="0">
                <a:ln>
                  <a:solidFill>
                    <a:sysClr val="windowText" lastClr="000000"/>
                  </a:solidFill>
                </a:ln>
                <a:solidFill>
                  <a:srgbClr val="7030A0"/>
                </a:solidFill>
                <a:latin typeface="Calibri" pitchFamily="34" charset="0"/>
              </a:rPr>
              <a:t>____________</a:t>
            </a:r>
            <a:endParaRPr lang="en-US" altLang="en-US" sz="2800" b="1" dirty="0">
              <a:ln>
                <a:solidFill>
                  <a:sysClr val="windowText" lastClr="000000"/>
                </a:solidFill>
              </a:ln>
              <a:solidFill>
                <a:srgbClr val="7030A0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200829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9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8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9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9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5" grpId="0"/>
      <p:bldP spid="4" grpId="0" animBg="1"/>
      <p:bldP spid="10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AutoShape 2"/>
          <p:cNvSpPr>
            <a:spLocks noChangeArrowheads="1"/>
          </p:cNvSpPr>
          <p:nvPr/>
        </p:nvSpPr>
        <p:spPr bwMode="auto">
          <a:xfrm>
            <a:off x="76200" y="76200"/>
            <a:ext cx="2133600" cy="533400"/>
          </a:xfrm>
          <a:prstGeom prst="roundRect">
            <a:avLst>
              <a:gd name="adj" fmla="val 16667"/>
            </a:avLst>
          </a:prstGeom>
          <a:solidFill>
            <a:srgbClr val="00B050"/>
          </a:solidFill>
          <a:ln w="19050">
            <a:solidFill>
              <a:srgbClr val="000080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en-US" altLang="en-US" sz="1800">
              <a:solidFill>
                <a:srgbClr val="000000"/>
              </a:solidFill>
            </a:endParaRPr>
          </a:p>
        </p:txBody>
      </p:sp>
      <p:sp>
        <p:nvSpPr>
          <p:cNvPr id="12291" name="Text Box 3"/>
          <p:cNvSpPr txBox="1">
            <a:spLocks noChangeArrowheads="1"/>
          </p:cNvSpPr>
          <p:nvPr/>
        </p:nvSpPr>
        <p:spPr bwMode="auto">
          <a:xfrm>
            <a:off x="76200" y="76200"/>
            <a:ext cx="22098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buFontTx/>
              <a:buNone/>
            </a:pPr>
            <a:r>
              <a:rPr lang="en-US" altLang="en-US" sz="2800" dirty="0">
                <a:solidFill>
                  <a:srgbClr val="FFFFFF"/>
                </a:solidFill>
              </a:rPr>
              <a:t>EXPLORE 1</a:t>
            </a:r>
          </a:p>
        </p:txBody>
      </p:sp>
      <p:sp>
        <p:nvSpPr>
          <p:cNvPr id="11" name="Text Box 3"/>
          <p:cNvSpPr txBox="1">
            <a:spLocks noChangeArrowheads="1"/>
          </p:cNvSpPr>
          <p:nvPr/>
        </p:nvSpPr>
        <p:spPr bwMode="auto">
          <a:xfrm>
            <a:off x="2438400" y="90487"/>
            <a:ext cx="6324600" cy="11079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buFontTx/>
              <a:buNone/>
            </a:pPr>
            <a:r>
              <a:rPr lang="en-US" sz="2400" dirty="0">
                <a:solidFill>
                  <a:srgbClr val="000000"/>
                </a:solidFill>
              </a:rPr>
              <a:t>Understanding Integer Exponents (p. 97)</a:t>
            </a:r>
          </a:p>
          <a:p>
            <a:pPr eaLnBrk="1" fontAlgn="base" hangingPunct="1">
              <a:spcBef>
                <a:spcPct val="50000"/>
              </a:spcBef>
              <a:spcAft>
                <a:spcPct val="0"/>
              </a:spcAft>
              <a:buFontTx/>
              <a:buNone/>
            </a:pPr>
            <a:r>
              <a:rPr lang="en-US" altLang="en-US" sz="2800" dirty="0">
                <a:solidFill>
                  <a:srgbClr val="FFFFFF"/>
                </a:solidFill>
              </a:rPr>
              <a:t>1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8600" y="1066800"/>
            <a:ext cx="7581900" cy="2524125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200" y="3981450"/>
            <a:ext cx="7562850" cy="2152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588001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AutoShape 2"/>
          <p:cNvSpPr>
            <a:spLocks noChangeArrowheads="1"/>
          </p:cNvSpPr>
          <p:nvPr/>
        </p:nvSpPr>
        <p:spPr bwMode="auto">
          <a:xfrm>
            <a:off x="76200" y="76200"/>
            <a:ext cx="2133600" cy="533400"/>
          </a:xfrm>
          <a:prstGeom prst="roundRect">
            <a:avLst>
              <a:gd name="adj" fmla="val 16667"/>
            </a:avLst>
          </a:prstGeom>
          <a:solidFill>
            <a:srgbClr val="00B050"/>
          </a:solidFill>
          <a:ln w="19050">
            <a:solidFill>
              <a:srgbClr val="000080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en-US" altLang="en-US" sz="1800">
              <a:solidFill>
                <a:srgbClr val="000000"/>
              </a:solidFill>
            </a:endParaRPr>
          </a:p>
        </p:txBody>
      </p:sp>
      <p:sp>
        <p:nvSpPr>
          <p:cNvPr id="12291" name="Text Box 3"/>
          <p:cNvSpPr txBox="1">
            <a:spLocks noChangeArrowheads="1"/>
          </p:cNvSpPr>
          <p:nvPr/>
        </p:nvSpPr>
        <p:spPr bwMode="auto">
          <a:xfrm>
            <a:off x="76200" y="76200"/>
            <a:ext cx="22098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buFontTx/>
              <a:buNone/>
            </a:pPr>
            <a:r>
              <a:rPr lang="en-US" altLang="en-US" sz="2800" dirty="0">
                <a:solidFill>
                  <a:srgbClr val="FFFFFF"/>
                </a:solidFill>
              </a:rPr>
              <a:t>EXPLORE 1</a:t>
            </a:r>
          </a:p>
        </p:txBody>
      </p:sp>
      <p:sp>
        <p:nvSpPr>
          <p:cNvPr id="11" name="Text Box 3"/>
          <p:cNvSpPr txBox="1">
            <a:spLocks noChangeArrowheads="1"/>
          </p:cNvSpPr>
          <p:nvPr/>
        </p:nvSpPr>
        <p:spPr bwMode="auto">
          <a:xfrm>
            <a:off x="2438400" y="90487"/>
            <a:ext cx="6324600" cy="11079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buFontTx/>
              <a:buNone/>
            </a:pPr>
            <a:r>
              <a:rPr lang="en-US" sz="2400" b="1" dirty="0">
                <a:solidFill>
                  <a:srgbClr val="000000"/>
                </a:solidFill>
              </a:rPr>
              <a:t>Understanding Integer Exponents</a:t>
            </a:r>
          </a:p>
          <a:p>
            <a:pPr eaLnBrk="1" fontAlgn="base" hangingPunct="1">
              <a:spcBef>
                <a:spcPct val="50000"/>
              </a:spcBef>
              <a:spcAft>
                <a:spcPct val="0"/>
              </a:spcAft>
              <a:buFontTx/>
              <a:buNone/>
            </a:pPr>
            <a:r>
              <a:rPr lang="en-US" altLang="en-US" sz="2800" dirty="0">
                <a:solidFill>
                  <a:srgbClr val="FFFFFF"/>
                </a:solidFill>
              </a:rPr>
              <a:t>1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914400"/>
            <a:ext cx="9144000" cy="23037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70142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b="1" dirty="0">
                <a:solidFill>
                  <a:srgbClr val="FF0000"/>
                </a:solidFill>
              </a:rPr>
              <a:t>Exponent Rule</a:t>
            </a:r>
            <a:endParaRPr lang="en-US" dirty="0">
              <a:solidFill>
                <a:srgbClr val="FF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1325562"/>
                <a:ext cx="8229600" cy="4525963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lang="en-US" b="1" dirty="0"/>
                  <a:t>Power of a Power Property</a:t>
                </a:r>
              </a:p>
              <a:p>
                <a:pPr marL="0" indent="0">
                  <a:buNone/>
                </a:pPr>
                <a:r>
                  <a:rPr lang="en-US" b="1" dirty="0"/>
                  <a:t>    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US" b="1" dirty="0"/>
                      <m:t>(</m:t>
                    </m:r>
                    <m:sSup>
                      <m:sSupPr>
                        <m:ctrlPr>
                          <a:rPr lang="en-US" b="1" i="1">
                            <a:latin typeface="Cambria Math"/>
                          </a:rPr>
                        </m:ctrlPr>
                      </m:sSupPr>
                      <m:e>
                        <m:sSup>
                          <m:sSupPr>
                            <m:ctrlPr>
                              <a:rPr lang="en-US" b="1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b="1" i="1">
                                <a:latin typeface="Cambria Math" panose="02040503050406030204" pitchFamily="18" charset="0"/>
                              </a:rPr>
                              <m:t>𝒙</m:t>
                            </m:r>
                          </m:e>
                          <m:sup>
                            <m:r>
                              <a:rPr lang="en-US" b="1" i="1" smtClean="0">
                                <a:latin typeface="Cambria Math" panose="02040503050406030204" pitchFamily="18" charset="0"/>
                              </a:rPr>
                              <m:t>𝒎</m:t>
                            </m:r>
                          </m:sup>
                        </m:sSup>
                        <m:r>
                          <a:rPr lang="en-US" b="1" i="1">
                            <a:latin typeface="Cambria Math" panose="02040503050406030204" pitchFamily="18" charset="0"/>
                          </a:rPr>
                          <m:t>)</m:t>
                        </m:r>
                      </m:e>
                      <m:sup>
                        <m:r>
                          <a:rPr lang="en-US" b="1" i="1" smtClean="0">
                            <a:latin typeface="Cambria Math" panose="02040503050406030204" pitchFamily="18" charset="0"/>
                          </a:rPr>
                          <m:t>𝒏</m:t>
                        </m:r>
                      </m:sup>
                    </m:sSup>
                  </m:oMath>
                </a14:m>
                <a:r>
                  <a:rPr lang="en-US" dirty="0"/>
                  <a:t> =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𝑚𝑛</m:t>
                        </m:r>
                      </m:sup>
                    </m:sSup>
                  </m:oMath>
                </a14:m>
                <a:r>
                  <a:rPr lang="en-US" dirty="0"/>
                  <a:t>		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US" b="1" dirty="0" smtClean="0"/>
                      <m:t>(</m:t>
                    </m:r>
                    <m:sSup>
                      <m:sSupPr>
                        <m:ctrlPr>
                          <a:rPr lang="en-US" b="1" i="1" smtClean="0">
                            <a:latin typeface="Cambria Math"/>
                          </a:rPr>
                        </m:ctrlPr>
                      </m:sSupPr>
                      <m:e>
                        <m:sSup>
                          <m:sSupPr>
                            <m:ctrlPr>
                              <a:rPr lang="en-US" b="1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b="1" i="1">
                                <a:latin typeface="Cambria Math" panose="02040503050406030204" pitchFamily="18" charset="0"/>
                              </a:rPr>
                              <m:t>𝒙</m:t>
                            </m:r>
                          </m:e>
                          <m:sup>
                            <m:r>
                              <a:rPr lang="en-US" b="1" i="1" smtClean="0">
                                <a:latin typeface="Cambria Math" panose="02040503050406030204" pitchFamily="18" charset="0"/>
                              </a:rPr>
                              <m:t>𝒂</m:t>
                            </m:r>
                          </m:sup>
                        </m:sSup>
                        <m:sSup>
                          <m:sSupPr>
                            <m:ctrlPr>
                              <a:rPr lang="en-US" b="1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b="1" i="1" smtClean="0">
                                <a:latin typeface="Cambria Math" panose="02040503050406030204" pitchFamily="18" charset="0"/>
                              </a:rPr>
                              <m:t>𝒚</m:t>
                            </m:r>
                          </m:e>
                          <m:sup>
                            <m:r>
                              <a:rPr lang="en-US" b="1" i="1" smtClean="0">
                                <a:latin typeface="Cambria Math" panose="02040503050406030204" pitchFamily="18" charset="0"/>
                              </a:rPr>
                              <m:t>𝒃</m:t>
                            </m:r>
                          </m:sup>
                        </m:sSup>
                        <m:r>
                          <a:rPr lang="en-US" b="1" i="1">
                            <a:latin typeface="Cambria Math" panose="02040503050406030204" pitchFamily="18" charset="0"/>
                          </a:rPr>
                          <m:t>)</m:t>
                        </m:r>
                      </m:e>
                      <m:sup>
                        <m:r>
                          <a:rPr lang="en-US" b="1" i="1">
                            <a:latin typeface="Cambria Math" panose="02040503050406030204" pitchFamily="18" charset="0"/>
                          </a:rPr>
                          <m:t>𝒏</m:t>
                        </m:r>
                      </m:sup>
                    </m:sSup>
                  </m:oMath>
                </a14:m>
                <a:r>
                  <a:rPr lang="en-US" dirty="0"/>
                  <a:t> =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>
                            <a:latin typeface="Cambria Math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𝑛</m:t>
                        </m:r>
                      </m:sup>
                    </m:sSup>
                    <m:sSup>
                      <m:sSupPr>
                        <m:ctrlPr>
                          <a:rPr lang="en-US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𝑏𝑛</m:t>
                        </m:r>
                      </m:sup>
                    </m:sSup>
                  </m:oMath>
                </a14:m>
                <a:endParaRPr lang="en-US" dirty="0"/>
              </a:p>
              <a:p>
                <a:pPr marL="0" indent="0">
                  <a:buNone/>
                </a:pPr>
                <a:endParaRPr lang="en-US" dirty="0"/>
              </a:p>
              <a:p>
                <a:pPr marL="0" indent="0">
                  <a:buNone/>
                </a:pPr>
                <a:endParaRPr lang="en-US" dirty="0"/>
              </a:p>
              <a:p>
                <a:endParaRPr lang="en-US" b="1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325562"/>
                <a:ext cx="8229600" cy="4525963"/>
              </a:xfrm>
              <a:blipFill rotWithShape="1">
                <a:blip r:embed="rId2"/>
                <a:stretch>
                  <a:fillRect l="-1852" t="-175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2000" y="3611562"/>
            <a:ext cx="7391400" cy="8447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85378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339</Words>
  <Application>Microsoft Office PowerPoint</Application>
  <PresentationFormat>On-screen Show (4:3)</PresentationFormat>
  <Paragraphs>69</Paragraphs>
  <Slides>18</Slides>
  <Notes>10</Notes>
  <HiddenSlides>0</HiddenSlides>
  <MMClips>0</MMClips>
  <ScaleCrop>false</ScaleCrop>
  <HeadingPairs>
    <vt:vector size="6" baseType="variant">
      <vt:variant>
        <vt:lpstr>Theme</vt:lpstr>
      </vt:variant>
      <vt:variant>
        <vt:i4>2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1" baseType="lpstr">
      <vt:lpstr>Office Theme</vt:lpstr>
      <vt:lpstr>Default Design</vt:lpstr>
      <vt:lpstr>Equation</vt:lpstr>
      <vt:lpstr>PowerPoint Presentation</vt:lpstr>
      <vt:lpstr>Essential Question</vt:lpstr>
      <vt:lpstr>Review</vt:lpstr>
      <vt:lpstr>PowerPoint Presentation</vt:lpstr>
      <vt:lpstr>What is exponent notation? </vt:lpstr>
      <vt:lpstr>PowerPoint Presentation</vt:lpstr>
      <vt:lpstr>PowerPoint Presentation</vt:lpstr>
      <vt:lpstr>PowerPoint Presentation</vt:lpstr>
      <vt:lpstr>Exponent Rule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Revisit Essential Question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Jim Taylor</dc:creator>
  <cp:lastModifiedBy>Jim Taylor</cp:lastModifiedBy>
  <cp:revision>3</cp:revision>
  <dcterms:created xsi:type="dcterms:W3CDTF">2017-06-02T01:52:48Z</dcterms:created>
  <dcterms:modified xsi:type="dcterms:W3CDTF">2017-06-02T02:05:14Z</dcterms:modified>
</cp:coreProperties>
</file>