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439" r:id="rId2"/>
    <p:sldId id="333" r:id="rId3"/>
    <p:sldId id="420" r:id="rId4"/>
    <p:sldId id="409" r:id="rId5"/>
    <p:sldId id="424" r:id="rId6"/>
    <p:sldId id="428" r:id="rId7"/>
    <p:sldId id="416" r:id="rId8"/>
    <p:sldId id="438" r:id="rId9"/>
    <p:sldId id="429" r:id="rId10"/>
    <p:sldId id="371" r:id="rId11"/>
    <p:sldId id="407" r:id="rId12"/>
    <p:sldId id="430" r:id="rId13"/>
    <p:sldId id="431" r:id="rId14"/>
    <p:sldId id="432" r:id="rId15"/>
    <p:sldId id="433" r:id="rId16"/>
    <p:sldId id="437" r:id="rId17"/>
    <p:sldId id="351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BD079"/>
    <a:srgbClr val="FF93B7"/>
    <a:srgbClr val="0000FF"/>
    <a:srgbClr val="0099FF"/>
    <a:srgbClr val="CC3399"/>
    <a:srgbClr val="FF9933"/>
    <a:srgbClr val="2C72D8"/>
    <a:srgbClr val="FF6699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42" autoAdjust="0"/>
    <p:restoredTop sz="94660"/>
  </p:normalViewPr>
  <p:slideViewPr>
    <p:cSldViewPr>
      <p:cViewPr varScale="1">
        <p:scale>
          <a:sx n="76" d="100"/>
          <a:sy n="76" d="100"/>
        </p:scale>
        <p:origin x="-102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127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14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54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0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Notes Placeholder 2"/>
              <p:cNvSpPr>
                <a:spLocks noGrp="1"/>
              </p:cNvSpPr>
              <p:nvPr>
                <p:ph type="body" idx="1"/>
              </p:nvPr>
            </p:nvSpPr>
            <p:spPr bwMode="auto"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numCol="1" anchor="t" anchorCtr="0" compatLnSpc="1">
                <a:prstTxWarp prst="textNoShape">
                  <a:avLst/>
                </a:prstTxWarp>
              </a:bodyPr>
              <a:lstStyle/>
              <a:p>
                <a:pPr eaLnBrk="1" hangingPunct="1"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i="1" smtClean="0">
                              <a:latin typeface="Cambria Math"/>
                            </a:rPr>
                          </m:ctrlPr>
                        </m:sSupPr>
                        <m:e/>
                        <m:sup/>
                      </m:sSup>
                    </m:oMath>
                  </m:oMathPara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20483" name="Notes Placeholder 2"/>
              <p:cNvSpPr>
                <a:spLocks noGrp="1"/>
              </p:cNvSpPr>
              <p:nvPr>
                <p:ph type="body" idx="1"/>
              </p:nvPr>
            </p:nvSpPr>
            <p:spPr bwMode="auto"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numCol="1" anchor="t" anchorCtr="0" compatLnSpc="1">
                <a:prstTxWarp prst="textNoShape">
                  <a:avLst/>
                </a:prstTxWarp>
              </a:bodyPr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altLang="en-US" i="0">
                    <a:latin typeface="Cambria Math" panose="02040503050406030204" pitchFamily="18" charset="0"/>
                  </a:rPr>
                  <a:t>〖^〗</a:t>
                </a:r>
                <a:endParaRPr lang="en-US" altLang="en-US" dirty="0"/>
              </a:p>
            </p:txBody>
          </p:sp>
        </mc:Fallback>
      </mc:AlternateContent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35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Notes Placeholder 2"/>
              <p:cNvSpPr>
                <a:spLocks noGrp="1"/>
              </p:cNvSpPr>
              <p:nvPr>
                <p:ph type="body" idx="1"/>
              </p:nvPr>
            </p:nvSpPr>
            <p:spPr bwMode="auto"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numCol="1" anchor="t" anchorCtr="0" compatLnSpc="1">
                <a:prstTxWarp prst="textNoShape">
                  <a:avLst/>
                </a:prstTxWarp>
              </a:bodyPr>
              <a:lstStyle/>
              <a:p>
                <a:pPr eaLnBrk="1" hangingPunct="1"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i="1" smtClean="0">
                              <a:latin typeface="Cambria Math"/>
                            </a:rPr>
                          </m:ctrlPr>
                        </m:sSupPr>
                        <m:e/>
                        <m:sup/>
                      </m:sSup>
                    </m:oMath>
                  </m:oMathPara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20483" name="Notes Placeholder 2"/>
              <p:cNvSpPr>
                <a:spLocks noGrp="1"/>
              </p:cNvSpPr>
              <p:nvPr>
                <p:ph type="body" idx="1"/>
              </p:nvPr>
            </p:nvSpPr>
            <p:spPr bwMode="auto"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numCol="1" anchor="t" anchorCtr="0" compatLnSpc="1">
                <a:prstTxWarp prst="textNoShape">
                  <a:avLst/>
                </a:prstTxWarp>
              </a:bodyPr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altLang="en-US" i="0">
                    <a:latin typeface="Cambria Math" panose="02040503050406030204" pitchFamily="18" charset="0"/>
                  </a:rPr>
                  <a:t>〖^〗</a:t>
                </a:r>
                <a:endParaRPr lang="en-US" altLang="en-US" dirty="0"/>
              </a:p>
            </p:txBody>
          </p:sp>
        </mc:Fallback>
      </mc:AlternateContent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285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Notes Placeholder 2"/>
              <p:cNvSpPr>
                <a:spLocks noGrp="1"/>
              </p:cNvSpPr>
              <p:nvPr>
                <p:ph type="body" idx="1"/>
              </p:nvPr>
            </p:nvSpPr>
            <p:spPr bwMode="auto"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numCol="1" anchor="t" anchorCtr="0" compatLnSpc="1">
                <a:prstTxWarp prst="textNoShape">
                  <a:avLst/>
                </a:prstTxWarp>
              </a:bodyPr>
              <a:lstStyle/>
              <a:p>
                <a:pPr eaLnBrk="1" hangingPunct="1"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i="1" smtClean="0">
                              <a:latin typeface="Cambria Math"/>
                            </a:rPr>
                          </m:ctrlPr>
                        </m:sSupPr>
                        <m:e/>
                        <m:sup/>
                      </m:sSup>
                    </m:oMath>
                  </m:oMathPara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20483" name="Notes Placeholder 2"/>
              <p:cNvSpPr>
                <a:spLocks noGrp="1"/>
              </p:cNvSpPr>
              <p:nvPr>
                <p:ph type="body" idx="1"/>
              </p:nvPr>
            </p:nvSpPr>
            <p:spPr bwMode="auto"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numCol="1" anchor="t" anchorCtr="0" compatLnSpc="1">
                <a:prstTxWarp prst="textNoShape">
                  <a:avLst/>
                </a:prstTxWarp>
              </a:bodyPr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altLang="en-US" i="0">
                    <a:latin typeface="Cambria Math" panose="02040503050406030204" pitchFamily="18" charset="0"/>
                  </a:rPr>
                  <a:t>〖^〗</a:t>
                </a:r>
                <a:endParaRPr lang="en-US" altLang="en-US" dirty="0"/>
              </a:p>
            </p:txBody>
          </p:sp>
        </mc:Fallback>
      </mc:AlternateContent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35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Notes Placeholder 2"/>
              <p:cNvSpPr>
                <a:spLocks noGrp="1"/>
              </p:cNvSpPr>
              <p:nvPr>
                <p:ph type="body" idx="1"/>
              </p:nvPr>
            </p:nvSpPr>
            <p:spPr bwMode="auto"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numCol="1" anchor="t" anchorCtr="0" compatLnSpc="1">
                <a:prstTxWarp prst="textNoShape">
                  <a:avLst/>
                </a:prstTxWarp>
              </a:bodyPr>
              <a:lstStyle/>
              <a:p>
                <a:pPr eaLnBrk="1" hangingPunct="1"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i="1" smtClean="0">
                              <a:latin typeface="Cambria Math"/>
                            </a:rPr>
                          </m:ctrlPr>
                        </m:sSupPr>
                        <m:e/>
                        <m:sup/>
                      </m:sSup>
                    </m:oMath>
                  </m:oMathPara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20483" name="Notes Placeholder 2"/>
              <p:cNvSpPr>
                <a:spLocks noGrp="1"/>
              </p:cNvSpPr>
              <p:nvPr>
                <p:ph type="body" idx="1"/>
              </p:nvPr>
            </p:nvSpPr>
            <p:spPr bwMode="auto"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numCol="1" anchor="t" anchorCtr="0" compatLnSpc="1">
                <a:prstTxWarp prst="textNoShape">
                  <a:avLst/>
                </a:prstTxWarp>
              </a:bodyPr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altLang="en-US" i="0">
                    <a:latin typeface="Cambria Math" panose="02040503050406030204" pitchFamily="18" charset="0"/>
                  </a:rPr>
                  <a:t>〖^〗</a:t>
                </a:r>
                <a:endParaRPr lang="en-US" altLang="en-US" dirty="0"/>
              </a:p>
            </p:txBody>
          </p:sp>
        </mc:Fallback>
      </mc:AlternateContent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2515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6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4.png"/><Relationship Id="rId5" Type="http://schemas.openxmlformats.org/officeDocument/2006/relationships/image" Target="../media/image22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17.bin"/><Relationship Id="rId3" Type="http://schemas.openxmlformats.org/officeDocument/2006/relationships/image" Target="../media/image50.png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1.png"/><Relationship Id="rId11" Type="http://schemas.openxmlformats.org/officeDocument/2006/relationships/image" Target="../media/image45.wmf"/><Relationship Id="rId5" Type="http://schemas.openxmlformats.org/officeDocument/2006/relationships/image" Target="../media/image43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12.bin"/><Relationship Id="rId19" Type="http://schemas.openxmlformats.org/officeDocument/2006/relationships/oleObject" Target="../embeddings/oleObject18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4.bin"/><Relationship Id="rId22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9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0.png"/><Relationship Id="rId4" Type="http://schemas.openxmlformats.org/officeDocument/2006/relationships/image" Target="../media/image200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itle 1"/>
          <p:cNvSpPr>
            <a:spLocks noGrp="1"/>
          </p:cNvSpPr>
          <p:nvPr>
            <p:ph type="title"/>
          </p:nvPr>
        </p:nvSpPr>
        <p:spPr>
          <a:xfrm>
            <a:off x="232568" y="49755"/>
            <a:ext cx="8229600" cy="715962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b="1" dirty="0" smtClean="0">
                <a:solidFill>
                  <a:schemeClr val="tx1"/>
                </a:solidFill>
                <a:latin typeface="Calibri" panose="020F0502020204030204" pitchFamily="34" charset="0"/>
                <a:ea typeface="Cambria Math" pitchFamily="18" charset="0"/>
                <a:cs typeface="Calibri" panose="020F0502020204030204" pitchFamily="34" charset="0"/>
              </a:rPr>
              <a:t>Warm-Ups</a:t>
            </a:r>
            <a:endParaRPr lang="en-US" altLang="en-US" sz="4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3340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numbers can be re-written as the ratio of two integers. For example,                . Can the following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re-written as the ratio of two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integers?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271430"/>
              </p:ext>
            </p:extLst>
          </p:nvPr>
        </p:nvGraphicFramePr>
        <p:xfrm>
          <a:off x="3708748" y="1435274"/>
          <a:ext cx="1417637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6" name="Equation" r:id="rId3" imgW="711000" imgH="393480" progId="Equation.DSMT4">
                  <p:embed/>
                </p:oleObj>
              </mc:Choice>
              <mc:Fallback>
                <p:oleObj name="Equation" r:id="rId3" imgW="711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08748" y="1435274"/>
                        <a:ext cx="1417637" cy="78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910909"/>
              </p:ext>
            </p:extLst>
          </p:nvPr>
        </p:nvGraphicFramePr>
        <p:xfrm>
          <a:off x="1255713" y="3390900"/>
          <a:ext cx="11906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7" name="Equation" r:id="rId5" imgW="596880" imgH="393480" progId="Equation.DSMT4">
                  <p:embed/>
                </p:oleObj>
              </mc:Choice>
              <mc:Fallback>
                <p:oleObj name="Equation" r:id="rId5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3390900"/>
                        <a:ext cx="119062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653097"/>
              </p:ext>
            </p:extLst>
          </p:nvPr>
        </p:nvGraphicFramePr>
        <p:xfrm>
          <a:off x="3416300" y="3390900"/>
          <a:ext cx="12160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8" name="Equation" r:id="rId7" imgW="609480" imgH="393480" progId="Equation.DSMT4">
                  <p:embed/>
                </p:oleObj>
              </mc:Choice>
              <mc:Fallback>
                <p:oleObj name="Equation" r:id="rId7" imgW="609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390900"/>
                        <a:ext cx="121602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016503"/>
              </p:ext>
            </p:extLst>
          </p:nvPr>
        </p:nvGraphicFramePr>
        <p:xfrm>
          <a:off x="5526088" y="3390900"/>
          <a:ext cx="1570037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9" name="Equation" r:id="rId9" imgW="787320" imgH="393480" progId="Equation.DSMT4">
                  <p:embed/>
                </p:oleObj>
              </mc:Choice>
              <mc:Fallback>
                <p:oleObj name="Equation" r:id="rId9" imgW="78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088" y="3390900"/>
                        <a:ext cx="1570037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268599"/>
              </p:ext>
            </p:extLst>
          </p:nvPr>
        </p:nvGraphicFramePr>
        <p:xfrm>
          <a:off x="1016000" y="4724400"/>
          <a:ext cx="15970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Equation" r:id="rId11" imgW="799920" imgH="393480" progId="Equation.DSMT4">
                  <p:embed/>
                </p:oleObj>
              </mc:Choice>
              <mc:Fallback>
                <p:oleObj name="Equation" r:id="rId11" imgW="799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724400"/>
                        <a:ext cx="159702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0678003"/>
              </p:ext>
            </p:extLst>
          </p:nvPr>
        </p:nvGraphicFramePr>
        <p:xfrm>
          <a:off x="3454400" y="4724400"/>
          <a:ext cx="14446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Equation" r:id="rId13" imgW="723600" imgH="393480" progId="Equation.DSMT4">
                  <p:embed/>
                </p:oleObj>
              </mc:Choice>
              <mc:Fallback>
                <p:oleObj name="Equation" r:id="rId13" imgW="723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4724400"/>
                        <a:ext cx="144462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471233"/>
              </p:ext>
            </p:extLst>
          </p:nvPr>
        </p:nvGraphicFramePr>
        <p:xfrm>
          <a:off x="5753100" y="4724400"/>
          <a:ext cx="12668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Equation" r:id="rId15" imgW="634680" imgH="393480" progId="Equation.DSMT4">
                  <p:embed/>
                </p:oleObj>
              </mc:Choice>
              <mc:Fallback>
                <p:oleObj name="Equation" r:id="rId15" imgW="634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4724400"/>
                        <a:ext cx="126682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88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266397"/>
              </p:ext>
            </p:extLst>
          </p:nvPr>
        </p:nvGraphicFramePr>
        <p:xfrm>
          <a:off x="685800" y="2745688"/>
          <a:ext cx="18827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87"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745688"/>
                        <a:ext cx="18827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62000" y="2286001"/>
            <a:ext cx="431767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Simplify each expression. Assume all variables are positive (p. 111).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1214670"/>
            <a:ext cx="2041981" cy="7665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57800" y="1189368"/>
            <a:ext cx="1475889" cy="791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384" y="2719669"/>
            <a:ext cx="2471874" cy="14713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07162" y="2770681"/>
            <a:ext cx="1646237" cy="202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4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2346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2</a:t>
            </a:r>
          </a:p>
        </p:txBody>
      </p:sp>
      <p:sp>
        <p:nvSpPr>
          <p:cNvPr id="9" name="Rectangle 8"/>
          <p:cNvSpPr/>
          <p:nvPr/>
        </p:nvSpPr>
        <p:spPr>
          <a:xfrm>
            <a:off x="2268080" y="104404"/>
            <a:ext cx="68521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</a:t>
            </a:r>
            <a:r>
              <a:rPr lang="en-US" sz="2000" dirty="0"/>
              <a:t>. </a:t>
            </a:r>
            <a:r>
              <a:rPr lang="en-US" sz="2000" dirty="0" smtClean="0"/>
              <a:t>111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04800" y="762000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Simplify each expression. Assume all variables are positive.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121243"/>
            <a:ext cx="2966830" cy="685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1278642"/>
            <a:ext cx="1905000" cy="7961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9103" y="2831925"/>
            <a:ext cx="1839310" cy="76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9103" y="3732027"/>
            <a:ext cx="1234440" cy="609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49103" y="4479729"/>
            <a:ext cx="1176618" cy="533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91000" y="1333679"/>
            <a:ext cx="4158189" cy="38318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50881" y="1301022"/>
            <a:ext cx="3493236" cy="127370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67400" y="2497958"/>
            <a:ext cx="2351361" cy="102968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67400" y="3527639"/>
            <a:ext cx="1447800" cy="76986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38181" y="4297501"/>
            <a:ext cx="1683448" cy="86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6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Simplify each expression. Assume all variables are positive (p. 112).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6982" y="1171603"/>
            <a:ext cx="1867557" cy="9580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143000"/>
            <a:ext cx="2017715" cy="9524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349" y="2667000"/>
            <a:ext cx="3764339" cy="3505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2851561"/>
            <a:ext cx="3607162" cy="3136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50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2" y="143933"/>
            <a:ext cx="7294098" cy="5705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405416" y="66020"/>
            <a:ext cx="6586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</a:t>
            </a:r>
            <a:r>
              <a:rPr lang="en-US" sz="2000" dirty="0"/>
              <a:t>. </a:t>
            </a:r>
            <a:r>
              <a:rPr lang="en-US" sz="2000" dirty="0" smtClean="0"/>
              <a:t>112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3621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71500"/>
            <a:ext cx="5743015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314158" y="1219201"/>
          <a:ext cx="6191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86" name="Equation" r:id="rId4" imgW="330120" imgH="177480" progId="Equation.DSMT4">
                  <p:embed/>
                </p:oleObj>
              </mc:Choice>
              <mc:Fallback>
                <p:oleObj name="Equation" r:id="rId4" imgW="330120" imgH="177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14158" y="1219201"/>
                        <a:ext cx="619125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16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1" y="571500"/>
            <a:ext cx="2819400" cy="2370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381001" y="2057401"/>
          <a:ext cx="6191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87" name="Equation" r:id="rId7" imgW="330120" imgH="177480" progId="Equation.DSMT4">
                  <p:embed/>
                </p:oleObj>
              </mc:Choice>
              <mc:Fallback>
                <p:oleObj name="Equation" r:id="rId7" imgW="330120" imgH="177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1" y="2057401"/>
                        <a:ext cx="61912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457201" y="2608724"/>
          <a:ext cx="6191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88" name="Equation" r:id="rId9" imgW="330120" imgH="177480" progId="Equation.DSMT4">
                  <p:embed/>
                </p:oleObj>
              </mc:Choice>
              <mc:Fallback>
                <p:oleObj name="Equation" r:id="rId9" imgW="330120" imgH="17748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1" y="2608724"/>
                        <a:ext cx="61912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685800" y="3410830"/>
          <a:ext cx="3810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89" name="Equation" r:id="rId10" imgW="203040" imgH="177480" progId="Equation.DSMT4">
                  <p:embed/>
                </p:oleObj>
              </mc:Choice>
              <mc:Fallback>
                <p:oleObj name="Equation" r:id="rId10" imgW="20304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410830"/>
                        <a:ext cx="3810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762000" y="3962401"/>
          <a:ext cx="21431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90" name="Equation" r:id="rId12" imgW="114120" imgH="291960" progId="Equation.DSMT4">
                  <p:embed/>
                </p:oleObj>
              </mc:Choice>
              <mc:Fallback>
                <p:oleObj name="Equation" r:id="rId12" imgW="114120" imgH="2919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62401"/>
                        <a:ext cx="214312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1676401" y="3962400"/>
          <a:ext cx="21431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91" name="Equation" r:id="rId14" imgW="114120" imgH="291960" progId="Equation.DSMT4">
                  <p:embed/>
                </p:oleObj>
              </mc:Choice>
              <mc:Fallback>
                <p:oleObj name="Equation" r:id="rId14" imgW="114120" imgH="29196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1" y="3962400"/>
                        <a:ext cx="214313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762001" y="4419600"/>
          <a:ext cx="21431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92" name="Equation" r:id="rId16" imgW="114120" imgH="291960" progId="Equation.DSMT4">
                  <p:embed/>
                </p:oleObj>
              </mc:Choice>
              <mc:Fallback>
                <p:oleObj name="Equation" r:id="rId16" imgW="114120" imgH="29196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1" y="4419600"/>
                        <a:ext cx="214313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1676401" y="4419600"/>
          <a:ext cx="21431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93" name="Equation" r:id="rId17" imgW="114201" imgH="291847" progId="Equation.DSMT4">
                  <p:embed/>
                </p:oleObj>
              </mc:Choice>
              <mc:Fallback>
                <p:oleObj name="Equation" r:id="rId17" imgW="114201" imgH="291847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1" y="4419600"/>
                        <a:ext cx="214313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4648201" y="4038600"/>
          <a:ext cx="21431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94" name="Equation" r:id="rId18" imgW="114120" imgH="291960" progId="Equation.DSMT4">
                  <p:embed/>
                </p:oleObj>
              </mc:Choice>
              <mc:Fallback>
                <p:oleObj name="Equation" r:id="rId18" imgW="114120" imgH="2919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1" y="4038600"/>
                        <a:ext cx="214313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1295401" y="5410201"/>
          <a:ext cx="333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95" name="Equation" r:id="rId19" imgW="177480" imgH="177480" progId="Equation.DSMT4">
                  <p:embed/>
                </p:oleObj>
              </mc:Choice>
              <mc:Fallback>
                <p:oleObj name="Equation" r:id="rId19" imgW="17748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1" y="5410201"/>
                        <a:ext cx="3333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1981201" y="5953126"/>
          <a:ext cx="333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96" name="Equation" r:id="rId21" imgW="177480" imgH="177480" progId="Equation.DSMT4">
                  <p:embed/>
                </p:oleObj>
              </mc:Choice>
              <mc:Fallback>
                <p:oleObj name="Equation" r:id="rId21" imgW="17748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5953126"/>
                        <a:ext cx="3333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405416" y="66020"/>
            <a:ext cx="6586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</a:t>
            </a:r>
            <a:r>
              <a:rPr lang="en-US" sz="2000" dirty="0"/>
              <a:t>. </a:t>
            </a:r>
            <a:r>
              <a:rPr lang="en-US" sz="2000" dirty="0" smtClean="0"/>
              <a:t>113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480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65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71500"/>
            <a:ext cx="9144001" cy="836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234"/>
          <a:stretch/>
        </p:blipFill>
        <p:spPr bwMode="auto">
          <a:xfrm>
            <a:off x="-1" y="5410201"/>
            <a:ext cx="8915400" cy="535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600200"/>
            <a:ext cx="1638300" cy="342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2115067"/>
            <a:ext cx="1885950" cy="457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2588859"/>
            <a:ext cx="2619375" cy="476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3202377"/>
            <a:ext cx="2247900" cy="4476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5800" y="3773842"/>
            <a:ext cx="2124075" cy="5143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4968" y="4332416"/>
            <a:ext cx="1085850" cy="71437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405416" y="66020"/>
            <a:ext cx="6586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</a:t>
            </a:r>
            <a:r>
              <a:rPr lang="en-US" sz="2000" dirty="0"/>
              <a:t>. </a:t>
            </a:r>
            <a:r>
              <a:rPr lang="en-US" sz="2000" dirty="0" smtClean="0"/>
              <a:t>114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470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7030A0"/>
                </a:solidFill>
              </a:rPr>
              <a:t>Revisit 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29" y="914400"/>
            <a:ext cx="80010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smtClean="0"/>
              <a:t>How </a:t>
            </a:r>
            <a:r>
              <a:rPr lang="en-US" sz="2400" i="1" dirty="0"/>
              <a:t>can you write a radical expression as an expression with a rational exponent?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sz="2400" i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2667000"/>
            <a:ext cx="7772401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en-US" sz="2400" i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write a radical expression as an expression with a rational exponent by extending the properties of integer exponents to rational exponents.</a:t>
            </a:r>
          </a:p>
        </p:txBody>
      </p:sp>
    </p:spTree>
    <p:extLst>
      <p:ext uri="{BB962C8B-B14F-4D97-AF65-F5344CB8AC3E}">
        <p14:creationId xmlns:p14="http://schemas.microsoft.com/office/powerpoint/2010/main" val="53304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/>
              <a:t>WS 3.2 A/B</a:t>
            </a:r>
          </a:p>
          <a:p>
            <a:r>
              <a:rPr lang="en-US" b="1" dirty="0"/>
              <a:t>pp. 115 #3-22</a:t>
            </a:r>
            <a:endParaRPr lang="en-US" dirty="0"/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ASSIGNMENTS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02941" y="5334000"/>
            <a:ext cx="7848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CASS: </a:t>
            </a:r>
            <a:r>
              <a:rPr lang="en-US" sz="2000" b="1" dirty="0">
                <a:latin typeface="Calibri" panose="020F0502020204030204" pitchFamily="34" charset="0"/>
              </a:rPr>
              <a:t>N-RN.2 </a:t>
            </a:r>
            <a:r>
              <a:rPr lang="en-US" sz="2000" dirty="0">
                <a:latin typeface="Calibri" panose="020F0502020204030204" pitchFamily="34" charset="0"/>
              </a:rPr>
              <a:t>Rewrite expressions involving radicals and rational exponents using the properties of exponents. Also N-RN.3, A-SSE.1b 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7200" b="1" dirty="0" smtClean="0">
                <a:solidFill>
                  <a:srgbClr val="7030A0"/>
                </a:solidFill>
              </a:rPr>
              <a:t>Mod 3.2: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000" b="1" dirty="0" smtClean="0">
                <a:solidFill>
                  <a:srgbClr val="7030A0"/>
                </a:solidFill>
              </a:rPr>
              <a:t>Simplifying </a:t>
            </a:r>
            <a:r>
              <a:rPr lang="en-US" sz="4000" b="1" dirty="0">
                <a:solidFill>
                  <a:srgbClr val="7030A0"/>
                </a:solidFill>
              </a:rPr>
              <a:t>Expressions with Rational Exponents and </a:t>
            </a:r>
            <a:r>
              <a:rPr lang="en-US" sz="4000" b="1" dirty="0" smtClean="0">
                <a:solidFill>
                  <a:srgbClr val="7030A0"/>
                </a:solidFill>
              </a:rPr>
              <a:t>Radicals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273204" y="4165993"/>
            <a:ext cx="81087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</a:rPr>
              <a:t>How can you write a radical expression as an expression with a rational exponent?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sz="24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pPr algn="l"/>
            <a:r>
              <a:rPr lang="en-US" sz="2800" b="1" dirty="0" smtClean="0">
                <a:solidFill>
                  <a:srgbClr val="7030A0"/>
                </a:solidFill>
              </a:rPr>
              <a:t>Essential </a:t>
            </a:r>
            <a:r>
              <a:rPr lang="en-US" sz="2800" b="1" dirty="0">
                <a:solidFill>
                  <a:srgbClr val="7030A0"/>
                </a:solidFill>
              </a:rP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29" y="914400"/>
            <a:ext cx="80010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smtClean="0"/>
              <a:t>How </a:t>
            </a:r>
            <a:r>
              <a:rPr lang="en-US" sz="2400" i="1" dirty="0"/>
              <a:t>can you write a radical expression as an expression with a rational exponent?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93888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EXPLORE 1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838200"/>
            <a:ext cx="80900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Will the sum of two irrational numbers always be rational, always be irrational, or can it be either? </a:t>
            </a:r>
          </a:p>
        </p:txBody>
      </p:sp>
      <p:sp>
        <p:nvSpPr>
          <p:cNvPr id="7" name="Rectangle 6"/>
          <p:cNvSpPr/>
          <p:nvPr/>
        </p:nvSpPr>
        <p:spPr>
          <a:xfrm>
            <a:off x="564582" y="3176435"/>
            <a:ext cx="798264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>
                <a:solidFill>
                  <a:srgbClr val="000066"/>
                </a:solidFill>
                <a:latin typeface="Verdana" panose="020B0604030504040204" pitchFamily="34" charset="0"/>
              </a:rPr>
              <a:t>Examples</a:t>
            </a:r>
            <a:r>
              <a:rPr lang="en-US" dirty="0" smtClean="0">
                <a:solidFill>
                  <a:srgbClr val="000066"/>
                </a:solidFill>
                <a:latin typeface="Verdana" panose="020B0604030504040204" pitchFamily="34" charset="0"/>
              </a:rPr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1/2 </a:t>
            </a:r>
            <a:r>
              <a:rPr lang="en-US" dirty="0"/>
              <a:t>is a rational number (1 divided by 2, or the ratio of 1 to 2)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0.75 is a rational number (3/4)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1 is a rational number (1/1)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2 is a rational number (2/1)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2.12 is a rational number (212/100)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−6.6 is a rational number (−66/10)</a:t>
            </a:r>
          </a:p>
          <a:p>
            <a:r>
              <a:rPr lang="en-US" dirty="0"/>
              <a:t> 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8302" y="1806141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003399"/>
                </a:solidFill>
                <a:latin typeface="Verdana" panose="020B0604030504040204" pitchFamily="34" charset="0"/>
              </a:rPr>
              <a:t>Rational Numbers</a:t>
            </a:r>
            <a:endParaRPr lang="en-US" b="1" i="0" dirty="0">
              <a:solidFill>
                <a:srgbClr val="003399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9600" y="2158846"/>
            <a:ext cx="75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A 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</a:rPr>
              <a:t>Rational Number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 is a real number that can be written as </a:t>
            </a: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a   ratio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of two numbers.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60534" y="4729475"/>
            <a:ext cx="240030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27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EXPLORE 1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83820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Will the sum of two irrational numbers always be rational, always be irrational, or can it be either? What about the product of two irrational numbers?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1828800"/>
            <a:ext cx="2550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3399"/>
                </a:solidFill>
                <a:latin typeface="Verdana" panose="020B0604030504040204" pitchFamily="34" charset="0"/>
              </a:rPr>
              <a:t>Irrational Number</a:t>
            </a:r>
            <a:endParaRPr lang="en-US" b="1" i="0" dirty="0">
              <a:solidFill>
                <a:srgbClr val="003399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2268994"/>
            <a:ext cx="7620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66"/>
                </a:solidFill>
                <a:latin typeface="Verdana" panose="020B0604030504040204" pitchFamily="34" charset="0"/>
              </a:rPr>
              <a:t>A real number that can </a:t>
            </a:r>
            <a:r>
              <a:rPr lang="en-US" b="1" dirty="0">
                <a:solidFill>
                  <a:srgbClr val="000066"/>
                </a:solidFill>
                <a:latin typeface="Verdana" panose="020B0604030504040204" pitchFamily="34" charset="0"/>
              </a:rPr>
              <a:t>NOT</a:t>
            </a:r>
            <a:r>
              <a:rPr lang="en-US" dirty="0">
                <a:solidFill>
                  <a:srgbClr val="000066"/>
                </a:solidFill>
                <a:latin typeface="Verdana" panose="020B0604030504040204" pitchFamily="34" charset="0"/>
              </a:rPr>
              <a:t> be made by dividing two integers. 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66"/>
                </a:solidFill>
                <a:latin typeface="Verdana" panose="020B0604030504040204" pitchFamily="34" charset="0"/>
              </a:rPr>
              <a:t>The decimal goes on forever without repeating.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66"/>
                </a:solidFill>
                <a:latin typeface="Verdana" panose="020B0604030504040204" pitchFamily="34" charset="0"/>
              </a:rPr>
              <a:t>Example: Pi is an irrational number.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57400" y="4275594"/>
            <a:ext cx="48006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2346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1</a:t>
            </a:r>
          </a:p>
        </p:txBody>
      </p:sp>
      <p:sp>
        <p:nvSpPr>
          <p:cNvPr id="9" name="Rectangle 8"/>
          <p:cNvSpPr/>
          <p:nvPr/>
        </p:nvSpPr>
        <p:spPr>
          <a:xfrm>
            <a:off x="2405416" y="66020"/>
            <a:ext cx="6586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</a:t>
            </a:r>
            <a:r>
              <a:rPr lang="en-US" sz="2000" dirty="0"/>
              <a:t>. </a:t>
            </a:r>
            <a:r>
              <a:rPr lang="en-US" sz="2000" dirty="0" smtClean="0"/>
              <a:t>110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773906"/>
            <a:ext cx="8252915" cy="3874294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6096000" y="1905000"/>
            <a:ext cx="1600200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943600" y="2425700"/>
            <a:ext cx="1828800" cy="4699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981700" y="2990642"/>
            <a:ext cx="1828800" cy="41296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019800" y="3547535"/>
            <a:ext cx="18288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134100" y="4191000"/>
            <a:ext cx="1828800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5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7033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8677" y="1219200"/>
                <a:ext cx="1629747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)(</m:t>
                      </m:r>
                      <m:sSup>
                        <m:sSup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77" y="1219200"/>
                <a:ext cx="1629747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324600" y="1102707"/>
                <a:ext cx="243840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)(3))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1102707"/>
                <a:ext cx="2438400" cy="584775"/>
              </a:xfrm>
              <a:prstGeom prst="rect">
                <a:avLst/>
              </a:prstGeom>
              <a:blipFill>
                <a:blip r:embed="rId4"/>
                <a:stretch>
                  <a:fillRect l="-6500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10000" y="1191322"/>
                <a:ext cx="531620" cy="9849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1191322"/>
                <a:ext cx="531620" cy="9849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4800" y="3365026"/>
                <a:ext cx="1174596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365026"/>
                <a:ext cx="1174596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279181" y="3581399"/>
                <a:ext cx="106163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(2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9181" y="3581399"/>
                <a:ext cx="1061637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4862" y="3338511"/>
            <a:ext cx="1872133" cy="85248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59440" y="4419600"/>
            <a:ext cx="942975" cy="666750"/>
          </a:xfrm>
          <a:prstGeom prst="rect">
            <a:avLst/>
          </a:prstGeom>
        </p:spPr>
      </p:pic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438400" y="54862"/>
            <a:ext cx="66581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Simplify each expression.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28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1</a:t>
            </a:r>
          </a:p>
        </p:txBody>
      </p:sp>
      <p:sp>
        <p:nvSpPr>
          <p:cNvPr id="9" name="Rectangle 8"/>
          <p:cNvSpPr/>
          <p:nvPr/>
        </p:nvSpPr>
        <p:spPr>
          <a:xfrm>
            <a:off x="2405416" y="66020"/>
            <a:ext cx="6586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</a:t>
            </a:r>
            <a:r>
              <a:rPr lang="en-US" sz="2000" dirty="0"/>
              <a:t>. </a:t>
            </a:r>
            <a:r>
              <a:rPr lang="en-US" sz="2000" dirty="0" smtClean="0"/>
              <a:t>110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759375"/>
            <a:ext cx="6705600" cy="1000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1851300"/>
            <a:ext cx="5210175" cy="466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0587" y="2200275"/>
            <a:ext cx="4772025" cy="419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9248" y="2667000"/>
            <a:ext cx="394335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63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2346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1</a:t>
            </a:r>
          </a:p>
        </p:txBody>
      </p:sp>
      <p:sp>
        <p:nvSpPr>
          <p:cNvPr id="9" name="Rectangle 8"/>
          <p:cNvSpPr/>
          <p:nvPr/>
        </p:nvSpPr>
        <p:spPr>
          <a:xfrm>
            <a:off x="2252133" y="74950"/>
            <a:ext cx="68521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</a:t>
            </a:r>
            <a:r>
              <a:rPr lang="en-US" sz="2000" dirty="0"/>
              <a:t>. </a:t>
            </a:r>
            <a:r>
              <a:rPr lang="en-US" sz="2000" dirty="0" smtClean="0"/>
              <a:t>110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914399"/>
            <a:ext cx="7086600" cy="343592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1524000"/>
            <a:ext cx="1148292" cy="5905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9338" y="2114550"/>
            <a:ext cx="1552156" cy="6946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29338" y="2724151"/>
            <a:ext cx="885825" cy="619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3551" y="3423487"/>
            <a:ext cx="102870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46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5405</TotalTime>
  <Words>397</Words>
  <Application>Microsoft Office PowerPoint</Application>
  <PresentationFormat>On-screen Show (4:3)</PresentationFormat>
  <Paragraphs>69</Paragraphs>
  <Slides>17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Default Design</vt:lpstr>
      <vt:lpstr>Equation</vt:lpstr>
      <vt:lpstr>MathType 6.0 Equation</vt:lpstr>
      <vt:lpstr>Warm-Ups</vt:lpstr>
      <vt:lpstr>PowerPoint Presentation</vt:lpstr>
      <vt:lpstr>Essential Question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Revisit Essential Question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303</cp:revision>
  <dcterms:created xsi:type="dcterms:W3CDTF">2007-01-19T17:21:11Z</dcterms:created>
  <dcterms:modified xsi:type="dcterms:W3CDTF">2017-01-16T14:09:10Z</dcterms:modified>
</cp:coreProperties>
</file>