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422" r:id="rId2"/>
    <p:sldId id="333" r:id="rId3"/>
    <p:sldId id="442" r:id="rId4"/>
    <p:sldId id="409" r:id="rId5"/>
    <p:sldId id="430" r:id="rId6"/>
    <p:sldId id="427" r:id="rId7"/>
    <p:sldId id="428" r:id="rId8"/>
    <p:sldId id="431" r:id="rId9"/>
    <p:sldId id="426" r:id="rId10"/>
    <p:sldId id="429" r:id="rId11"/>
    <p:sldId id="407" r:id="rId12"/>
    <p:sldId id="432" r:id="rId13"/>
    <p:sldId id="374" r:id="rId14"/>
    <p:sldId id="371" r:id="rId15"/>
    <p:sldId id="434" r:id="rId16"/>
    <p:sldId id="433" r:id="rId17"/>
    <p:sldId id="435" r:id="rId18"/>
    <p:sldId id="418" r:id="rId19"/>
    <p:sldId id="437" r:id="rId20"/>
    <p:sldId id="438" r:id="rId21"/>
    <p:sldId id="439" r:id="rId22"/>
    <p:sldId id="440" r:id="rId23"/>
    <p:sldId id="420" r:id="rId24"/>
    <p:sldId id="351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CC00CC"/>
    <a:srgbClr val="FF00FF"/>
    <a:srgbClr val="FBD079"/>
    <a:srgbClr val="FF93B7"/>
    <a:srgbClr val="0000FF"/>
    <a:srgbClr val="0099FF"/>
    <a:srgbClr val="CC3399"/>
    <a:srgbClr val="FF9933"/>
    <a:srgbClr val="2C7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42" autoAdjust="0"/>
    <p:restoredTop sz="94660"/>
  </p:normalViewPr>
  <p:slideViewPr>
    <p:cSldViewPr>
      <p:cViewPr varScale="1">
        <p:scale>
          <a:sx n="65" d="100"/>
          <a:sy n="65" d="100"/>
        </p:scale>
        <p:origin x="-114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223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172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445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0921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1413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674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24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14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54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419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595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923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556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289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67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48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itle 1"/>
          <p:cNvSpPr>
            <a:spLocks noGrp="1"/>
          </p:cNvSpPr>
          <p:nvPr>
            <p:ph type="title"/>
          </p:nvPr>
        </p:nvSpPr>
        <p:spPr>
          <a:xfrm>
            <a:off x="232568" y="49755"/>
            <a:ext cx="8229600" cy="715962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sz="48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 Math" pitchFamily="18" charset="0"/>
                <a:cs typeface="Calibri" panose="020F0502020204030204" pitchFamily="34" charset="0"/>
              </a:rPr>
              <a:t>Warm-Ups</a:t>
            </a:r>
            <a:endParaRPr lang="en-US" altLang="en-US" sz="48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Box 67"/>
          <p:cNvSpPr txBox="1">
            <a:spLocks noChangeArrowheads="1"/>
          </p:cNvSpPr>
          <p:nvPr/>
        </p:nvSpPr>
        <p:spPr bwMode="auto">
          <a:xfrm>
            <a:off x="228600" y="752864"/>
            <a:ext cx="754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Next to each prefix, write its meaning.</a:t>
            </a: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371600"/>
            <a:ext cx="1981200" cy="5078313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anti</a:t>
            </a:r>
          </a:p>
          <a:p>
            <a:pPr>
              <a:lnSpc>
                <a:spcPct val="150000"/>
              </a:lnSpc>
            </a:pPr>
            <a:r>
              <a:rPr lang="en-US" dirty="0"/>
              <a:t>auto</a:t>
            </a:r>
          </a:p>
          <a:p>
            <a:pPr>
              <a:lnSpc>
                <a:spcPct val="150000"/>
              </a:lnSpc>
            </a:pPr>
            <a:r>
              <a:rPr lang="en-US" dirty="0"/>
              <a:t>bi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circum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co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di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extra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hemi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inter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intra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00400" y="1371600"/>
            <a:ext cx="175260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macro</a:t>
            </a:r>
          </a:p>
          <a:p>
            <a:pPr>
              <a:lnSpc>
                <a:spcPct val="150000"/>
              </a:lnSpc>
            </a:pPr>
            <a:r>
              <a:rPr lang="en-US" dirty="0"/>
              <a:t>meta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mis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mono</a:t>
            </a:r>
          </a:p>
          <a:p>
            <a:pPr>
              <a:lnSpc>
                <a:spcPct val="150000"/>
              </a:lnSpc>
            </a:pPr>
            <a:r>
              <a:rPr lang="en-US" dirty="0"/>
              <a:t>multi</a:t>
            </a:r>
          </a:p>
          <a:p>
            <a:pPr>
              <a:lnSpc>
                <a:spcPct val="150000"/>
              </a:lnSpc>
            </a:pPr>
            <a:r>
              <a:rPr lang="en-US" dirty="0"/>
              <a:t>neo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penta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poly</a:t>
            </a:r>
          </a:p>
          <a:p>
            <a:pPr>
              <a:lnSpc>
                <a:spcPct val="150000"/>
              </a:lnSpc>
            </a:pPr>
            <a:r>
              <a:rPr lang="en-US" dirty="0"/>
              <a:t>post</a:t>
            </a:r>
          </a:p>
          <a:p>
            <a:pPr>
              <a:lnSpc>
                <a:spcPct val="150000"/>
              </a:lnSpc>
            </a:pPr>
            <a:r>
              <a:rPr lang="en-US" dirty="0"/>
              <a:t>pre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pro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43600" y="1379079"/>
            <a:ext cx="259080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proto</a:t>
            </a:r>
          </a:p>
          <a:p>
            <a:pPr>
              <a:lnSpc>
                <a:spcPct val="150000"/>
              </a:lnSpc>
            </a:pPr>
            <a:r>
              <a:rPr lang="en-US" dirty="0"/>
              <a:t>pseudo</a:t>
            </a:r>
          </a:p>
          <a:p>
            <a:pPr>
              <a:lnSpc>
                <a:spcPct val="150000"/>
              </a:lnSpc>
            </a:pPr>
            <a:r>
              <a:rPr lang="en-US" dirty="0"/>
              <a:t>re</a:t>
            </a:r>
          </a:p>
          <a:p>
            <a:pPr>
              <a:lnSpc>
                <a:spcPct val="150000"/>
              </a:lnSpc>
            </a:pPr>
            <a:r>
              <a:rPr lang="en-US" dirty="0"/>
              <a:t>retro</a:t>
            </a:r>
          </a:p>
          <a:p>
            <a:pPr>
              <a:lnSpc>
                <a:spcPct val="150000"/>
              </a:lnSpc>
            </a:pPr>
            <a:r>
              <a:rPr lang="en-US" dirty="0"/>
              <a:t>semi</a:t>
            </a:r>
          </a:p>
          <a:p>
            <a:pPr>
              <a:lnSpc>
                <a:spcPct val="150000"/>
              </a:lnSpc>
            </a:pPr>
            <a:r>
              <a:rPr lang="en-US" dirty="0"/>
              <a:t>sub</a:t>
            </a:r>
          </a:p>
          <a:p>
            <a:pPr>
              <a:lnSpc>
                <a:spcPct val="150000"/>
              </a:lnSpc>
            </a:pPr>
            <a:r>
              <a:rPr lang="en-US" dirty="0"/>
              <a:t>super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trans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tri</a:t>
            </a:r>
          </a:p>
          <a:p>
            <a:pPr>
              <a:lnSpc>
                <a:spcPct val="150000"/>
              </a:lnSpc>
            </a:pPr>
            <a:r>
              <a:rPr lang="en-US" dirty="0"/>
              <a:t>ultra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uni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46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81519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REFLECT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6800" y="2971800"/>
            <a:ext cx="762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63978" y="3074762"/>
            <a:ext cx="813022" cy="354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19200"/>
            <a:ext cx="9144000" cy="24740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132" y="1553914"/>
            <a:ext cx="8591550" cy="8763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575" y="2843945"/>
            <a:ext cx="8734425" cy="78105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743200" y="73742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128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73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1143000"/>
            <a:ext cx="762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600" dirty="0"/>
              <a:t>A </a:t>
            </a:r>
            <a:r>
              <a:rPr lang="en-US" altLang="en-US" sz="3600" b="1" dirty="0">
                <a:solidFill>
                  <a:srgbClr val="CC00CC"/>
                </a:solidFill>
              </a:rPr>
              <a:t>polynomial</a:t>
            </a:r>
            <a:r>
              <a:rPr lang="en-US" altLang="en-US" sz="3600" dirty="0">
                <a:solidFill>
                  <a:srgbClr val="CC00CC"/>
                </a:solidFill>
              </a:rPr>
              <a:t> </a:t>
            </a:r>
            <a:r>
              <a:rPr lang="en-US" altLang="en-US" sz="3600" dirty="0"/>
              <a:t>can be a monomial or a sum of monomials.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990600" y="3886200"/>
          <a:ext cx="71628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7" name="Equation" r:id="rId4" imgW="3073320" imgH="393480" progId="Equation.DSMT4">
                  <p:embed/>
                </p:oleObj>
              </mc:Choice>
              <mc:Fallback>
                <p:oleObj name="Equation" r:id="rId4" imgW="3073320" imgH="393480" progId="Equation.DSMT4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86200"/>
                        <a:ext cx="71628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990600" y="5943600"/>
            <a:ext cx="1173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/>
              <a:t>Binomial</a:t>
            </a: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1295400" y="4724400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" name="AutoShape 8"/>
          <p:cNvSpPr>
            <a:spLocks noChangeArrowheads="1"/>
          </p:cNvSpPr>
          <p:nvPr/>
        </p:nvSpPr>
        <p:spPr bwMode="auto">
          <a:xfrm>
            <a:off x="6858000" y="4572000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6400800" y="5791200"/>
            <a:ext cx="1173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/>
              <a:t>Binomial</a:t>
            </a:r>
          </a:p>
        </p:txBody>
      </p:sp>
      <p:sp>
        <p:nvSpPr>
          <p:cNvPr id="23" name="AutoShape 11"/>
          <p:cNvSpPr>
            <a:spLocks noChangeArrowheads="1"/>
          </p:cNvSpPr>
          <p:nvPr/>
        </p:nvSpPr>
        <p:spPr bwMode="auto">
          <a:xfrm>
            <a:off x="3657600" y="4648200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3429000" y="5943600"/>
            <a:ext cx="1254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/>
              <a:t>Trinomial</a:t>
            </a: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128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56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 animBg="1"/>
      <p:bldP spid="21" grpId="0" animBg="1"/>
      <p:bldP spid="22" grpId="0"/>
      <p:bldP spid="23" grpId="0" animBg="1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Degree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/>
              <a:t>The </a:t>
            </a:r>
            <a:r>
              <a:rPr lang="en-US" altLang="en-US" sz="2800" b="1" dirty="0">
                <a:solidFill>
                  <a:srgbClr val="CC00CC"/>
                </a:solidFill>
              </a:rPr>
              <a:t>degree</a:t>
            </a:r>
            <a:r>
              <a:rPr lang="en-US" altLang="en-US" sz="2800" dirty="0">
                <a:solidFill>
                  <a:srgbClr val="CC00CC"/>
                </a:solidFill>
              </a:rPr>
              <a:t> </a:t>
            </a:r>
            <a:r>
              <a:rPr lang="en-US" altLang="en-US" sz="2800" dirty="0"/>
              <a:t>of a term is the sum of the exponents of the variables. The </a:t>
            </a:r>
            <a:r>
              <a:rPr lang="en-US" altLang="en-US" sz="2800" b="1" dirty="0">
                <a:solidFill>
                  <a:srgbClr val="CC00CC"/>
                </a:solidFill>
              </a:rPr>
              <a:t>degree of a polynomial</a:t>
            </a:r>
            <a:r>
              <a:rPr lang="en-US" altLang="en-US" sz="2800" dirty="0">
                <a:solidFill>
                  <a:srgbClr val="CC00CC"/>
                </a:solidFill>
              </a:rPr>
              <a:t> </a:t>
            </a:r>
            <a:r>
              <a:rPr lang="en-US" altLang="en-US" sz="2800" dirty="0"/>
              <a:t>is the highest degree of the terms.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675680"/>
              </p:ext>
            </p:extLst>
          </p:nvPr>
        </p:nvGraphicFramePr>
        <p:xfrm>
          <a:off x="2667000" y="3352800"/>
          <a:ext cx="34290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6" name="Equation" r:id="rId3" imgW="1104840" imgH="228600" progId="Equation.DSMT4">
                  <p:embed/>
                </p:oleObj>
              </mc:Choice>
              <mc:Fallback>
                <p:oleObj name="Equation" r:id="rId3" imgW="1104840" imgH="228600" progId="Equation.DSMT4">
                  <p:embed/>
                  <p:pic>
                    <p:nvPicPr>
                      <p:cNvPr id="51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3429000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676400" y="4241511"/>
            <a:ext cx="6096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/>
              <a:t>The degree of term 5x y³ is 7.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/>
              <a:t>The degree of term -2x²y  is 6.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/>
              <a:t>The degree of term 3 is 0.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/>
              <a:t>The degree of the polynomial is 7.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077773"/>
              </p:ext>
            </p:extLst>
          </p:nvPr>
        </p:nvGraphicFramePr>
        <p:xfrm>
          <a:off x="5486400" y="4108158"/>
          <a:ext cx="68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7" name="Equation" r:id="rId5" imgW="101520" imgH="190440" progId="Equation.DSMT4">
                  <p:embed/>
                </p:oleObj>
              </mc:Choice>
              <mc:Fallback>
                <p:oleObj name="Equation" r:id="rId5" imgW="101520" imgH="190440" progId="Equation.DSMT4">
                  <p:embed/>
                  <p:pic>
                    <p:nvPicPr>
                      <p:cNvPr id="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108158"/>
                        <a:ext cx="685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128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41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8638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EXAMPLE 1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92" y="1295400"/>
            <a:ext cx="1743075" cy="533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0"/>
            <a:ext cx="7286625" cy="8191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36" y="3276600"/>
            <a:ext cx="8982075" cy="19716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273" y="4181475"/>
            <a:ext cx="8496300" cy="106680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129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15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REFLECT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p. 129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059107"/>
            <a:ext cx="9144000" cy="14898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899763"/>
            <a:ext cx="7531530" cy="8409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1803213"/>
            <a:ext cx="8953500" cy="619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591" y="3183762"/>
            <a:ext cx="8639175" cy="20764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6473" y="5209210"/>
            <a:ext cx="2638586" cy="685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15100" y="5105400"/>
            <a:ext cx="2551048" cy="78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Definition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 </a:t>
            </a:r>
            <a:r>
              <a:rPr lang="en-US" altLang="en-US" sz="2800" dirty="0">
                <a:solidFill>
                  <a:srgbClr val="CC00CC"/>
                </a:solidFill>
              </a:rPr>
              <a:t>coefficient</a:t>
            </a:r>
            <a:r>
              <a:rPr lang="en-US" altLang="en-US" sz="2800" dirty="0">
                <a:solidFill>
                  <a:srgbClr val="CC00FF"/>
                </a:solidFill>
              </a:rPr>
              <a:t> </a:t>
            </a:r>
            <a:r>
              <a:rPr lang="en-US" altLang="en-US" sz="2800" dirty="0"/>
              <a:t>is the number in front of each term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3</a:t>
            </a:r>
            <a:r>
              <a:rPr lang="en-US" altLang="en-US" sz="2800" i="1" dirty="0"/>
              <a:t>x</a:t>
            </a:r>
            <a:r>
              <a:rPr lang="en-US" altLang="en-US" sz="2800" baseline="36000" dirty="0"/>
              <a:t>2 </a:t>
            </a:r>
            <a:r>
              <a:rPr lang="en-US" altLang="en-US" sz="2800" dirty="0"/>
              <a:t>is a term, it has a coefficient of </a:t>
            </a:r>
            <a:r>
              <a:rPr lang="en-US" altLang="en-US" sz="2800" dirty="0" smtClean="0"/>
              <a:t>3.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 smtClean="0"/>
              <a:t>The </a:t>
            </a:r>
            <a:r>
              <a:rPr lang="en-US" altLang="en-US" sz="2800" dirty="0"/>
              <a:t>coefficient of the term </a:t>
            </a:r>
            <a:r>
              <a:rPr lang="en-US" altLang="en-US" sz="2800" dirty="0" smtClean="0"/>
              <a:t>2</a:t>
            </a:r>
            <a:r>
              <a:rPr lang="en-US" altLang="en-US" sz="2800" i="1" dirty="0" smtClean="0"/>
              <a:t>x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is 2</a:t>
            </a:r>
            <a:r>
              <a:rPr lang="en-US" altLang="en-US" sz="2800" dirty="0" smtClean="0"/>
              <a:t>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 smtClean="0"/>
              <a:t>The -5 </a:t>
            </a:r>
            <a:r>
              <a:rPr lang="en-US" altLang="en-US" sz="2800" dirty="0"/>
              <a:t>is called a </a:t>
            </a:r>
            <a:r>
              <a:rPr lang="en-US" altLang="en-US" sz="2800" dirty="0">
                <a:solidFill>
                  <a:srgbClr val="CC00CC"/>
                </a:solidFill>
              </a:rPr>
              <a:t>constant</a:t>
            </a:r>
            <a:r>
              <a:rPr lang="en-US" altLang="en-US" sz="2800" dirty="0"/>
              <a:t>, </a:t>
            </a:r>
            <a:r>
              <a:rPr lang="en-US" altLang="en-US" sz="2800" dirty="0" smtClean="0"/>
              <a:t>because </a:t>
            </a:r>
            <a:r>
              <a:rPr lang="en-US" altLang="en-US" sz="2800" dirty="0"/>
              <a:t>there are no variables </a:t>
            </a:r>
            <a:r>
              <a:rPr lang="en-US" altLang="en-US" sz="2800" dirty="0" smtClean="0"/>
              <a:t>attached. Its </a:t>
            </a:r>
            <a:r>
              <a:rPr lang="en-US" altLang="en-US" sz="2800" dirty="0"/>
              <a:t>coefficient is -5.</a:t>
            </a:r>
            <a:endParaRPr lang="en-US" altLang="en-US" sz="2800" baseline="36000" dirty="0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019889908"/>
              </p:ext>
            </p:extLst>
          </p:nvPr>
        </p:nvGraphicFramePr>
        <p:xfrm>
          <a:off x="2362200" y="2209800"/>
          <a:ext cx="373380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3" name="Equation" r:id="rId3" imgW="749160" imgH="203040" progId="Equation.DSMT4">
                  <p:embed/>
                </p:oleObj>
              </mc:Choice>
              <mc:Fallback>
                <p:oleObj name="Equation" r:id="rId3" imgW="749160" imgH="203040" progId="Equation.DSMT4">
                  <p:embed/>
                  <p:pic>
                    <p:nvPicPr>
                      <p:cNvPr id="205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09800"/>
                        <a:ext cx="3733800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002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b="1" dirty="0"/>
              <a:t>Definition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The term with the highest degree is called the </a:t>
            </a:r>
            <a:r>
              <a:rPr lang="en-US" altLang="en-US" dirty="0">
                <a:solidFill>
                  <a:srgbClr val="CC00CC"/>
                </a:solidFill>
              </a:rPr>
              <a:t>leading term</a:t>
            </a:r>
            <a:r>
              <a:rPr lang="en-US" altLang="en-US" dirty="0"/>
              <a:t>. The coefficient of the leading term is called the </a:t>
            </a:r>
            <a:r>
              <a:rPr lang="en-US" altLang="en-US" dirty="0">
                <a:solidFill>
                  <a:srgbClr val="CC00CC"/>
                </a:solidFill>
              </a:rPr>
              <a:t>leading </a:t>
            </a:r>
            <a:r>
              <a:rPr lang="en-US" altLang="en-US" dirty="0" smtClean="0">
                <a:solidFill>
                  <a:srgbClr val="CC00CC"/>
                </a:solidFill>
              </a:rPr>
              <a:t>coefficient.</a:t>
            </a:r>
            <a:endParaRPr lang="en-US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514600" y="3962400"/>
          <a:ext cx="3581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7" name="Equation" r:id="rId3" imgW="1143000" imgH="203040" progId="Equation.DSMT4">
                  <p:embed/>
                </p:oleObj>
              </mc:Choice>
              <mc:Fallback>
                <p:oleObj name="Equation" r:id="rId3" imgW="1143000" imgH="203040" progId="Equation.DSMT4">
                  <p:embed/>
                  <p:pic>
                    <p:nvPicPr>
                      <p:cNvPr id="717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62400"/>
                        <a:ext cx="35814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2590800" y="4648200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431925" y="5899150"/>
            <a:ext cx="619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dirty="0"/>
              <a:t>Leading term is 4</a:t>
            </a:r>
            <a:r>
              <a:rPr lang="en-US" altLang="en-US" i="1" dirty="0"/>
              <a:t>c</a:t>
            </a:r>
            <a:r>
              <a:rPr lang="en-US" altLang="en-US" dirty="0"/>
              <a:t>³ and the leading coefficient = 4.</a:t>
            </a:r>
          </a:p>
        </p:txBody>
      </p:sp>
      <p:sp>
        <p:nvSpPr>
          <p:cNvPr id="7" name="AutoShape 43"/>
          <p:cNvSpPr>
            <a:spLocks noChangeArrowheads="1"/>
          </p:cNvSpPr>
          <p:nvPr/>
        </p:nvSpPr>
        <p:spPr bwMode="auto">
          <a:xfrm>
            <a:off x="51391" y="76200"/>
            <a:ext cx="19298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8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20614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2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129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05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animBg="1"/>
      <p:bldP spid="276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8638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EXAMPLE 2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849" y="624348"/>
            <a:ext cx="83058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</a:t>
            </a:r>
            <a:r>
              <a:rPr lang="en-US" sz="2400" b="1" dirty="0">
                <a:solidFill>
                  <a:srgbClr val="CC00CC"/>
                </a:solidFill>
              </a:rPr>
              <a:t>standard form </a:t>
            </a:r>
            <a:r>
              <a:rPr lang="en-US" sz="2400" dirty="0"/>
              <a:t>of a polynomial containing only one variable is written with the terms in order of decreasing degree. </a:t>
            </a:r>
          </a:p>
          <a:p>
            <a:endParaRPr lang="en-US" sz="2400" dirty="0"/>
          </a:p>
          <a:p>
            <a:r>
              <a:rPr lang="en-US" sz="2400" dirty="0"/>
              <a:t>The first term will have the greatest degree, the next term will have the next greatest degree, and so on, until the final term, which will have the lowest degree.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8" y="3429000"/>
            <a:ext cx="8191500" cy="523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849" y="4133856"/>
            <a:ext cx="8286750" cy="2619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8338" y="5019681"/>
            <a:ext cx="4391025" cy="1733550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129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60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p. 130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251361"/>
            <a:ext cx="8639175" cy="2476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133600"/>
            <a:ext cx="2257425" cy="5143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5100" y="2148814"/>
            <a:ext cx="2428875" cy="4381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745" y="3120614"/>
            <a:ext cx="2438400" cy="409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39345" y="3065071"/>
            <a:ext cx="2733675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04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3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838200"/>
            <a:ext cx="8229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Polynomials are simplified by </a:t>
            </a:r>
            <a:r>
              <a:rPr lang="en-US" sz="2400" b="1" dirty="0">
                <a:solidFill>
                  <a:srgbClr val="CC00CC"/>
                </a:solidFill>
              </a:rPr>
              <a:t>combining like terms</a:t>
            </a:r>
            <a:r>
              <a:rPr lang="en-US" sz="2400" dirty="0">
                <a:solidFill>
                  <a:srgbClr val="CC00CC"/>
                </a:solidFill>
              </a:rPr>
              <a:t>. </a:t>
            </a:r>
          </a:p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CC00CC"/>
                </a:solidFill>
              </a:rPr>
              <a:t>Like terms </a:t>
            </a:r>
            <a:r>
              <a:rPr lang="en-US" sz="2400" dirty="0"/>
              <a:t>are monomials that have the same variables raised to the same powers. </a:t>
            </a:r>
          </a:p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CC00CC"/>
                </a:solidFill>
              </a:rPr>
              <a:t>Unlike terms </a:t>
            </a:r>
            <a:r>
              <a:rPr lang="en-US" sz="2400" dirty="0"/>
              <a:t>have different powers.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02710" y="2667000"/>
            <a:ext cx="3352800" cy="3991429"/>
          </a:xfrm>
          <a:prstGeom prst="rect">
            <a:avLst/>
          </a:prstGeom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130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4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02941" y="5783759"/>
            <a:ext cx="7848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</a:t>
            </a:r>
            <a:r>
              <a:rPr lang="en-US" sz="2000" b="1" dirty="0">
                <a:latin typeface="Calibri" panose="020F0502020204030204" pitchFamily="34" charset="0"/>
              </a:rPr>
              <a:t>A-SSE.1a </a:t>
            </a:r>
            <a:r>
              <a:rPr lang="en-US" sz="2000" dirty="0">
                <a:latin typeface="Calibri" panose="020F0502020204030204" pitchFamily="34" charset="0"/>
              </a:rPr>
              <a:t>Interpret parts of an expression, such as terms, factors, and coefficients. </a:t>
            </a:r>
            <a:r>
              <a:rPr lang="pt-BR" sz="2000" dirty="0">
                <a:latin typeface="Calibri" panose="020F0502020204030204" pitchFamily="34" charset="0"/>
              </a:rPr>
              <a:t>Also A-SSE.1b, A-SSE.2, A-APR.1, A-CED.1 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15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Mod 4.1:</a:t>
            </a:r>
            <a:r>
              <a:rPr lang="en-US" sz="5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sz="5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Understanding Polynomial </a:t>
            </a:r>
            <a:r>
              <a:rPr lang="en-US" sz="5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Expressions</a:t>
            </a:r>
            <a:endParaRPr lang="en-US" altLang="en-US" sz="7200" b="1" dirty="0">
              <a:solidFill>
                <a:schemeClr val="accent6">
                  <a:lumMod val="60000"/>
                  <a:lumOff val="40000"/>
                </a:schemeClr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4526340"/>
            <a:ext cx="8458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  <a:cs typeface="Calibri" panose="020F0502020204030204" pitchFamily="34" charset="0"/>
              </a:rPr>
              <a:t>Essential Question: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are polynomial expressions, and how do you simplify them?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sz="2400" b="1" dirty="0"/>
          </a:p>
          <a:p>
            <a:pPr eaLnBrk="1" hangingPunct="1">
              <a:spcBef>
                <a:spcPct val="0"/>
              </a:spcBef>
              <a:buNone/>
            </a:pPr>
            <a:endParaRPr lang="en-US" alt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0822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86380"/>
            <a:ext cx="22151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EXAMPLE 3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524000"/>
            <a:ext cx="3446106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0" y="1371600"/>
            <a:ext cx="4048125" cy="26765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1876425"/>
            <a:ext cx="3533775" cy="2171700"/>
          </a:xfrm>
          <a:prstGeom prst="rect">
            <a:avLst/>
          </a:prstGeom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131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31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p. 132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91" y="990600"/>
            <a:ext cx="8372475" cy="38385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2209800"/>
            <a:ext cx="1938454" cy="5693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6163" y="2199408"/>
            <a:ext cx="2302786" cy="69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9214" y="3779260"/>
            <a:ext cx="2519595" cy="640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54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4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2000"/>
            <a:ext cx="9144000" cy="44481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225" y="2958378"/>
            <a:ext cx="1628775" cy="3429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3301278"/>
            <a:ext cx="5267325" cy="419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109" y="3730769"/>
            <a:ext cx="1790700" cy="8667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109" y="4691062"/>
            <a:ext cx="6915150" cy="495300"/>
          </a:xfrm>
          <a:prstGeom prst="rect">
            <a:avLst/>
          </a:prstGeom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132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34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/>
              <a:t>Essential </a:t>
            </a:r>
            <a:r>
              <a:rPr lang="en-US" b="1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001000" cy="2362200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None/>
            </a:pPr>
            <a:r>
              <a:rPr lang="en-US" b="1" i="1" dirty="0"/>
              <a:t>What are polynomial expressions, and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b="1" i="1" dirty="0"/>
              <a:t>how do you simplify them?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2819400"/>
            <a:ext cx="7315200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b="1" i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polynomial expression is a monomial or a sum of monomials. You simplify them by combining like terms.</a:t>
            </a:r>
          </a:p>
        </p:txBody>
      </p:sp>
    </p:spTree>
    <p:extLst>
      <p:ext uri="{BB962C8B-B14F-4D97-AF65-F5344CB8AC3E}">
        <p14:creationId xmlns:p14="http://schemas.microsoft.com/office/powerpoint/2010/main" val="193888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/>
              <a:t>WS 4.1 A/B</a:t>
            </a:r>
          </a:p>
          <a:p>
            <a:r>
              <a:rPr lang="en-US" b="1" dirty="0"/>
              <a:t>pp. 134 #1-17</a:t>
            </a:r>
            <a:endParaRPr lang="en-US" dirty="0"/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ASSIGNMENTS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/>
              <a:t>Essential </a:t>
            </a:r>
            <a:r>
              <a:rPr lang="en-US" b="1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001000" cy="2362200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None/>
            </a:pPr>
            <a:r>
              <a:rPr lang="en-US" b="1" i="1" dirty="0"/>
              <a:t>What are polynomial expressions, and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b="1" i="1" dirty="0"/>
              <a:t>how do you simplify them?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2819400"/>
            <a:ext cx="7315200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b="1" i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polynomial expression is a monomial or a sum of monomials. You simplify them by combining like terms.</a:t>
            </a:r>
          </a:p>
        </p:txBody>
      </p:sp>
    </p:spTree>
    <p:extLst>
      <p:ext uri="{BB962C8B-B14F-4D97-AF65-F5344CB8AC3E}">
        <p14:creationId xmlns:p14="http://schemas.microsoft.com/office/powerpoint/2010/main" val="326867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EXPLORE 1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1143000"/>
            <a:ext cx="7696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66"/>
                </a:solidFill>
                <a:latin typeface="Verdana" panose="020B0604030504040204" pitchFamily="34" charset="0"/>
              </a:rPr>
              <a:t>A </a:t>
            </a:r>
            <a:r>
              <a:rPr lang="en-US" sz="2400" b="1" dirty="0">
                <a:solidFill>
                  <a:srgbClr val="CC00CC"/>
                </a:solidFill>
                <a:latin typeface="Verdana" panose="020B0604030504040204" pitchFamily="34" charset="0"/>
              </a:rPr>
              <a:t>monomial</a:t>
            </a:r>
            <a:r>
              <a:rPr lang="en-US" sz="2400" dirty="0">
                <a:solidFill>
                  <a:srgbClr val="CC00CC"/>
                </a:solidFill>
                <a:latin typeface="Verdana" panose="020B0604030504040204" pitchFamily="34" charset="0"/>
              </a:rPr>
              <a:t> </a:t>
            </a:r>
            <a:r>
              <a:rPr lang="en-US" sz="2400" dirty="0">
                <a:solidFill>
                  <a:srgbClr val="000066"/>
                </a:solidFill>
                <a:latin typeface="Verdana" panose="020B0604030504040204" pitchFamily="34" charset="0"/>
              </a:rPr>
              <a:t>is an expression consisting of a number, variable, or product of numbers and variables that have whole number exponents.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658428"/>
            <a:ext cx="6277466" cy="14563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255" y="4343400"/>
            <a:ext cx="6332551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27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EXPLORE 1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11430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66"/>
                </a:solidFill>
                <a:latin typeface="Verdana" panose="020B0604030504040204" pitchFamily="34" charset="0"/>
              </a:rPr>
              <a:t>Terms are separated by + or − signs.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342933"/>
            <a:ext cx="4800600" cy="326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57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1"/>
            <a:ext cx="8229600" cy="3124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Polynomial Properties:</a:t>
            </a:r>
            <a:endParaRPr lang="en-US" dirty="0"/>
          </a:p>
          <a:p>
            <a:pPr lvl="0"/>
            <a:r>
              <a:rPr lang="en-US" b="1" dirty="0"/>
              <a:t>NO variables in the denominator</a:t>
            </a:r>
            <a:endParaRPr lang="en-US" dirty="0"/>
          </a:p>
          <a:p>
            <a:pPr lvl="0"/>
            <a:r>
              <a:rPr lang="en-US" b="1" dirty="0"/>
              <a:t>NO negative exponents for a variable</a:t>
            </a:r>
            <a:endParaRPr lang="en-US" dirty="0"/>
          </a:p>
          <a:p>
            <a:pPr lvl="0"/>
            <a:r>
              <a:rPr lang="en-US" b="1" dirty="0"/>
              <a:t>NO variables under a root ( √  )</a:t>
            </a:r>
            <a:endParaRPr lang="en-US" dirty="0"/>
          </a:p>
          <a:p>
            <a:pPr lvl="0"/>
            <a:r>
              <a:rPr lang="en-US" b="1" dirty="0"/>
              <a:t>NO fractional exponents for a variable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6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89411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EXPLORE 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743200" y="90487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127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914400"/>
            <a:ext cx="851916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" y="1524000"/>
            <a:ext cx="7886700" cy="49050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" y="1676400"/>
            <a:ext cx="7394171" cy="685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2971800"/>
            <a:ext cx="638175" cy="4000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4157476"/>
            <a:ext cx="2634331" cy="6431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9264" y="5436176"/>
            <a:ext cx="4069942" cy="88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914400"/>
            <a:ext cx="8519160" cy="609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800742"/>
            <a:ext cx="9144000" cy="325651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866" y="1905000"/>
            <a:ext cx="2295525" cy="10382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400" y="3200400"/>
            <a:ext cx="5695950" cy="8191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7645" y="4019550"/>
            <a:ext cx="6000750" cy="800100"/>
          </a:xfrm>
          <a:prstGeom prst="rect">
            <a:avLst/>
          </a:prstGeom>
        </p:spPr>
      </p:pic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76200" y="76200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89411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EXPLORE </a:t>
            </a: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743200" y="90487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127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9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59"/>
            <a:ext cx="9144000" cy="675590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4200" y="1600200"/>
            <a:ext cx="5743575" cy="762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2362200"/>
            <a:ext cx="4114800" cy="704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3152775"/>
            <a:ext cx="5705475" cy="6381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8737" y="3850001"/>
            <a:ext cx="3895725" cy="5810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24200" y="4490077"/>
            <a:ext cx="5695950" cy="5619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73557" y="5068325"/>
            <a:ext cx="5753100" cy="6191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10803" y="5695936"/>
            <a:ext cx="5695950" cy="87630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743200" y="0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p. 128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90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5359</TotalTime>
  <Words>577</Words>
  <Application>Microsoft Office PowerPoint</Application>
  <PresentationFormat>On-screen Show (4:3)</PresentationFormat>
  <Paragraphs>132</Paragraphs>
  <Slides>24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Default Design</vt:lpstr>
      <vt:lpstr>Equation</vt:lpstr>
      <vt:lpstr>Warm-Ups</vt:lpstr>
      <vt:lpstr>PowerPoint Presentation</vt:lpstr>
      <vt:lpstr>Essential Question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Degree</vt:lpstr>
      <vt:lpstr>PowerPoint Presentation</vt:lpstr>
      <vt:lpstr>PowerPoint Presentation</vt:lpstr>
      <vt:lpstr>Definition</vt:lpstr>
      <vt:lpstr>Definition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Essential Question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308</cp:revision>
  <dcterms:created xsi:type="dcterms:W3CDTF">2007-01-19T17:21:11Z</dcterms:created>
  <dcterms:modified xsi:type="dcterms:W3CDTF">2017-06-04T00:19:25Z</dcterms:modified>
</cp:coreProperties>
</file>