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462" r:id="rId2"/>
    <p:sldId id="333" r:id="rId3"/>
    <p:sldId id="458" r:id="rId4"/>
    <p:sldId id="407" r:id="rId5"/>
    <p:sldId id="443" r:id="rId6"/>
    <p:sldId id="418" r:id="rId7"/>
    <p:sldId id="444" r:id="rId8"/>
    <p:sldId id="445" r:id="rId9"/>
    <p:sldId id="446" r:id="rId10"/>
    <p:sldId id="461" r:id="rId11"/>
    <p:sldId id="456" r:id="rId12"/>
    <p:sldId id="351" r:id="rId13"/>
    <p:sldId id="45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BD079"/>
    <a:srgbClr val="FF93B7"/>
    <a:srgbClr val="0000FF"/>
    <a:srgbClr val="0099FF"/>
    <a:srgbClr val="CC3399"/>
    <a:srgbClr val="FF9933"/>
    <a:srgbClr val="2C72D8"/>
    <a:srgbClr val="66006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42" autoAdjust="0"/>
    <p:restoredTop sz="94660"/>
  </p:normalViewPr>
  <p:slideViewPr>
    <p:cSldViewPr>
      <p:cViewPr varScale="1">
        <p:scale>
          <a:sx n="65" d="100"/>
          <a:sy n="65" d="100"/>
        </p:scale>
        <p:origin x="-114" y="-7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1F29C4-4AA5-45AF-AA72-AEC46D2B0F43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EC87BEA-90C5-4FFE-AF28-0698CE53F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80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D9B1C4-20BF-4245-9A55-5BA7F602A329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12311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25EFCA0-74EA-4AD4-BF05-AD41532375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114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978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067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0447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617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2533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450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6555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655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A888-3DFF-4C83-BD83-A3DD9E1D7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4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41720-C623-4337-8070-FC4A5BB1E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3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11D11-A89C-4C99-8CF3-049C83383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8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4DA31-BBD1-4404-BBAC-993C4842E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8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F3B1-5D0E-4481-B989-57D57B418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1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8DCDE-DC33-4667-A4F0-2A865F34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2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F46D8-4B46-4114-A68D-7519D9785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0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B4594-0ED5-48A6-BC8A-BC92FA4FA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2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6423-D8F5-48AE-A84F-6098C50D8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6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6A2E-CE18-4FF9-BAC5-68F805F51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0D72-2924-4FD1-A051-F56B84F6A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3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C3DF8BD-D098-4D0F-A138-B0301A876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1238"/>
            <a:ext cx="7391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4400" b="1" dirty="0" smtClean="0">
                <a:solidFill>
                  <a:schemeClr val="accent1">
                    <a:lumMod val="50000"/>
                  </a:schemeClr>
                </a:solidFill>
              </a:rPr>
              <a:t>Warm-Up</a:t>
            </a:r>
            <a:endParaRPr lang="en-US" alt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28956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dirty="0" smtClean="0"/>
              <a:t>Here are the clues: </a:t>
            </a:r>
          </a:p>
          <a:p>
            <a:pPr lvl="1"/>
            <a:r>
              <a:rPr lang="en-US" altLang="en-US" sz="2800" b="1" dirty="0" smtClean="0"/>
              <a:t>a + b = c</a:t>
            </a:r>
          </a:p>
          <a:p>
            <a:pPr lvl="1"/>
            <a:r>
              <a:rPr lang="en-US" altLang="en-US" sz="2800" b="1" dirty="0" err="1" smtClean="0"/>
              <a:t>abc</a:t>
            </a:r>
            <a:r>
              <a:rPr lang="en-US" altLang="en-US" sz="2800" b="1" dirty="0" smtClean="0"/>
              <a:t> + </a:t>
            </a:r>
            <a:r>
              <a:rPr lang="en-US" altLang="en-US" sz="2800" b="1" dirty="0" err="1" smtClean="0"/>
              <a:t>abb</a:t>
            </a:r>
            <a:r>
              <a:rPr lang="en-US" altLang="en-US" sz="2800" b="1" dirty="0" smtClean="0"/>
              <a:t> = </a:t>
            </a:r>
            <a:r>
              <a:rPr lang="en-US" altLang="en-US" sz="2800" b="1" dirty="0" err="1" smtClean="0"/>
              <a:t>ddd</a:t>
            </a:r>
            <a:endParaRPr lang="en-US" altLang="en-US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609600" y="1371600"/>
            <a:ext cx="792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dirty="0" smtClean="0"/>
              <a:t>Given two three-digit numbers </a:t>
            </a:r>
            <a:r>
              <a:rPr lang="en-US" altLang="en-US" sz="2800" b="1" dirty="0" err="1" smtClean="0">
                <a:solidFill>
                  <a:srgbClr val="CC3399"/>
                </a:solidFill>
              </a:rPr>
              <a:t>abb</a:t>
            </a:r>
            <a:r>
              <a:rPr lang="en-US" altLang="en-US" sz="2800" b="1" dirty="0" smtClean="0">
                <a:solidFill>
                  <a:srgbClr val="CC3399"/>
                </a:solidFill>
              </a:rPr>
              <a:t> </a:t>
            </a:r>
            <a:r>
              <a:rPr lang="en-US" altLang="en-US" sz="2800" b="1" dirty="0" smtClean="0"/>
              <a:t>and </a:t>
            </a:r>
            <a:r>
              <a:rPr lang="en-US" altLang="en-US" sz="2800" b="1" dirty="0" err="1" smtClean="0">
                <a:solidFill>
                  <a:srgbClr val="CC3399"/>
                </a:solidFill>
              </a:rPr>
              <a:t>abc</a:t>
            </a:r>
            <a:r>
              <a:rPr lang="en-US" altLang="en-US" sz="2800" b="1" dirty="0" smtClean="0"/>
              <a:t>, </a:t>
            </a:r>
            <a:r>
              <a:rPr lang="en-US" altLang="en-US" sz="2800" b="1" dirty="0"/>
              <a:t>find the value for digits </a:t>
            </a:r>
            <a:r>
              <a:rPr lang="en-US" altLang="en-US" sz="2800" b="1" dirty="0">
                <a:solidFill>
                  <a:srgbClr val="CC3399"/>
                </a:solidFill>
              </a:rPr>
              <a:t>a</a:t>
            </a:r>
            <a:r>
              <a:rPr lang="en-US" altLang="en-US" sz="2800" b="1" dirty="0"/>
              <a:t>, </a:t>
            </a:r>
            <a:r>
              <a:rPr lang="en-US" altLang="en-US" sz="2800" b="1" dirty="0">
                <a:solidFill>
                  <a:srgbClr val="CC3399"/>
                </a:solidFill>
              </a:rPr>
              <a:t>b</a:t>
            </a:r>
            <a:r>
              <a:rPr lang="en-US" altLang="en-US" sz="2800" b="1" dirty="0"/>
              <a:t>, </a:t>
            </a:r>
            <a:r>
              <a:rPr lang="en-US" altLang="en-US" sz="2800" b="1" dirty="0">
                <a:solidFill>
                  <a:srgbClr val="CC3399"/>
                </a:solidFill>
              </a:rPr>
              <a:t>c</a:t>
            </a:r>
            <a:r>
              <a:rPr lang="en-US" altLang="en-US" sz="2800" b="1" dirty="0"/>
              <a:t>, </a:t>
            </a:r>
            <a:r>
              <a:rPr lang="en-US" altLang="en-US" sz="2800" b="1" dirty="0">
                <a:solidFill>
                  <a:srgbClr val="CC3399"/>
                </a:solidFill>
              </a:rPr>
              <a:t>d</a:t>
            </a:r>
            <a:r>
              <a:rPr lang="en-US" altLang="en-US" sz="2800" b="1" dirty="0"/>
              <a:t>, </a:t>
            </a:r>
            <a:r>
              <a:rPr lang="en-US" altLang="en-US" sz="2800" b="1" dirty="0" smtClean="0"/>
              <a:t>and </a:t>
            </a:r>
            <a:r>
              <a:rPr lang="en-US" altLang="en-US" sz="2800" b="1" dirty="0" smtClean="0">
                <a:solidFill>
                  <a:srgbClr val="CC3399"/>
                </a:solidFill>
              </a:rPr>
              <a:t>e</a:t>
            </a:r>
            <a:r>
              <a:rPr lang="en-US" altLang="en-US" sz="2800" b="1" dirty="0" smtClean="0"/>
              <a:t>.</a:t>
            </a:r>
            <a:endParaRPr lang="en-US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70414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800600" y="1740723"/>
            <a:ext cx="4317670" cy="149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76199" y="76200"/>
            <a:ext cx="1408043" cy="533400"/>
          </a:xfrm>
          <a:prstGeom prst="roundRect">
            <a:avLst>
              <a:gd name="adj" fmla="val 16667"/>
            </a:avLst>
          </a:prstGeom>
          <a:solidFill>
            <a:srgbClr val="FF6699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5304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WE DO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b="1" dirty="0"/>
              <a:t>p. </a:t>
            </a:r>
            <a:r>
              <a:rPr lang="en-US" b="1" dirty="0" smtClean="0"/>
              <a:t>145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276"/>
          <a:stretch/>
        </p:blipFill>
        <p:spPr bwMode="auto">
          <a:xfrm>
            <a:off x="533400" y="914400"/>
            <a:ext cx="3430219" cy="1047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938"/>
          <a:stretch/>
        </p:blipFill>
        <p:spPr bwMode="auto">
          <a:xfrm>
            <a:off x="134397" y="2209800"/>
            <a:ext cx="3430219" cy="175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5769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pPr algn="l"/>
            <a:r>
              <a:rPr lang="en-US" sz="4000" b="1" dirty="0">
                <a:solidFill>
                  <a:schemeClr val="accent1">
                    <a:lumMod val="50000"/>
                  </a:schemeClr>
                </a:solidFill>
              </a:rPr>
              <a:t>Revisit Essential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29" y="914400"/>
            <a:ext cx="8001000" cy="236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 dirty="0"/>
              <a:t>How do you add polynomials? </a:t>
            </a:r>
          </a:p>
          <a:p>
            <a:pPr marL="0" indent="0">
              <a:buNone/>
            </a:pPr>
            <a:endParaRPr lang="en-US" sz="2800" i="1" dirty="0"/>
          </a:p>
          <a:p>
            <a:pPr marL="0" indent="0">
              <a:buNone/>
            </a:pPr>
            <a:endParaRPr lang="en-US" sz="2800" i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4400" y="1676400"/>
            <a:ext cx="7772401" cy="2362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en-US" i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Combine the like terms of the polynomials.</a:t>
            </a:r>
          </a:p>
        </p:txBody>
      </p:sp>
    </p:spTree>
    <p:extLst>
      <p:ext uri="{BB962C8B-B14F-4D97-AF65-F5344CB8AC3E}">
        <p14:creationId xmlns:p14="http://schemas.microsoft.com/office/powerpoint/2010/main" val="3775248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457200" y="1219200"/>
            <a:ext cx="8458200" cy="1175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/>
              <a:t>WS 4.2 A/B</a:t>
            </a:r>
          </a:p>
          <a:p>
            <a:r>
              <a:rPr lang="en-US" b="1" dirty="0"/>
              <a:t>pp. 145 #3-15 odds</a:t>
            </a:r>
            <a:endParaRPr lang="en-US" dirty="0"/>
          </a:p>
        </p:txBody>
      </p:sp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51392" y="76200"/>
            <a:ext cx="2768008" cy="5334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ASSIGNMENTS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232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54"/>
          <p:cNvSpPr txBox="1">
            <a:spLocks noChangeArrowheads="1"/>
          </p:cNvSpPr>
          <p:nvPr/>
        </p:nvSpPr>
        <p:spPr bwMode="auto">
          <a:xfrm>
            <a:off x="302941" y="5334000"/>
            <a:ext cx="7848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sz="2000" b="1" dirty="0">
                <a:latin typeface="Calibri" panose="020F0502020204030204" pitchFamily="34" charset="0"/>
              </a:rPr>
              <a:t>CASS: </a:t>
            </a:r>
            <a:r>
              <a:rPr lang="en-US" sz="1800" b="1" dirty="0">
                <a:latin typeface="Calibri" panose="020F0502020204030204" pitchFamily="34" charset="0"/>
              </a:rPr>
              <a:t>A-APR.1 </a:t>
            </a:r>
            <a:r>
              <a:rPr lang="en-US" sz="1800" dirty="0">
                <a:latin typeface="Calibri" panose="020F0502020204030204" pitchFamily="34" charset="0"/>
              </a:rPr>
              <a:t> Understand that polynomials form a system analogous to the integers, namely, they are closed under the operations of addition, subtraction, and multiplication; add, subtract, and multiply polynomials. Also A-SSE.1, A-CED.1 </a:t>
            </a:r>
          </a:p>
        </p:txBody>
      </p:sp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304800" y="228600"/>
            <a:ext cx="86106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9600" b="1" dirty="0" smtClean="0">
                <a:solidFill>
                  <a:schemeClr val="accent1">
                    <a:lumMod val="50000"/>
                  </a:schemeClr>
                </a:solidFill>
              </a:rPr>
              <a:t>Mod 4.2: </a:t>
            </a:r>
            <a:r>
              <a:rPr lang="en-US" sz="54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5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5400" b="1" dirty="0">
                <a:solidFill>
                  <a:schemeClr val="accent1">
                    <a:lumMod val="50000"/>
                  </a:schemeClr>
                </a:solidFill>
              </a:rPr>
              <a:t>Adding Polynomial </a:t>
            </a:r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Expressions</a:t>
            </a:r>
            <a:endParaRPr lang="en-US" altLang="en-US" sz="7200" b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04800" y="3665538"/>
            <a:ext cx="8458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Calibri" pitchFamily="34" charset="0"/>
                <a:cs typeface="Calibri" panose="020F0502020204030204" pitchFamily="34" charset="0"/>
              </a:rPr>
              <a:t>Essential Question: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How do you add polynomials? </a:t>
            </a:r>
          </a:p>
          <a:p>
            <a:pPr eaLnBrk="1" hangingPunct="1">
              <a:spcBef>
                <a:spcPct val="0"/>
              </a:spcBef>
              <a:buNone/>
            </a:pPr>
            <a:endParaRPr lang="en-US" altLang="en-US" sz="2400" dirty="0">
              <a:latin typeface="Calibri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</a:rPr>
              <a:t>Essential 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</a:rPr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29" y="914400"/>
            <a:ext cx="8001000" cy="236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 dirty="0"/>
              <a:t>How do you </a:t>
            </a:r>
            <a:r>
              <a:rPr lang="en-US" sz="2800" i="1" dirty="0" smtClean="0"/>
              <a:t>subtract polynomials</a:t>
            </a:r>
            <a:r>
              <a:rPr lang="en-US" sz="2800" i="1" dirty="0"/>
              <a:t>? </a:t>
            </a:r>
          </a:p>
          <a:p>
            <a:pPr marL="0" indent="0">
              <a:buNone/>
            </a:pPr>
            <a:endParaRPr lang="en-US" sz="2800" i="1" dirty="0"/>
          </a:p>
          <a:p>
            <a:pPr marL="0" indent="0">
              <a:buNone/>
            </a:pP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65940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1929809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29169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EXPLAIN 1</a:t>
            </a:r>
          </a:p>
        </p:txBody>
      </p:sp>
      <p:sp>
        <p:nvSpPr>
          <p:cNvPr id="9" name="Rectangle 8"/>
          <p:cNvSpPr/>
          <p:nvPr/>
        </p:nvSpPr>
        <p:spPr>
          <a:xfrm>
            <a:off x="2268080" y="104404"/>
            <a:ext cx="68521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 smtClean="0"/>
              <a:t>p. 140</a:t>
            </a:r>
            <a:endParaRPr lang="en-US" sz="24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10" y="644013"/>
            <a:ext cx="6595176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56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2006009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EXPLAIN 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990601"/>
            <a:ext cx="5346230" cy="39623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2438400"/>
            <a:ext cx="4038601" cy="268861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68080" y="104404"/>
            <a:ext cx="68521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 smtClean="0"/>
              <a:t>p. 140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71185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800600" y="1740723"/>
            <a:ext cx="4317670" cy="149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Your Turn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b="1" dirty="0"/>
              <a:t>p. 141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34" y="990600"/>
            <a:ext cx="9144000" cy="31079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1984786"/>
            <a:ext cx="2256589" cy="47266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9359" y="1984786"/>
            <a:ext cx="1953613" cy="6822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2975" y="3436172"/>
            <a:ext cx="1093793" cy="373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04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2006009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EXPLAIN 2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14400"/>
            <a:ext cx="9144000" cy="265918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867992"/>
            <a:ext cx="8372475" cy="2314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4876800"/>
            <a:ext cx="3849029" cy="14478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268080" y="104404"/>
            <a:ext cx="68521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 smtClean="0"/>
              <a:t>p. 142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0874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800600" y="1740723"/>
            <a:ext cx="4317670" cy="149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Your Turn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b="1" dirty="0"/>
              <a:t>p. 142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70" y="1143000"/>
            <a:ext cx="9144000" cy="397875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199" y="2489611"/>
            <a:ext cx="1879565" cy="74888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42809" y="2289586"/>
            <a:ext cx="3004990" cy="6822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8700" y="4250004"/>
            <a:ext cx="1490758" cy="626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769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800600" y="1740723"/>
            <a:ext cx="4317670" cy="149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Your Turn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b="1" dirty="0"/>
              <a:t>p. 144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14400"/>
            <a:ext cx="9144000" cy="18582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099" y="1938827"/>
            <a:ext cx="7118525" cy="1794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269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5769</TotalTime>
  <Words>174</Words>
  <Application>Microsoft Office PowerPoint</Application>
  <PresentationFormat>On-screen Show (4:3)</PresentationFormat>
  <Paragraphs>40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PowerPoint Presentation</vt:lpstr>
      <vt:lpstr>PowerPoint Presentation</vt:lpstr>
      <vt:lpstr>Essential Question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Revisit Essential Question</vt:lpstr>
      <vt:lpstr>PowerPoint Presentation</vt:lpstr>
      <vt:lpstr>PowerPoint Presentation</vt:lpstr>
    </vt:vector>
  </TitlesOfParts>
  <Company>Elk Grove Unified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EGUSD</dc:creator>
  <cp:lastModifiedBy>Jim Taylor</cp:lastModifiedBy>
  <cp:revision>317</cp:revision>
  <dcterms:created xsi:type="dcterms:W3CDTF">2007-01-19T17:21:11Z</dcterms:created>
  <dcterms:modified xsi:type="dcterms:W3CDTF">2017-06-04T00:25:05Z</dcterms:modified>
</cp:coreProperties>
</file>