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62" r:id="rId2"/>
    <p:sldId id="459" r:id="rId3"/>
    <p:sldId id="448" r:id="rId4"/>
    <p:sldId id="460" r:id="rId5"/>
    <p:sldId id="449" r:id="rId6"/>
    <p:sldId id="451" r:id="rId7"/>
    <p:sldId id="450" r:id="rId8"/>
    <p:sldId id="452" r:id="rId9"/>
    <p:sldId id="453" r:id="rId10"/>
    <p:sldId id="454" r:id="rId11"/>
    <p:sldId id="457" r:id="rId12"/>
    <p:sldId id="45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BD079"/>
    <a:srgbClr val="FF93B7"/>
    <a:srgbClr val="0000FF"/>
    <a:srgbClr val="0099FF"/>
    <a:srgbClr val="CC3399"/>
    <a:srgbClr val="FF9933"/>
    <a:srgbClr val="2C72D8"/>
    <a:srgbClr val="6600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42" autoAdjust="0"/>
    <p:restoredTop sz="94660"/>
  </p:normalViewPr>
  <p:slideViewPr>
    <p:cSldViewPr>
      <p:cViewPr varScale="1">
        <p:scale>
          <a:sx n="65" d="100"/>
          <a:sy n="65" d="100"/>
        </p:scale>
        <p:origin x="-114" y="-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D9B1C4-20BF-4245-9A55-5BA7F602A329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1231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735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987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8194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910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209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688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46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56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1238"/>
            <a:ext cx="7391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4400" b="1" dirty="0" smtClean="0">
                <a:solidFill>
                  <a:schemeClr val="accent1">
                    <a:lumMod val="50000"/>
                  </a:schemeClr>
                </a:solidFill>
              </a:rPr>
              <a:t>Warm-Up</a:t>
            </a:r>
            <a:endParaRPr lang="en-US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8956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dirty="0" smtClean="0"/>
              <a:t>Here are the clues: </a:t>
            </a:r>
          </a:p>
          <a:p>
            <a:pPr lvl="1"/>
            <a:r>
              <a:rPr lang="en-US" altLang="en-US" sz="2800" b="1" dirty="0" smtClean="0"/>
              <a:t>a + b = c</a:t>
            </a:r>
          </a:p>
          <a:p>
            <a:pPr lvl="1"/>
            <a:r>
              <a:rPr lang="en-US" altLang="en-US" sz="2800" b="1" dirty="0" err="1" smtClean="0"/>
              <a:t>abc</a:t>
            </a:r>
            <a:r>
              <a:rPr lang="en-US" altLang="en-US" sz="2800" b="1" dirty="0" smtClean="0"/>
              <a:t> + </a:t>
            </a:r>
            <a:r>
              <a:rPr lang="en-US" altLang="en-US" sz="2800" b="1" dirty="0" err="1" smtClean="0"/>
              <a:t>abb</a:t>
            </a:r>
            <a:r>
              <a:rPr lang="en-US" altLang="en-US" sz="2800" b="1" dirty="0" smtClean="0"/>
              <a:t> = </a:t>
            </a:r>
            <a:r>
              <a:rPr lang="en-US" altLang="en-US" sz="2800" b="1" dirty="0" err="1" smtClean="0"/>
              <a:t>ddd</a:t>
            </a:r>
            <a:endParaRPr lang="en-US" altLang="en-US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609600" y="1371600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b="1" dirty="0" smtClean="0"/>
              <a:t>Given two three-digit numbers </a:t>
            </a:r>
            <a:r>
              <a:rPr lang="en-US" altLang="en-US" sz="2800" b="1" dirty="0" err="1" smtClean="0">
                <a:solidFill>
                  <a:srgbClr val="CC3399"/>
                </a:solidFill>
              </a:rPr>
              <a:t>abb</a:t>
            </a:r>
            <a:r>
              <a:rPr lang="en-US" altLang="en-US" sz="2800" b="1" dirty="0" smtClean="0">
                <a:solidFill>
                  <a:srgbClr val="CC3399"/>
                </a:solidFill>
              </a:rPr>
              <a:t> </a:t>
            </a:r>
            <a:r>
              <a:rPr lang="en-US" altLang="en-US" sz="2800" b="1" dirty="0" smtClean="0"/>
              <a:t>and </a:t>
            </a:r>
            <a:r>
              <a:rPr lang="en-US" altLang="en-US" sz="2800" b="1" dirty="0" err="1" smtClean="0">
                <a:solidFill>
                  <a:srgbClr val="CC3399"/>
                </a:solidFill>
              </a:rPr>
              <a:t>abc</a:t>
            </a:r>
            <a:r>
              <a:rPr lang="en-US" altLang="en-US" sz="2800" b="1" dirty="0" smtClean="0"/>
              <a:t>, </a:t>
            </a:r>
            <a:r>
              <a:rPr lang="en-US" altLang="en-US" sz="2800" b="1" dirty="0"/>
              <a:t>find the value for digits </a:t>
            </a:r>
            <a:r>
              <a:rPr lang="en-US" altLang="en-US" sz="2800" b="1" dirty="0">
                <a:solidFill>
                  <a:srgbClr val="CC3399"/>
                </a:solidFill>
              </a:rPr>
              <a:t>a</a:t>
            </a:r>
            <a:r>
              <a:rPr lang="en-US" altLang="en-US" sz="2800" b="1" dirty="0"/>
              <a:t>, </a:t>
            </a:r>
            <a:r>
              <a:rPr lang="en-US" altLang="en-US" sz="2800" b="1" dirty="0">
                <a:solidFill>
                  <a:srgbClr val="CC3399"/>
                </a:solidFill>
              </a:rPr>
              <a:t>b</a:t>
            </a:r>
            <a:r>
              <a:rPr lang="en-US" altLang="en-US" sz="2800" b="1" dirty="0"/>
              <a:t>, </a:t>
            </a:r>
            <a:r>
              <a:rPr lang="en-US" altLang="en-US" sz="2800" b="1" dirty="0">
                <a:solidFill>
                  <a:srgbClr val="CC3399"/>
                </a:solidFill>
              </a:rPr>
              <a:t>c</a:t>
            </a:r>
            <a:r>
              <a:rPr lang="en-US" altLang="en-US" sz="2800" b="1" dirty="0"/>
              <a:t>, </a:t>
            </a:r>
            <a:r>
              <a:rPr lang="en-US" altLang="en-US" sz="2800" b="1" dirty="0">
                <a:solidFill>
                  <a:srgbClr val="CC3399"/>
                </a:solidFill>
              </a:rPr>
              <a:t>d</a:t>
            </a:r>
            <a:r>
              <a:rPr lang="en-US" altLang="en-US" sz="2800" b="1" dirty="0"/>
              <a:t>, </a:t>
            </a:r>
            <a:r>
              <a:rPr lang="en-US" altLang="en-US" sz="2800" b="1" dirty="0" smtClean="0"/>
              <a:t>and </a:t>
            </a:r>
            <a:r>
              <a:rPr lang="en-US" altLang="en-US" sz="2800" b="1" dirty="0" smtClean="0">
                <a:solidFill>
                  <a:srgbClr val="CC3399"/>
                </a:solidFill>
              </a:rPr>
              <a:t>e</a:t>
            </a:r>
            <a:r>
              <a:rPr lang="en-US" altLang="en-US" sz="2800" b="1" dirty="0" smtClean="0"/>
              <a:t>.</a:t>
            </a:r>
            <a:endParaRPr lang="en-US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0414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b="1" dirty="0"/>
              <a:t>p. 155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922748"/>
            <a:ext cx="6286500" cy="31337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4339584"/>
            <a:ext cx="5314420" cy="9944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499" y="5486400"/>
            <a:ext cx="6494585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32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pPr algn="l"/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Revisit Essential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29" y="914400"/>
            <a:ext cx="8001000" cy="236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/>
              <a:t>How do you </a:t>
            </a:r>
            <a:r>
              <a:rPr lang="en-US" sz="2800" i="1" dirty="0" smtClean="0"/>
              <a:t>subtract polynomials</a:t>
            </a:r>
            <a:r>
              <a:rPr lang="en-US" sz="2800" i="1" dirty="0"/>
              <a:t>? </a:t>
            </a:r>
          </a:p>
          <a:p>
            <a:pPr marL="0" indent="0">
              <a:buNone/>
            </a:pPr>
            <a:endParaRPr lang="en-US" sz="2800" i="1" dirty="0"/>
          </a:p>
          <a:p>
            <a:pPr marL="0" indent="0">
              <a:buNone/>
            </a:pPr>
            <a:endParaRPr lang="en-US" sz="2800" i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1676400"/>
            <a:ext cx="7772401" cy="236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en-US" i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Subtract polynomials by adding the opposite of the polynomial that is being subtracted.</a:t>
            </a:r>
          </a:p>
        </p:txBody>
      </p:sp>
    </p:spTree>
    <p:extLst>
      <p:ext uri="{BB962C8B-B14F-4D97-AF65-F5344CB8AC3E}">
        <p14:creationId xmlns:p14="http://schemas.microsoft.com/office/powerpoint/2010/main" val="74557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8458200" cy="117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/>
              <a:t>WS 4.3 A/B</a:t>
            </a:r>
          </a:p>
          <a:p>
            <a:r>
              <a:rPr lang="en-US" b="1" dirty="0"/>
              <a:t>pp. 157 #3-15 odds</a:t>
            </a:r>
            <a:endParaRPr lang="en-US" dirty="0"/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ASSIGNMENTS</a:t>
            </a:r>
          </a:p>
        </p:txBody>
      </p:sp>
    </p:spTree>
    <p:extLst>
      <p:ext uri="{BB962C8B-B14F-4D97-AF65-F5344CB8AC3E}">
        <p14:creationId xmlns:p14="http://schemas.microsoft.com/office/powerpoint/2010/main" val="254508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232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02941" y="5334000"/>
            <a:ext cx="7848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000" b="1" dirty="0">
                <a:latin typeface="Calibri" panose="020F0502020204030204" pitchFamily="34" charset="0"/>
              </a:rPr>
              <a:t>CASS: </a:t>
            </a:r>
            <a:r>
              <a:rPr lang="en-US" sz="1800" b="1" dirty="0">
                <a:latin typeface="Calibri" panose="020F0502020204030204" pitchFamily="34" charset="0"/>
              </a:rPr>
              <a:t>A-APR.1 </a:t>
            </a:r>
            <a:r>
              <a:rPr lang="en-US" sz="1800" dirty="0">
                <a:latin typeface="Calibri" panose="020F0502020204030204" pitchFamily="34" charset="0"/>
              </a:rPr>
              <a:t> Understand that polynomials form a system analogous to the integers, namely, they are closed under the operations of addition, subtraction, and multiplication; add, subtract, and multiply polynomials. Also A-SSE.1, A-CED.1 </a:t>
            </a: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9600" b="1" dirty="0" smtClean="0">
                <a:solidFill>
                  <a:schemeClr val="accent1">
                    <a:lumMod val="50000"/>
                  </a:schemeClr>
                </a:solidFill>
              </a:rPr>
              <a:t>Mod 4.3:</a:t>
            </a:r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5400" b="1" dirty="0">
                <a:solidFill>
                  <a:schemeClr val="accent1">
                    <a:lumMod val="50000"/>
                  </a:schemeClr>
                </a:solidFill>
              </a:rPr>
              <a:t>Subtracting Polynomial </a:t>
            </a: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>Expressions</a:t>
            </a:r>
            <a:endParaRPr lang="en-US" altLang="en-US" sz="72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3665538"/>
            <a:ext cx="845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  <a:cs typeface="Calibri" panose="020F0502020204030204" pitchFamily="34" charset="0"/>
              </a:rPr>
              <a:t>Essential Question: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How do you subtract polynomials? </a:t>
            </a:r>
            <a:endParaRPr lang="en-US" altLang="en-US" sz="2400" dirty="0">
              <a:latin typeface="Calibri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49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pPr algn="l"/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Revisit Essential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29" y="914400"/>
            <a:ext cx="8001000" cy="236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/>
              <a:t>How do you </a:t>
            </a:r>
            <a:r>
              <a:rPr lang="en-US" sz="2800" i="1" dirty="0" smtClean="0"/>
              <a:t>subtract polynomials</a:t>
            </a:r>
            <a:r>
              <a:rPr lang="en-US" sz="2800" i="1" dirty="0"/>
              <a:t>? </a:t>
            </a:r>
          </a:p>
          <a:p>
            <a:pPr marL="0" indent="0">
              <a:buNone/>
            </a:pPr>
            <a:endParaRPr lang="en-US" sz="2800" i="1" dirty="0"/>
          </a:p>
          <a:p>
            <a:pPr marL="0" indent="0">
              <a:buNone/>
            </a:pP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94128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0060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0320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1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990600"/>
            <a:ext cx="8305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To subtract polynomials, rewrite the subtraction as addition of the opposite.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05000"/>
            <a:ext cx="8980714" cy="33528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268080" y="104404"/>
            <a:ext cx="68521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/>
              <a:t>p. 152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5715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0060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1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990600"/>
            <a:ext cx="8305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 subtract polynomials, rewrite the subtraction as addition of the opposite.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3" y="2318780"/>
            <a:ext cx="9144000" cy="30845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2918064"/>
            <a:ext cx="3970459" cy="233973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268080" y="104404"/>
            <a:ext cx="68521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/>
              <a:t>p. 152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6694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b="1" dirty="0"/>
              <a:t>p. 153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864858"/>
            <a:ext cx="9144000" cy="16230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173" y="1676400"/>
            <a:ext cx="2384087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1349" y="1777370"/>
            <a:ext cx="3209449" cy="10420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34200" y="1717807"/>
            <a:ext cx="1562724" cy="1101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7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0060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0320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EXPLAIN 2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838200"/>
            <a:ext cx="7515225" cy="20478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355" y="3581400"/>
            <a:ext cx="8858250" cy="2895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799" y="4149746"/>
            <a:ext cx="8026781" cy="217485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68080" y="104404"/>
            <a:ext cx="68521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/>
              <a:t>p. 153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64463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b="1" dirty="0"/>
              <a:t>p. 154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209968"/>
            <a:ext cx="7886700" cy="981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4677" y="2606328"/>
            <a:ext cx="1797744" cy="8988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2574160"/>
            <a:ext cx="1692996" cy="664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50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5768</TotalTime>
  <Words>201</Words>
  <Application>Microsoft Office PowerPoint</Application>
  <PresentationFormat>On-screen Show (4:3)</PresentationFormat>
  <Paragraphs>39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PowerPoint Presentation</vt:lpstr>
      <vt:lpstr>PowerPoint Presentation</vt:lpstr>
      <vt:lpstr>PowerPoint Presentation</vt:lpstr>
      <vt:lpstr>Revisit Essential Question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Revisit Essential Question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Jim Taylor</cp:lastModifiedBy>
  <cp:revision>317</cp:revision>
  <dcterms:created xsi:type="dcterms:W3CDTF">2007-01-19T17:21:11Z</dcterms:created>
  <dcterms:modified xsi:type="dcterms:W3CDTF">2017-06-04T00:28:07Z</dcterms:modified>
</cp:coreProperties>
</file>